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662" r:id="rId6"/>
    <p:sldMasterId id="2147483668" r:id="rId7"/>
  </p:sldMasterIdLst>
  <p:notesMasterIdLst>
    <p:notesMasterId r:id="rId90"/>
  </p:notesMasterIdLst>
  <p:handoutMasterIdLst>
    <p:handoutMasterId r:id="rId91"/>
  </p:handoutMasterIdLst>
  <p:sldIdLst>
    <p:sldId id="256" r:id="rId8"/>
    <p:sldId id="962" r:id="rId9"/>
    <p:sldId id="963" r:id="rId10"/>
    <p:sldId id="964" r:id="rId11"/>
    <p:sldId id="1044" r:id="rId12"/>
    <p:sldId id="808" r:id="rId13"/>
    <p:sldId id="496" r:id="rId14"/>
    <p:sldId id="816" r:id="rId15"/>
    <p:sldId id="1045" r:id="rId16"/>
    <p:sldId id="827" r:id="rId17"/>
    <p:sldId id="965" r:id="rId18"/>
    <p:sldId id="893" r:id="rId19"/>
    <p:sldId id="549" r:id="rId20"/>
    <p:sldId id="972" r:id="rId21"/>
    <p:sldId id="358" r:id="rId22"/>
    <p:sldId id="966" r:id="rId23"/>
    <p:sldId id="1003" r:id="rId24"/>
    <p:sldId id="501" r:id="rId25"/>
    <p:sldId id="765" r:id="rId26"/>
    <p:sldId id="763" r:id="rId27"/>
    <p:sldId id="743" r:id="rId28"/>
    <p:sldId id="829" r:id="rId29"/>
    <p:sldId id="820" r:id="rId30"/>
    <p:sldId id="672" r:id="rId31"/>
    <p:sldId id="751" r:id="rId32"/>
    <p:sldId id="745" r:id="rId33"/>
    <p:sldId id="534" r:id="rId34"/>
    <p:sldId id="749" r:id="rId35"/>
    <p:sldId id="750" r:id="rId36"/>
    <p:sldId id="748" r:id="rId37"/>
    <p:sldId id="1040" r:id="rId38"/>
    <p:sldId id="844" r:id="rId39"/>
    <p:sldId id="823" r:id="rId40"/>
    <p:sldId id="506" r:id="rId41"/>
    <p:sldId id="967" r:id="rId42"/>
    <p:sldId id="1047" r:id="rId43"/>
    <p:sldId id="1048" r:id="rId44"/>
    <p:sldId id="1042" r:id="rId45"/>
    <p:sldId id="790" r:id="rId46"/>
    <p:sldId id="654" r:id="rId47"/>
    <p:sldId id="655" r:id="rId48"/>
    <p:sldId id="656" r:id="rId49"/>
    <p:sldId id="657" r:id="rId50"/>
    <p:sldId id="658" r:id="rId51"/>
    <p:sldId id="646" r:id="rId52"/>
    <p:sldId id="649" r:id="rId53"/>
    <p:sldId id="798" r:id="rId54"/>
    <p:sldId id="676" r:id="rId55"/>
    <p:sldId id="678" r:id="rId56"/>
    <p:sldId id="800" r:id="rId57"/>
    <p:sldId id="691" r:id="rId58"/>
    <p:sldId id="681" r:id="rId59"/>
    <p:sldId id="801" r:id="rId60"/>
    <p:sldId id="683" r:id="rId61"/>
    <p:sldId id="682" r:id="rId62"/>
    <p:sldId id="669" r:id="rId63"/>
    <p:sldId id="762" r:id="rId64"/>
    <p:sldId id="1049" r:id="rId65"/>
    <p:sldId id="828" r:id="rId66"/>
    <p:sldId id="410" r:id="rId67"/>
    <p:sldId id="1050" r:id="rId68"/>
    <p:sldId id="1039" r:id="rId69"/>
    <p:sldId id="1052" r:id="rId70"/>
    <p:sldId id="257" r:id="rId71"/>
    <p:sldId id="1053" r:id="rId72"/>
    <p:sldId id="968" r:id="rId73"/>
    <p:sldId id="1051" r:id="rId74"/>
    <p:sldId id="343" r:id="rId75"/>
    <p:sldId id="803" r:id="rId76"/>
    <p:sldId id="1056" r:id="rId77"/>
    <p:sldId id="258" r:id="rId78"/>
    <p:sldId id="259" r:id="rId79"/>
    <p:sldId id="1022" r:id="rId80"/>
    <p:sldId id="260" r:id="rId81"/>
    <p:sldId id="1016" r:id="rId82"/>
    <p:sldId id="841" r:id="rId83"/>
    <p:sldId id="847" r:id="rId84"/>
    <p:sldId id="1015" r:id="rId85"/>
    <p:sldId id="1021" r:id="rId86"/>
    <p:sldId id="744" r:id="rId87"/>
    <p:sldId id="1054" r:id="rId88"/>
    <p:sldId id="1055" r:id="rId8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D08AA1-2710-E64F-8A3F-8EC4EE3EFD9E}" v="256" dt="2025-04-01T11:41:38.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21" autoAdjust="0"/>
    <p:restoredTop sz="95679"/>
  </p:normalViewPr>
  <p:slideViewPr>
    <p:cSldViewPr snapToGrid="0">
      <p:cViewPr>
        <p:scale>
          <a:sx n="122" d="100"/>
          <a:sy n="122" d="100"/>
        </p:scale>
        <p:origin x="2184" y="1728"/>
      </p:cViewPr>
      <p:guideLst/>
    </p:cSldViewPr>
  </p:slideViewPr>
  <p:notesTextViewPr>
    <p:cViewPr>
      <p:scale>
        <a:sx n="1" d="1"/>
        <a:sy n="1" d="1"/>
      </p:scale>
      <p:origin x="0" y="0"/>
    </p:cViewPr>
  </p:notesTextViewPr>
  <p:sorterViewPr>
    <p:cViewPr>
      <p:scale>
        <a:sx n="58" d="100"/>
        <a:sy n="58" d="100"/>
      </p:scale>
      <p:origin x="0" y="0"/>
    </p:cViewPr>
  </p:sorterViewPr>
  <p:notesViewPr>
    <p:cSldViewPr snapToGrid="0">
      <p:cViewPr varScale="1">
        <p:scale>
          <a:sx n="118" d="100"/>
          <a:sy n="118" d="100"/>
        </p:scale>
        <p:origin x="764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Alexis Janda" userId="1f227e26-6259-47d3-b693-dce21943f79e" providerId="ADAL" clId="{F9D08AA1-2710-E64F-8A3F-8EC4EE3EFD9E}"/>
    <pc:docChg chg="undo custSel addSld delSld modSld sldOrd">
      <pc:chgData name="Laura Alexis Janda" userId="1f227e26-6259-47d3-b693-dce21943f79e" providerId="ADAL" clId="{F9D08AA1-2710-E64F-8A3F-8EC4EE3EFD9E}" dt="2025-04-01T11:41:46.715" v="3147" actId="14100"/>
      <pc:docMkLst>
        <pc:docMk/>
      </pc:docMkLst>
      <pc:sldChg chg="addSp delSp modSp mod">
        <pc:chgData name="Laura Alexis Janda" userId="1f227e26-6259-47d3-b693-dce21943f79e" providerId="ADAL" clId="{F9D08AA1-2710-E64F-8A3F-8EC4EE3EFD9E}" dt="2025-03-11T14:41:21.181" v="188" actId="1076"/>
        <pc:sldMkLst>
          <pc:docMk/>
          <pc:sldMk cId="68082197" sldId="256"/>
        </pc:sldMkLst>
        <pc:spChg chg="mod">
          <ac:chgData name="Laura Alexis Janda" userId="1f227e26-6259-47d3-b693-dce21943f79e" providerId="ADAL" clId="{F9D08AA1-2710-E64F-8A3F-8EC4EE3EFD9E}" dt="2025-03-11T12:51:11.932" v="123" actId="14100"/>
          <ac:spMkLst>
            <pc:docMk/>
            <pc:sldMk cId="68082197" sldId="256"/>
            <ac:spMk id="2" creationId="{00000000-0000-0000-0000-000000000000}"/>
          </ac:spMkLst>
        </pc:spChg>
        <pc:spChg chg="mod">
          <ac:chgData name="Laura Alexis Janda" userId="1f227e26-6259-47d3-b693-dce21943f79e" providerId="ADAL" clId="{F9D08AA1-2710-E64F-8A3F-8EC4EE3EFD9E}" dt="2025-03-11T12:51:15.935" v="124" actId="1076"/>
          <ac:spMkLst>
            <pc:docMk/>
            <pc:sldMk cId="68082197" sldId="256"/>
            <ac:spMk id="4" creationId="{00000000-0000-0000-0000-000000000000}"/>
          </ac:spMkLst>
        </pc:spChg>
        <pc:picChg chg="add mod">
          <ac:chgData name="Laura Alexis Janda" userId="1f227e26-6259-47d3-b693-dce21943f79e" providerId="ADAL" clId="{F9D08AA1-2710-E64F-8A3F-8EC4EE3EFD9E}" dt="2025-03-11T12:49:45.020" v="110" actId="1076"/>
          <ac:picMkLst>
            <pc:docMk/>
            <pc:sldMk cId="68082197" sldId="256"/>
            <ac:picMk id="9" creationId="{8E0091E0-D586-3E1B-EB82-117ABD2549EF}"/>
          </ac:picMkLst>
        </pc:picChg>
        <pc:picChg chg="add mod">
          <ac:chgData name="Laura Alexis Janda" userId="1f227e26-6259-47d3-b693-dce21943f79e" providerId="ADAL" clId="{F9D08AA1-2710-E64F-8A3F-8EC4EE3EFD9E}" dt="2025-03-11T12:49:52.167" v="111" actId="1076"/>
          <ac:picMkLst>
            <pc:docMk/>
            <pc:sldMk cId="68082197" sldId="256"/>
            <ac:picMk id="10" creationId="{498BDF07-E337-BEB6-4B2C-4854FE33E13F}"/>
          </ac:picMkLst>
        </pc:picChg>
        <pc:picChg chg="add mod">
          <ac:chgData name="Laura Alexis Janda" userId="1f227e26-6259-47d3-b693-dce21943f79e" providerId="ADAL" clId="{F9D08AA1-2710-E64F-8A3F-8EC4EE3EFD9E}" dt="2025-03-11T12:49:57.605" v="112" actId="1076"/>
          <ac:picMkLst>
            <pc:docMk/>
            <pc:sldMk cId="68082197" sldId="256"/>
            <ac:picMk id="11" creationId="{F59CC471-84A7-396A-79DD-47AAFF9BFF8A}"/>
          </ac:picMkLst>
        </pc:picChg>
        <pc:picChg chg="add mod">
          <ac:chgData name="Laura Alexis Janda" userId="1f227e26-6259-47d3-b693-dce21943f79e" providerId="ADAL" clId="{F9D08AA1-2710-E64F-8A3F-8EC4EE3EFD9E}" dt="2025-03-11T12:51:19.246" v="125" actId="14100"/>
          <ac:picMkLst>
            <pc:docMk/>
            <pc:sldMk cId="68082197" sldId="256"/>
            <ac:picMk id="12" creationId="{537D32D3-D861-4B0B-3FA2-4805FD1C1532}"/>
          </ac:picMkLst>
        </pc:picChg>
        <pc:picChg chg="add mod">
          <ac:chgData name="Laura Alexis Janda" userId="1f227e26-6259-47d3-b693-dce21943f79e" providerId="ADAL" clId="{F9D08AA1-2710-E64F-8A3F-8EC4EE3EFD9E}" dt="2025-03-11T14:41:21.181" v="188" actId="1076"/>
          <ac:picMkLst>
            <pc:docMk/>
            <pc:sldMk cId="68082197" sldId="256"/>
            <ac:picMk id="13" creationId="{161A5155-5D83-6CCC-DDB8-5470D2FEB04C}"/>
          </ac:picMkLst>
        </pc:picChg>
      </pc:sldChg>
      <pc:sldChg chg="addSp modSp add mod">
        <pc:chgData name="Laura Alexis Janda" userId="1f227e26-6259-47d3-b693-dce21943f79e" providerId="ADAL" clId="{F9D08AA1-2710-E64F-8A3F-8EC4EE3EFD9E}" dt="2025-04-01T11:28:50.249" v="2854" actId="20578"/>
        <pc:sldMkLst>
          <pc:docMk/>
          <pc:sldMk cId="1943191193" sldId="257"/>
        </pc:sldMkLst>
        <pc:spChg chg="mod">
          <ac:chgData name="Laura Alexis Janda" userId="1f227e26-6259-47d3-b693-dce21943f79e" providerId="ADAL" clId="{F9D08AA1-2710-E64F-8A3F-8EC4EE3EFD9E}" dt="2025-04-01T11:28:20.999" v="2852" actId="20577"/>
          <ac:spMkLst>
            <pc:docMk/>
            <pc:sldMk cId="1943191193" sldId="257"/>
            <ac:spMk id="2" creationId="{F73BD09B-4F3D-9F14-4711-4B8C193C5DD6}"/>
          </ac:spMkLst>
        </pc:spChg>
        <pc:spChg chg="mod">
          <ac:chgData name="Laura Alexis Janda" userId="1f227e26-6259-47d3-b693-dce21943f79e" providerId="ADAL" clId="{F9D08AA1-2710-E64F-8A3F-8EC4EE3EFD9E}" dt="2025-04-01T11:28:50.249" v="2854" actId="20578"/>
          <ac:spMkLst>
            <pc:docMk/>
            <pc:sldMk cId="1943191193" sldId="257"/>
            <ac:spMk id="3" creationId="{AA421D1E-6374-304E-6CFB-0B3927F2CEF8}"/>
          </ac:spMkLst>
        </pc:spChg>
        <pc:grpChg chg="add mod">
          <ac:chgData name="Laura Alexis Janda" userId="1f227e26-6259-47d3-b693-dce21943f79e" providerId="ADAL" clId="{F9D08AA1-2710-E64F-8A3F-8EC4EE3EFD9E}" dt="2025-04-01T11:28:08.708" v="2843" actId="1076"/>
          <ac:grpSpMkLst>
            <pc:docMk/>
            <pc:sldMk cId="1943191193" sldId="257"/>
            <ac:grpSpMk id="4" creationId="{72ED01D9-D362-93FE-D0C7-C30E0875DE60}"/>
          </ac:grpSpMkLst>
        </pc:grpChg>
      </pc:sldChg>
      <pc:sldChg chg="modSp add del mod modClrScheme chgLayout">
        <pc:chgData name="Laura Alexis Janda" userId="1f227e26-6259-47d3-b693-dce21943f79e" providerId="ADAL" clId="{F9D08AA1-2710-E64F-8A3F-8EC4EE3EFD9E}" dt="2025-03-12T09:55:07.253" v="1029" actId="2696"/>
        <pc:sldMkLst>
          <pc:docMk/>
          <pc:sldMk cId="2285372578" sldId="258"/>
        </pc:sldMkLst>
      </pc:sldChg>
      <pc:sldChg chg="add">
        <pc:chgData name="Laura Alexis Janda" userId="1f227e26-6259-47d3-b693-dce21943f79e" providerId="ADAL" clId="{F9D08AA1-2710-E64F-8A3F-8EC4EE3EFD9E}" dt="2025-04-01T11:38:05.199" v="3135"/>
        <pc:sldMkLst>
          <pc:docMk/>
          <pc:sldMk cId="3295848719" sldId="258"/>
        </pc:sldMkLst>
      </pc:sldChg>
      <pc:sldChg chg="add">
        <pc:chgData name="Laura Alexis Janda" userId="1f227e26-6259-47d3-b693-dce21943f79e" providerId="ADAL" clId="{F9D08AA1-2710-E64F-8A3F-8EC4EE3EFD9E}" dt="2025-04-01T11:38:05.199" v="3135"/>
        <pc:sldMkLst>
          <pc:docMk/>
          <pc:sldMk cId="1802830773" sldId="259"/>
        </pc:sldMkLst>
      </pc:sldChg>
      <pc:sldChg chg="add">
        <pc:chgData name="Laura Alexis Janda" userId="1f227e26-6259-47d3-b693-dce21943f79e" providerId="ADAL" clId="{F9D08AA1-2710-E64F-8A3F-8EC4EE3EFD9E}" dt="2025-04-01T11:38:05.199" v="3135"/>
        <pc:sldMkLst>
          <pc:docMk/>
          <pc:sldMk cId="774702860" sldId="260"/>
        </pc:sldMkLst>
      </pc:sldChg>
      <pc:sldChg chg="addSp delSp modSp add del mod ord modClrScheme chgLayout">
        <pc:chgData name="Laura Alexis Janda" userId="1f227e26-6259-47d3-b693-dce21943f79e" providerId="ADAL" clId="{F9D08AA1-2710-E64F-8A3F-8EC4EE3EFD9E}" dt="2025-03-12T12:08:16.334" v="1751" actId="2696"/>
        <pc:sldMkLst>
          <pc:docMk/>
          <pc:sldMk cId="2374094244" sldId="330"/>
        </pc:sldMkLst>
      </pc:sldChg>
      <pc:sldChg chg="modSp add del mod modClrScheme chgLayout">
        <pc:chgData name="Laura Alexis Janda" userId="1f227e26-6259-47d3-b693-dce21943f79e" providerId="ADAL" clId="{F9D08AA1-2710-E64F-8A3F-8EC4EE3EFD9E}" dt="2025-04-01T11:36:50.128" v="3133" actId="2696"/>
        <pc:sldMkLst>
          <pc:docMk/>
          <pc:sldMk cId="2359708440" sldId="341"/>
        </pc:sldMkLst>
      </pc:sldChg>
      <pc:sldChg chg="modSp add del mod modClrScheme chgLayout">
        <pc:chgData name="Laura Alexis Janda" userId="1f227e26-6259-47d3-b693-dce21943f79e" providerId="ADAL" clId="{F9D08AA1-2710-E64F-8A3F-8EC4EE3EFD9E}" dt="2025-04-01T11:37:17.542" v="3134"/>
        <pc:sldMkLst>
          <pc:docMk/>
          <pc:sldMk cId="886607819" sldId="343"/>
        </pc:sldMkLst>
        <pc:spChg chg="mod ord">
          <ac:chgData name="Laura Alexis Janda" userId="1f227e26-6259-47d3-b693-dce21943f79e" providerId="ADAL" clId="{F9D08AA1-2710-E64F-8A3F-8EC4EE3EFD9E}" dt="2025-03-11T12:58:03.718" v="141" actId="700"/>
          <ac:spMkLst>
            <pc:docMk/>
            <pc:sldMk cId="886607819" sldId="343"/>
            <ac:spMk id="3" creationId="{131DBC1B-FFB5-9980-B226-D6C02F7CA616}"/>
          </ac:spMkLst>
        </pc:spChg>
        <pc:spChg chg="mod ord">
          <ac:chgData name="Laura Alexis Janda" userId="1f227e26-6259-47d3-b693-dce21943f79e" providerId="ADAL" clId="{F9D08AA1-2710-E64F-8A3F-8EC4EE3EFD9E}" dt="2025-03-11T12:58:03.718" v="141" actId="700"/>
          <ac:spMkLst>
            <pc:docMk/>
            <pc:sldMk cId="886607819" sldId="343"/>
            <ac:spMk id="4" creationId="{1B56DADC-FC9B-140F-4C96-536016600FB6}"/>
          </ac:spMkLst>
        </pc:spChg>
      </pc:sldChg>
      <pc:sldChg chg="modSp add mod">
        <pc:chgData name="Laura Alexis Janda" userId="1f227e26-6259-47d3-b693-dce21943f79e" providerId="ADAL" clId="{F9D08AA1-2710-E64F-8A3F-8EC4EE3EFD9E}" dt="2025-04-01T09:50:44.679" v="2780" actId="1076"/>
        <pc:sldMkLst>
          <pc:docMk/>
          <pc:sldMk cId="761604249" sldId="358"/>
        </pc:sldMkLst>
        <pc:spChg chg="mod">
          <ac:chgData name="Laura Alexis Janda" userId="1f227e26-6259-47d3-b693-dce21943f79e" providerId="ADAL" clId="{F9D08AA1-2710-E64F-8A3F-8EC4EE3EFD9E}" dt="2025-04-01T09:50:44.679" v="2780" actId="1076"/>
          <ac:spMkLst>
            <pc:docMk/>
            <pc:sldMk cId="761604249" sldId="358"/>
            <ac:spMk id="2" creationId="{21985671-9873-7148-9CCB-A750C784F1D8}"/>
          </ac:spMkLst>
        </pc:spChg>
        <pc:spChg chg="mod">
          <ac:chgData name="Laura Alexis Janda" userId="1f227e26-6259-47d3-b693-dce21943f79e" providerId="ADAL" clId="{F9D08AA1-2710-E64F-8A3F-8EC4EE3EFD9E}" dt="2025-04-01T09:50:40.399" v="2779" actId="27636"/>
          <ac:spMkLst>
            <pc:docMk/>
            <pc:sldMk cId="761604249" sldId="358"/>
            <ac:spMk id="3" creationId="{75F2FE20-7610-374F-9540-FDFA8F365763}"/>
          </ac:spMkLst>
        </pc:spChg>
        <pc:spChg chg="mod">
          <ac:chgData name="Laura Alexis Janda" userId="1f227e26-6259-47d3-b693-dce21943f79e" providerId="ADAL" clId="{F9D08AA1-2710-E64F-8A3F-8EC4EE3EFD9E}" dt="2025-03-11T13:07:02.508" v="171"/>
          <ac:spMkLst>
            <pc:docMk/>
            <pc:sldMk cId="761604249" sldId="358"/>
            <ac:spMk id="4" creationId="{85FAD275-D948-5545-A6A2-BD4723B25221}"/>
          </ac:spMkLst>
        </pc:spChg>
        <pc:spChg chg="mod">
          <ac:chgData name="Laura Alexis Janda" userId="1f227e26-6259-47d3-b693-dce21943f79e" providerId="ADAL" clId="{F9D08AA1-2710-E64F-8A3F-8EC4EE3EFD9E}" dt="2025-03-12T10:02:27.770" v="1364" actId="14100"/>
          <ac:spMkLst>
            <pc:docMk/>
            <pc:sldMk cId="761604249" sldId="358"/>
            <ac:spMk id="5" creationId="{C808BEEE-7B05-BDDC-D131-E82CFB912FA0}"/>
          </ac:spMkLst>
        </pc:spChg>
        <pc:spChg chg="mod">
          <ac:chgData name="Laura Alexis Janda" userId="1f227e26-6259-47d3-b693-dce21943f79e" providerId="ADAL" clId="{F9D08AA1-2710-E64F-8A3F-8EC4EE3EFD9E}" dt="2025-03-12T10:02:37.854" v="1365" actId="1076"/>
          <ac:spMkLst>
            <pc:docMk/>
            <pc:sldMk cId="761604249" sldId="358"/>
            <ac:spMk id="9" creationId="{63590B2C-AE17-4449-9F44-CEDE1DD3C0EA}"/>
          </ac:spMkLst>
        </pc:spChg>
      </pc:sldChg>
      <pc:sldChg chg="delSp modSp add mod delAnim">
        <pc:chgData name="Laura Alexis Janda" userId="1f227e26-6259-47d3-b693-dce21943f79e" providerId="ADAL" clId="{F9D08AA1-2710-E64F-8A3F-8EC4EE3EFD9E}" dt="2025-03-12T12:10:39.878" v="1756" actId="21"/>
        <pc:sldMkLst>
          <pc:docMk/>
          <pc:sldMk cId="1349697120" sldId="410"/>
        </pc:sldMkLst>
        <pc:spChg chg="mod">
          <ac:chgData name="Laura Alexis Janda" userId="1f227e26-6259-47d3-b693-dce21943f79e" providerId="ADAL" clId="{F9D08AA1-2710-E64F-8A3F-8EC4EE3EFD9E}" dt="2025-03-11T14:35:32.542" v="174" actId="27636"/>
          <ac:spMkLst>
            <pc:docMk/>
            <pc:sldMk cId="1349697120" sldId="410"/>
            <ac:spMk id="2" creationId="{449FE213-752A-AF42-B4A3-D3EDC3999DAB}"/>
          </ac:spMkLst>
        </pc:spChg>
      </pc:sldChg>
      <pc:sldChg chg="addSp delSp modSp add mod modClrScheme chgLayout">
        <pc:chgData name="Laura Alexis Janda" userId="1f227e26-6259-47d3-b693-dce21943f79e" providerId="ADAL" clId="{F9D08AA1-2710-E64F-8A3F-8EC4EE3EFD9E}" dt="2025-04-01T09:43:03.726" v="2770" actId="20577"/>
        <pc:sldMkLst>
          <pc:docMk/>
          <pc:sldMk cId="3703240718" sldId="496"/>
        </pc:sldMkLst>
        <pc:spChg chg="mod ord">
          <ac:chgData name="Laura Alexis Janda" userId="1f227e26-6259-47d3-b693-dce21943f79e" providerId="ADAL" clId="{F9D08AA1-2710-E64F-8A3F-8EC4EE3EFD9E}" dt="2025-04-01T09:43:03.726" v="2770" actId="20577"/>
          <ac:spMkLst>
            <pc:docMk/>
            <pc:sldMk cId="3703240718" sldId="496"/>
            <ac:spMk id="2" creationId="{FA03E740-F5C6-8E4C-A78C-FF232CE112AE}"/>
          </ac:spMkLst>
        </pc:spChg>
        <pc:picChg chg="add mod">
          <ac:chgData name="Laura Alexis Janda" userId="1f227e26-6259-47d3-b693-dce21943f79e" providerId="ADAL" clId="{F9D08AA1-2710-E64F-8A3F-8EC4EE3EFD9E}" dt="2025-04-01T09:38:13.993" v="2707" actId="1076"/>
          <ac:picMkLst>
            <pc:docMk/>
            <pc:sldMk cId="3703240718" sldId="496"/>
            <ac:picMk id="8" creationId="{53C0B1D4-4F28-2F57-1262-410BC03BE144}"/>
          </ac:picMkLst>
        </pc:picChg>
      </pc:sldChg>
      <pc:sldChg chg="modSp add mod modClrScheme chgLayout">
        <pc:chgData name="Laura Alexis Janda" userId="1f227e26-6259-47d3-b693-dce21943f79e" providerId="ADAL" clId="{F9D08AA1-2710-E64F-8A3F-8EC4EE3EFD9E}" dt="2025-03-21T12:10:47.789" v="1855" actId="20577"/>
        <pc:sldMkLst>
          <pc:docMk/>
          <pc:sldMk cId="2740142931" sldId="501"/>
        </pc:sldMkLst>
        <pc:spChg chg="mod ord">
          <ac:chgData name="Laura Alexis Janda" userId="1f227e26-6259-47d3-b693-dce21943f79e" providerId="ADAL" clId="{F9D08AA1-2710-E64F-8A3F-8EC4EE3EFD9E}" dt="2025-03-12T10:04:16.622" v="1390" actId="14100"/>
          <ac:spMkLst>
            <pc:docMk/>
            <pc:sldMk cId="2740142931" sldId="501"/>
            <ac:spMk id="2" creationId="{9E8FA63A-9247-4B4F-BCAA-EAB2C2EC9BAA}"/>
          </ac:spMkLst>
        </pc:spChg>
        <pc:spChg chg="mod ord">
          <ac:chgData name="Laura Alexis Janda" userId="1f227e26-6259-47d3-b693-dce21943f79e" providerId="ADAL" clId="{F9D08AA1-2710-E64F-8A3F-8EC4EE3EFD9E}" dt="2025-03-21T12:10:47.789" v="1855" actId="20577"/>
          <ac:spMkLst>
            <pc:docMk/>
            <pc:sldMk cId="2740142931" sldId="501"/>
            <ac:spMk id="3" creationId="{B98AB5AD-C2AE-6542-86FD-491032EFB534}"/>
          </ac:spMkLst>
        </pc:spChg>
        <pc:picChg chg="mod">
          <ac:chgData name="Laura Alexis Janda" userId="1f227e26-6259-47d3-b693-dce21943f79e" providerId="ADAL" clId="{F9D08AA1-2710-E64F-8A3F-8EC4EE3EFD9E}" dt="2025-03-12T10:07:49.326" v="1441" actId="1076"/>
          <ac:picMkLst>
            <pc:docMk/>
            <pc:sldMk cId="2740142931" sldId="501"/>
            <ac:picMk id="4" creationId="{5755097A-576E-1C4F-ACA8-D1463E9DC0BD}"/>
          </ac:picMkLst>
        </pc:picChg>
      </pc:sldChg>
      <pc:sldChg chg="modSp add mod">
        <pc:chgData name="Laura Alexis Janda" userId="1f227e26-6259-47d3-b693-dce21943f79e" providerId="ADAL" clId="{F9D08AA1-2710-E64F-8A3F-8EC4EE3EFD9E}" dt="2025-03-12T10:14:14.598" v="1458" actId="14100"/>
        <pc:sldMkLst>
          <pc:docMk/>
          <pc:sldMk cId="3807736052" sldId="506"/>
        </pc:sldMkLst>
        <pc:spChg chg="mod">
          <ac:chgData name="Laura Alexis Janda" userId="1f227e26-6259-47d3-b693-dce21943f79e" providerId="ADAL" clId="{F9D08AA1-2710-E64F-8A3F-8EC4EE3EFD9E}" dt="2025-03-12T10:14:14.598" v="1458" actId="14100"/>
          <ac:spMkLst>
            <pc:docMk/>
            <pc:sldMk cId="3807736052" sldId="506"/>
            <ac:spMk id="4" creationId="{27F73BDE-EFBC-779B-FD6F-77E811ADE7D1}"/>
          </ac:spMkLst>
        </pc:spChg>
      </pc:sldChg>
      <pc:sldChg chg="add">
        <pc:chgData name="Laura Alexis Janda" userId="1f227e26-6259-47d3-b693-dce21943f79e" providerId="ADAL" clId="{F9D08AA1-2710-E64F-8A3F-8EC4EE3EFD9E}" dt="2025-03-11T14:37:51.827" v="179"/>
        <pc:sldMkLst>
          <pc:docMk/>
          <pc:sldMk cId="216061585" sldId="534"/>
        </pc:sldMkLst>
      </pc:sldChg>
      <pc:sldChg chg="modSp add mod">
        <pc:chgData name="Laura Alexis Janda" userId="1f227e26-6259-47d3-b693-dce21943f79e" providerId="ADAL" clId="{F9D08AA1-2710-E64F-8A3F-8EC4EE3EFD9E}" dt="2025-04-01T09:44:27.623" v="2777" actId="1076"/>
        <pc:sldMkLst>
          <pc:docMk/>
          <pc:sldMk cId="2819585031" sldId="549"/>
        </pc:sldMkLst>
        <pc:spChg chg="mod">
          <ac:chgData name="Laura Alexis Janda" userId="1f227e26-6259-47d3-b693-dce21943f79e" providerId="ADAL" clId="{F9D08AA1-2710-E64F-8A3F-8EC4EE3EFD9E}" dt="2025-04-01T09:44:27.623" v="2777" actId="1076"/>
          <ac:spMkLst>
            <pc:docMk/>
            <pc:sldMk cId="2819585031" sldId="549"/>
            <ac:spMk id="2" creationId="{6C8B5C50-12BC-CA4C-9B3D-F3CE962A6D20}"/>
          </ac:spMkLst>
        </pc:spChg>
        <pc:spChg chg="mod">
          <ac:chgData name="Laura Alexis Janda" userId="1f227e26-6259-47d3-b693-dce21943f79e" providerId="ADAL" clId="{F9D08AA1-2710-E64F-8A3F-8EC4EE3EFD9E}" dt="2025-04-01T09:44:16.638" v="2776" actId="20577"/>
          <ac:spMkLst>
            <pc:docMk/>
            <pc:sldMk cId="2819585031" sldId="549"/>
            <ac:spMk id="3" creationId="{8C354389-E755-804F-BFEF-BABA1EBE84AF}"/>
          </ac:spMkLst>
        </pc:spChg>
      </pc:sldChg>
      <pc:sldChg chg="modSp add del">
        <pc:chgData name="Laura Alexis Janda" userId="1f227e26-6259-47d3-b693-dce21943f79e" providerId="ADAL" clId="{F9D08AA1-2710-E64F-8A3F-8EC4EE3EFD9E}" dt="2025-03-12T12:07:24.264" v="1748" actId="2696"/>
        <pc:sldMkLst>
          <pc:docMk/>
          <pc:sldMk cId="3627955249" sldId="637"/>
        </pc:sldMkLst>
      </pc:sldChg>
      <pc:sldChg chg="modSp add del">
        <pc:chgData name="Laura Alexis Janda" userId="1f227e26-6259-47d3-b693-dce21943f79e" providerId="ADAL" clId="{F9D08AA1-2710-E64F-8A3F-8EC4EE3EFD9E}" dt="2025-03-12T12:07:31.860" v="1749" actId="2696"/>
        <pc:sldMkLst>
          <pc:docMk/>
          <pc:sldMk cId="1504739690" sldId="638"/>
        </pc:sldMkLst>
      </pc:sldChg>
      <pc:sldChg chg="modSp add del">
        <pc:chgData name="Laura Alexis Janda" userId="1f227e26-6259-47d3-b693-dce21943f79e" providerId="ADAL" clId="{F9D08AA1-2710-E64F-8A3F-8EC4EE3EFD9E}" dt="2025-03-12T12:07:35.054" v="1750" actId="2696"/>
        <pc:sldMkLst>
          <pc:docMk/>
          <pc:sldMk cId="2214336593" sldId="639"/>
        </pc:sldMkLst>
      </pc:sldChg>
      <pc:sldChg chg="modSp add del">
        <pc:chgData name="Laura Alexis Janda" userId="1f227e26-6259-47d3-b693-dce21943f79e" providerId="ADAL" clId="{F9D08AA1-2710-E64F-8A3F-8EC4EE3EFD9E}" dt="2025-03-12T10:50:09.109" v="1639" actId="2696"/>
        <pc:sldMkLst>
          <pc:docMk/>
          <pc:sldMk cId="2444063420" sldId="640"/>
        </pc:sldMkLst>
      </pc:sldChg>
      <pc:sldChg chg="modSp add mod">
        <pc:chgData name="Laura Alexis Janda" userId="1f227e26-6259-47d3-b693-dce21943f79e" providerId="ADAL" clId="{F9D08AA1-2710-E64F-8A3F-8EC4EE3EFD9E}" dt="2025-04-01T10:01:01.076" v="2798" actId="1076"/>
        <pc:sldMkLst>
          <pc:docMk/>
          <pc:sldMk cId="610048107" sldId="646"/>
        </pc:sldMkLst>
        <pc:spChg chg="mod">
          <ac:chgData name="Laura Alexis Janda" userId="1f227e26-6259-47d3-b693-dce21943f79e" providerId="ADAL" clId="{F9D08AA1-2710-E64F-8A3F-8EC4EE3EFD9E}" dt="2025-04-01T10:01:01.076" v="2798" actId="1076"/>
          <ac:spMkLst>
            <pc:docMk/>
            <pc:sldMk cId="610048107" sldId="646"/>
            <ac:spMk id="2" creationId="{3CAA9E1F-489F-804C-BEB1-50FFBB4DCBFE}"/>
          </ac:spMkLst>
        </pc:spChg>
        <pc:spChg chg="mod">
          <ac:chgData name="Laura Alexis Janda" userId="1f227e26-6259-47d3-b693-dce21943f79e" providerId="ADAL" clId="{F9D08AA1-2710-E64F-8A3F-8EC4EE3EFD9E}" dt="2025-03-11T14:45:32.755" v="189"/>
          <ac:spMkLst>
            <pc:docMk/>
            <pc:sldMk cId="610048107" sldId="646"/>
            <ac:spMk id="4" creationId="{6F9DD464-1E3F-964A-8782-F5E363455C9A}"/>
          </ac:spMkLst>
        </pc:spChg>
        <pc:spChg chg="mod">
          <ac:chgData name="Laura Alexis Janda" userId="1f227e26-6259-47d3-b693-dce21943f79e" providerId="ADAL" clId="{F9D08AA1-2710-E64F-8A3F-8EC4EE3EFD9E}" dt="2025-04-01T10:00:22.105" v="2793" actId="20577"/>
          <ac:spMkLst>
            <pc:docMk/>
            <pc:sldMk cId="610048107" sldId="646"/>
            <ac:spMk id="5" creationId="{DFBB456B-53AA-2B40-A870-180C73F75EE8}"/>
          </ac:spMkLst>
        </pc:spChg>
      </pc:sldChg>
      <pc:sldChg chg="modSp add del mod">
        <pc:chgData name="Laura Alexis Janda" userId="1f227e26-6259-47d3-b693-dce21943f79e" providerId="ADAL" clId="{F9D08AA1-2710-E64F-8A3F-8EC4EE3EFD9E}" dt="2025-03-12T12:04:26.434" v="1742" actId="2696"/>
        <pc:sldMkLst>
          <pc:docMk/>
          <pc:sldMk cId="528223644" sldId="648"/>
        </pc:sldMkLst>
      </pc:sldChg>
      <pc:sldChg chg="modSp add mod">
        <pc:chgData name="Laura Alexis Janda" userId="1f227e26-6259-47d3-b693-dce21943f79e" providerId="ADAL" clId="{F9D08AA1-2710-E64F-8A3F-8EC4EE3EFD9E}" dt="2025-03-11T14:45:32.990" v="190" actId="27636"/>
        <pc:sldMkLst>
          <pc:docMk/>
          <pc:sldMk cId="543801121" sldId="649"/>
        </pc:sldMkLst>
        <pc:spChg chg="mod">
          <ac:chgData name="Laura Alexis Janda" userId="1f227e26-6259-47d3-b693-dce21943f79e" providerId="ADAL" clId="{F9D08AA1-2710-E64F-8A3F-8EC4EE3EFD9E}" dt="2025-03-11T14:45:32.755" v="189"/>
          <ac:spMkLst>
            <pc:docMk/>
            <pc:sldMk cId="543801121" sldId="649"/>
            <ac:spMk id="3" creationId="{6C4984AF-466D-FA41-B0FF-595DD5684397}"/>
          </ac:spMkLst>
        </pc:spChg>
        <pc:spChg chg="mod">
          <ac:chgData name="Laura Alexis Janda" userId="1f227e26-6259-47d3-b693-dce21943f79e" providerId="ADAL" clId="{F9D08AA1-2710-E64F-8A3F-8EC4EE3EFD9E}" dt="2025-03-11T14:45:32.990" v="190" actId="27636"/>
          <ac:spMkLst>
            <pc:docMk/>
            <pc:sldMk cId="543801121" sldId="649"/>
            <ac:spMk id="7" creationId="{7EEC3478-1BBE-1747-AD61-0B9F75C9F6A5}"/>
          </ac:spMkLst>
        </pc:spChg>
      </pc:sldChg>
      <pc:sldChg chg="modSp add mod">
        <pc:chgData name="Laura Alexis Janda" userId="1f227e26-6259-47d3-b693-dce21943f79e" providerId="ADAL" clId="{F9D08AA1-2710-E64F-8A3F-8EC4EE3EFD9E}" dt="2025-03-12T10:56:59.401" v="1717" actId="255"/>
        <pc:sldMkLst>
          <pc:docMk/>
          <pc:sldMk cId="2786104577" sldId="654"/>
        </pc:sldMkLst>
        <pc:spChg chg="mod">
          <ac:chgData name="Laura Alexis Janda" userId="1f227e26-6259-47d3-b693-dce21943f79e" providerId="ADAL" clId="{F9D08AA1-2710-E64F-8A3F-8EC4EE3EFD9E}" dt="2025-03-11T14:45:32.755" v="189"/>
          <ac:spMkLst>
            <pc:docMk/>
            <pc:sldMk cId="2786104577" sldId="654"/>
            <ac:spMk id="2" creationId="{F122B397-529A-5741-9C5A-6485FE0B0350}"/>
          </ac:spMkLst>
        </pc:spChg>
        <pc:spChg chg="mod">
          <ac:chgData name="Laura Alexis Janda" userId="1f227e26-6259-47d3-b693-dce21943f79e" providerId="ADAL" clId="{F9D08AA1-2710-E64F-8A3F-8EC4EE3EFD9E}" dt="2025-03-12T10:56:59.401" v="1717" actId="255"/>
          <ac:spMkLst>
            <pc:docMk/>
            <pc:sldMk cId="2786104577" sldId="654"/>
            <ac:spMk id="11" creationId="{E06338CE-F8EA-D645-95A1-256919AAAA4A}"/>
          </ac:spMkLst>
        </pc:spChg>
      </pc:sldChg>
      <pc:sldChg chg="modSp add mod">
        <pc:chgData name="Laura Alexis Janda" userId="1f227e26-6259-47d3-b693-dce21943f79e" providerId="ADAL" clId="{F9D08AA1-2710-E64F-8A3F-8EC4EE3EFD9E}" dt="2025-03-12T10:57:05.082" v="1718" actId="1076"/>
        <pc:sldMkLst>
          <pc:docMk/>
          <pc:sldMk cId="249600719" sldId="655"/>
        </pc:sldMkLst>
        <pc:spChg chg="mod">
          <ac:chgData name="Laura Alexis Janda" userId="1f227e26-6259-47d3-b693-dce21943f79e" providerId="ADAL" clId="{F9D08AA1-2710-E64F-8A3F-8EC4EE3EFD9E}" dt="2025-03-11T14:45:32.755" v="189"/>
          <ac:spMkLst>
            <pc:docMk/>
            <pc:sldMk cId="249600719" sldId="655"/>
            <ac:spMk id="2" creationId="{F122B397-529A-5741-9C5A-6485FE0B0350}"/>
          </ac:spMkLst>
        </pc:spChg>
        <pc:spChg chg="mod">
          <ac:chgData name="Laura Alexis Janda" userId="1f227e26-6259-47d3-b693-dce21943f79e" providerId="ADAL" clId="{F9D08AA1-2710-E64F-8A3F-8EC4EE3EFD9E}" dt="2025-03-12T10:57:05.082" v="1718" actId="1076"/>
          <ac:spMkLst>
            <pc:docMk/>
            <pc:sldMk cId="249600719" sldId="655"/>
            <ac:spMk id="11" creationId="{E06338CE-F8EA-D645-95A1-256919AAAA4A}"/>
          </ac:spMkLst>
        </pc:spChg>
      </pc:sldChg>
      <pc:sldChg chg="modSp add mod">
        <pc:chgData name="Laura Alexis Janda" userId="1f227e26-6259-47d3-b693-dce21943f79e" providerId="ADAL" clId="{F9D08AA1-2710-E64F-8A3F-8EC4EE3EFD9E}" dt="2025-03-12T10:57:57.163" v="1726" actId="120"/>
        <pc:sldMkLst>
          <pc:docMk/>
          <pc:sldMk cId="3644168503" sldId="656"/>
        </pc:sldMkLst>
        <pc:spChg chg="mod">
          <ac:chgData name="Laura Alexis Janda" userId="1f227e26-6259-47d3-b693-dce21943f79e" providerId="ADAL" clId="{F9D08AA1-2710-E64F-8A3F-8EC4EE3EFD9E}" dt="2025-03-11T14:45:32.755" v="189"/>
          <ac:spMkLst>
            <pc:docMk/>
            <pc:sldMk cId="3644168503" sldId="656"/>
            <ac:spMk id="2" creationId="{F122B397-529A-5741-9C5A-6485FE0B0350}"/>
          </ac:spMkLst>
        </pc:spChg>
        <pc:spChg chg="mod">
          <ac:chgData name="Laura Alexis Janda" userId="1f227e26-6259-47d3-b693-dce21943f79e" providerId="ADAL" clId="{F9D08AA1-2710-E64F-8A3F-8EC4EE3EFD9E}" dt="2025-03-12T10:57:57.163" v="1726" actId="120"/>
          <ac:spMkLst>
            <pc:docMk/>
            <pc:sldMk cId="3644168503" sldId="656"/>
            <ac:spMk id="11" creationId="{E06338CE-F8EA-D645-95A1-256919AAAA4A}"/>
          </ac:spMkLst>
        </pc:spChg>
      </pc:sldChg>
      <pc:sldChg chg="modSp add mod">
        <pc:chgData name="Laura Alexis Janda" userId="1f227e26-6259-47d3-b693-dce21943f79e" providerId="ADAL" clId="{F9D08AA1-2710-E64F-8A3F-8EC4EE3EFD9E}" dt="2025-03-12T10:58:42.630" v="1733" actId="120"/>
        <pc:sldMkLst>
          <pc:docMk/>
          <pc:sldMk cId="541880915" sldId="657"/>
        </pc:sldMkLst>
        <pc:spChg chg="mod">
          <ac:chgData name="Laura Alexis Janda" userId="1f227e26-6259-47d3-b693-dce21943f79e" providerId="ADAL" clId="{F9D08AA1-2710-E64F-8A3F-8EC4EE3EFD9E}" dt="2025-03-11T14:45:32.755" v="189"/>
          <ac:spMkLst>
            <pc:docMk/>
            <pc:sldMk cId="541880915" sldId="657"/>
            <ac:spMk id="2" creationId="{F122B397-529A-5741-9C5A-6485FE0B0350}"/>
          </ac:spMkLst>
        </pc:spChg>
        <pc:spChg chg="mod">
          <ac:chgData name="Laura Alexis Janda" userId="1f227e26-6259-47d3-b693-dce21943f79e" providerId="ADAL" clId="{F9D08AA1-2710-E64F-8A3F-8EC4EE3EFD9E}" dt="2025-03-12T10:58:42.630" v="1733" actId="120"/>
          <ac:spMkLst>
            <pc:docMk/>
            <pc:sldMk cId="541880915" sldId="657"/>
            <ac:spMk id="11" creationId="{E06338CE-F8EA-D645-95A1-256919AAAA4A}"/>
          </ac:spMkLst>
        </pc:spChg>
      </pc:sldChg>
      <pc:sldChg chg="modSp add mod">
        <pc:chgData name="Laura Alexis Janda" userId="1f227e26-6259-47d3-b693-dce21943f79e" providerId="ADAL" clId="{F9D08AA1-2710-E64F-8A3F-8EC4EE3EFD9E}" dt="2025-03-12T10:59:53.815" v="1741" actId="120"/>
        <pc:sldMkLst>
          <pc:docMk/>
          <pc:sldMk cId="3301805226" sldId="658"/>
        </pc:sldMkLst>
        <pc:spChg chg="mod">
          <ac:chgData name="Laura Alexis Janda" userId="1f227e26-6259-47d3-b693-dce21943f79e" providerId="ADAL" clId="{F9D08AA1-2710-E64F-8A3F-8EC4EE3EFD9E}" dt="2025-03-11T14:45:32.755" v="189"/>
          <ac:spMkLst>
            <pc:docMk/>
            <pc:sldMk cId="3301805226" sldId="658"/>
            <ac:spMk id="2" creationId="{F122B397-529A-5741-9C5A-6485FE0B0350}"/>
          </ac:spMkLst>
        </pc:spChg>
        <pc:spChg chg="mod">
          <ac:chgData name="Laura Alexis Janda" userId="1f227e26-6259-47d3-b693-dce21943f79e" providerId="ADAL" clId="{F9D08AA1-2710-E64F-8A3F-8EC4EE3EFD9E}" dt="2025-03-12T10:59:53.815" v="1741" actId="120"/>
          <ac:spMkLst>
            <pc:docMk/>
            <pc:sldMk cId="3301805226" sldId="658"/>
            <ac:spMk id="11" creationId="{E06338CE-F8EA-D645-95A1-256919AAAA4A}"/>
          </ac:spMkLst>
        </pc:spChg>
        <pc:spChg chg="mod">
          <ac:chgData name="Laura Alexis Janda" userId="1f227e26-6259-47d3-b693-dce21943f79e" providerId="ADAL" clId="{F9D08AA1-2710-E64F-8A3F-8EC4EE3EFD9E}" dt="2025-03-12T10:59:06.100" v="1734" actId="20577"/>
          <ac:spMkLst>
            <pc:docMk/>
            <pc:sldMk cId="3301805226" sldId="658"/>
            <ac:spMk id="13" creationId="{6685664F-7E40-F647-87DC-9BAAB1921403}"/>
          </ac:spMkLst>
        </pc:spChg>
      </pc:sldChg>
      <pc:sldChg chg="modSp add mod">
        <pc:chgData name="Laura Alexis Janda" userId="1f227e26-6259-47d3-b693-dce21943f79e" providerId="ADAL" clId="{F9D08AA1-2710-E64F-8A3F-8EC4EE3EFD9E}" dt="2025-03-12T12:17:28.364" v="1806" actId="20577"/>
        <pc:sldMkLst>
          <pc:docMk/>
          <pc:sldMk cId="3164910592" sldId="669"/>
        </pc:sldMkLst>
        <pc:spChg chg="mod">
          <ac:chgData name="Laura Alexis Janda" userId="1f227e26-6259-47d3-b693-dce21943f79e" providerId="ADAL" clId="{F9D08AA1-2710-E64F-8A3F-8EC4EE3EFD9E}" dt="2025-03-12T12:17:28.364" v="1806" actId="20577"/>
          <ac:spMkLst>
            <pc:docMk/>
            <pc:sldMk cId="3164910592" sldId="669"/>
            <ac:spMk id="65" creationId="{C9C1A301-840C-5B40-982D-3027FB662B9E}"/>
          </ac:spMkLst>
        </pc:spChg>
      </pc:sldChg>
      <pc:sldChg chg="modSp add mod">
        <pc:chgData name="Laura Alexis Janda" userId="1f227e26-6259-47d3-b693-dce21943f79e" providerId="ADAL" clId="{F9D08AA1-2710-E64F-8A3F-8EC4EE3EFD9E}" dt="2025-04-01T09:53:53.030" v="2785" actId="14100"/>
        <pc:sldMkLst>
          <pc:docMk/>
          <pc:sldMk cId="4032642276" sldId="672"/>
        </pc:sldMkLst>
        <pc:spChg chg="mod">
          <ac:chgData name="Laura Alexis Janda" userId="1f227e26-6259-47d3-b693-dce21943f79e" providerId="ADAL" clId="{F9D08AA1-2710-E64F-8A3F-8EC4EE3EFD9E}" dt="2025-04-01T09:53:53.030" v="2785" actId="14100"/>
          <ac:spMkLst>
            <pc:docMk/>
            <pc:sldMk cId="4032642276" sldId="672"/>
            <ac:spMk id="10" creationId="{A6FFF3CF-BEA1-C09C-6D49-D8179DE64E92}"/>
          </ac:spMkLst>
        </pc:spChg>
        <pc:spChg chg="mod">
          <ac:chgData name="Laura Alexis Janda" userId="1f227e26-6259-47d3-b693-dce21943f79e" providerId="ADAL" clId="{F9D08AA1-2710-E64F-8A3F-8EC4EE3EFD9E}" dt="2025-04-01T09:53:45.652" v="2784" actId="1076"/>
          <ac:spMkLst>
            <pc:docMk/>
            <pc:sldMk cId="4032642276" sldId="672"/>
            <ac:spMk id="11" creationId="{0FA49016-26EF-B96C-8968-BBD33B1F6DE5}"/>
          </ac:spMkLst>
        </pc:spChg>
      </pc:sldChg>
      <pc:sldChg chg="modSp add mod">
        <pc:chgData name="Laura Alexis Janda" userId="1f227e26-6259-47d3-b693-dce21943f79e" providerId="ADAL" clId="{F9D08AA1-2710-E64F-8A3F-8EC4EE3EFD9E}" dt="2025-03-12T12:15:21.166" v="1793" actId="1076"/>
        <pc:sldMkLst>
          <pc:docMk/>
          <pc:sldMk cId="557420628" sldId="676"/>
        </pc:sldMkLst>
        <pc:spChg chg="mod">
          <ac:chgData name="Laura Alexis Janda" userId="1f227e26-6259-47d3-b693-dce21943f79e" providerId="ADAL" clId="{F9D08AA1-2710-E64F-8A3F-8EC4EE3EFD9E}" dt="2025-03-12T12:15:21.166" v="1793" actId="1076"/>
          <ac:spMkLst>
            <pc:docMk/>
            <pc:sldMk cId="557420628" sldId="676"/>
            <ac:spMk id="95" creationId="{3CD0A278-77C6-6A4F-A20C-F054D5BB4735}"/>
          </ac:spMkLst>
        </pc:spChg>
      </pc:sldChg>
      <pc:sldChg chg="delSp add mod">
        <pc:chgData name="Laura Alexis Janda" userId="1f227e26-6259-47d3-b693-dce21943f79e" providerId="ADAL" clId="{F9D08AA1-2710-E64F-8A3F-8EC4EE3EFD9E}" dt="2025-03-12T12:15:33.561" v="1795" actId="478"/>
        <pc:sldMkLst>
          <pc:docMk/>
          <pc:sldMk cId="1910164535" sldId="678"/>
        </pc:sldMkLst>
      </pc:sldChg>
      <pc:sldChg chg="modSp add mod">
        <pc:chgData name="Laura Alexis Janda" userId="1f227e26-6259-47d3-b693-dce21943f79e" providerId="ADAL" clId="{F9D08AA1-2710-E64F-8A3F-8EC4EE3EFD9E}" dt="2025-03-12T12:16:11.344" v="1799" actId="20577"/>
        <pc:sldMkLst>
          <pc:docMk/>
          <pc:sldMk cId="364686777" sldId="681"/>
        </pc:sldMkLst>
        <pc:spChg chg="mod">
          <ac:chgData name="Laura Alexis Janda" userId="1f227e26-6259-47d3-b693-dce21943f79e" providerId="ADAL" clId="{F9D08AA1-2710-E64F-8A3F-8EC4EE3EFD9E}" dt="2025-03-12T12:16:11.344" v="1799" actId="20577"/>
          <ac:spMkLst>
            <pc:docMk/>
            <pc:sldMk cId="364686777" sldId="681"/>
            <ac:spMk id="65" creationId="{C9C1A301-840C-5B40-982D-3027FB662B9E}"/>
          </ac:spMkLst>
        </pc:spChg>
      </pc:sldChg>
      <pc:sldChg chg="modSp add mod">
        <pc:chgData name="Laura Alexis Janda" userId="1f227e26-6259-47d3-b693-dce21943f79e" providerId="ADAL" clId="{F9D08AA1-2710-E64F-8A3F-8EC4EE3EFD9E}" dt="2025-03-12T12:17:06.964" v="1805" actId="20577"/>
        <pc:sldMkLst>
          <pc:docMk/>
          <pc:sldMk cId="3381606960" sldId="682"/>
        </pc:sldMkLst>
        <pc:spChg chg="mod">
          <ac:chgData name="Laura Alexis Janda" userId="1f227e26-6259-47d3-b693-dce21943f79e" providerId="ADAL" clId="{F9D08AA1-2710-E64F-8A3F-8EC4EE3EFD9E}" dt="2025-03-12T12:17:06.964" v="1805" actId="20577"/>
          <ac:spMkLst>
            <pc:docMk/>
            <pc:sldMk cId="3381606960" sldId="682"/>
            <ac:spMk id="65" creationId="{C9C1A301-840C-5B40-982D-3027FB662B9E}"/>
          </ac:spMkLst>
        </pc:spChg>
      </pc:sldChg>
      <pc:sldChg chg="modSp add mod">
        <pc:chgData name="Laura Alexis Janda" userId="1f227e26-6259-47d3-b693-dce21943f79e" providerId="ADAL" clId="{F9D08AA1-2710-E64F-8A3F-8EC4EE3EFD9E}" dt="2025-03-12T12:16:38.023" v="1802" actId="20577"/>
        <pc:sldMkLst>
          <pc:docMk/>
          <pc:sldMk cId="3049671237" sldId="683"/>
        </pc:sldMkLst>
        <pc:spChg chg="mod">
          <ac:chgData name="Laura Alexis Janda" userId="1f227e26-6259-47d3-b693-dce21943f79e" providerId="ADAL" clId="{F9D08AA1-2710-E64F-8A3F-8EC4EE3EFD9E}" dt="2025-03-12T12:16:38.023" v="1802" actId="20577"/>
          <ac:spMkLst>
            <pc:docMk/>
            <pc:sldMk cId="3049671237" sldId="683"/>
            <ac:spMk id="65" creationId="{C9C1A301-840C-5B40-982D-3027FB662B9E}"/>
          </ac:spMkLst>
        </pc:spChg>
      </pc:sldChg>
      <pc:sldChg chg="add">
        <pc:chgData name="Laura Alexis Janda" userId="1f227e26-6259-47d3-b693-dce21943f79e" providerId="ADAL" clId="{F9D08AA1-2710-E64F-8A3F-8EC4EE3EFD9E}" dt="2025-03-11T14:45:32.755" v="189"/>
        <pc:sldMkLst>
          <pc:docMk/>
          <pc:sldMk cId="3436245710" sldId="691"/>
        </pc:sldMkLst>
      </pc:sldChg>
      <pc:sldChg chg="add del">
        <pc:chgData name="Laura Alexis Janda" userId="1f227e26-6259-47d3-b693-dce21943f79e" providerId="ADAL" clId="{F9D08AA1-2710-E64F-8A3F-8EC4EE3EFD9E}" dt="2025-03-12T12:06:14.186" v="1745" actId="2696"/>
        <pc:sldMkLst>
          <pc:docMk/>
          <pc:sldMk cId="3546034057" sldId="702"/>
        </pc:sldMkLst>
      </pc:sldChg>
      <pc:sldChg chg="add del">
        <pc:chgData name="Laura Alexis Janda" userId="1f227e26-6259-47d3-b693-dce21943f79e" providerId="ADAL" clId="{F9D08AA1-2710-E64F-8A3F-8EC4EE3EFD9E}" dt="2025-03-12T12:06:14.145" v="1744" actId="2696"/>
        <pc:sldMkLst>
          <pc:docMk/>
          <pc:sldMk cId="474297884" sldId="707"/>
        </pc:sldMkLst>
      </pc:sldChg>
      <pc:sldChg chg="add del">
        <pc:chgData name="Laura Alexis Janda" userId="1f227e26-6259-47d3-b693-dce21943f79e" providerId="ADAL" clId="{F9D08AA1-2710-E64F-8A3F-8EC4EE3EFD9E}" dt="2025-03-21T12:41:20.461" v="1957" actId="2696"/>
        <pc:sldMkLst>
          <pc:docMk/>
          <pc:sldMk cId="3518786308" sldId="735"/>
        </pc:sldMkLst>
      </pc:sldChg>
      <pc:sldChg chg="add del">
        <pc:chgData name="Laura Alexis Janda" userId="1f227e26-6259-47d3-b693-dce21943f79e" providerId="ADAL" clId="{F9D08AA1-2710-E64F-8A3F-8EC4EE3EFD9E}" dt="2025-03-21T12:41:54.277" v="1961" actId="2696"/>
        <pc:sldMkLst>
          <pc:docMk/>
          <pc:sldMk cId="2864491820" sldId="739"/>
        </pc:sldMkLst>
      </pc:sldChg>
      <pc:sldChg chg="addSp modSp add mod">
        <pc:chgData name="Laura Alexis Janda" userId="1f227e26-6259-47d3-b693-dce21943f79e" providerId="ADAL" clId="{F9D08AA1-2710-E64F-8A3F-8EC4EE3EFD9E}" dt="2025-03-21T12:12:10.391" v="1858" actId="2085"/>
        <pc:sldMkLst>
          <pc:docMk/>
          <pc:sldMk cId="3063459788" sldId="743"/>
        </pc:sldMkLst>
        <pc:spChg chg="add mod">
          <ac:chgData name="Laura Alexis Janda" userId="1f227e26-6259-47d3-b693-dce21943f79e" providerId="ADAL" clId="{F9D08AA1-2710-E64F-8A3F-8EC4EE3EFD9E}" dt="2025-03-21T12:12:10.391" v="1858" actId="2085"/>
          <ac:spMkLst>
            <pc:docMk/>
            <pc:sldMk cId="3063459788" sldId="743"/>
            <ac:spMk id="3" creationId="{A21752BE-B442-331C-F3BB-A417A6B84C1A}"/>
          </ac:spMkLst>
        </pc:spChg>
        <pc:spChg chg="mod">
          <ac:chgData name="Laura Alexis Janda" userId="1f227e26-6259-47d3-b693-dce21943f79e" providerId="ADAL" clId="{F9D08AA1-2710-E64F-8A3F-8EC4EE3EFD9E}" dt="2025-03-12T10:10:16.051" v="1452" actId="20577"/>
          <ac:spMkLst>
            <pc:docMk/>
            <pc:sldMk cId="3063459788" sldId="743"/>
            <ac:spMk id="5" creationId="{F3BB5725-F2FD-17ED-AF1C-0348971CCD78}"/>
          </ac:spMkLst>
        </pc:spChg>
      </pc:sldChg>
      <pc:sldChg chg="add">
        <pc:chgData name="Laura Alexis Janda" userId="1f227e26-6259-47d3-b693-dce21943f79e" providerId="ADAL" clId="{F9D08AA1-2710-E64F-8A3F-8EC4EE3EFD9E}" dt="2025-04-01T11:38:05.199" v="3135"/>
        <pc:sldMkLst>
          <pc:docMk/>
          <pc:sldMk cId="999848488" sldId="744"/>
        </pc:sldMkLst>
      </pc:sldChg>
      <pc:sldChg chg="modSp add mod">
        <pc:chgData name="Laura Alexis Janda" userId="1f227e26-6259-47d3-b693-dce21943f79e" providerId="ADAL" clId="{F9D08AA1-2710-E64F-8A3F-8EC4EE3EFD9E}" dt="2025-03-11T14:37:51.905" v="180" actId="27636"/>
        <pc:sldMkLst>
          <pc:docMk/>
          <pc:sldMk cId="3486848552" sldId="745"/>
        </pc:sldMkLst>
        <pc:spChg chg="mod">
          <ac:chgData name="Laura Alexis Janda" userId="1f227e26-6259-47d3-b693-dce21943f79e" providerId="ADAL" clId="{F9D08AA1-2710-E64F-8A3F-8EC4EE3EFD9E}" dt="2025-03-11T14:37:51.905" v="180" actId="27636"/>
          <ac:spMkLst>
            <pc:docMk/>
            <pc:sldMk cId="3486848552" sldId="745"/>
            <ac:spMk id="19" creationId="{086E571A-9FB1-7C0D-A53B-FBDA63C58B18}"/>
          </ac:spMkLst>
        </pc:spChg>
      </pc:sldChg>
      <pc:sldChg chg="modSp add">
        <pc:chgData name="Laura Alexis Janda" userId="1f227e26-6259-47d3-b693-dce21943f79e" providerId="ADAL" clId="{F9D08AA1-2710-E64F-8A3F-8EC4EE3EFD9E}" dt="2025-03-11T14:37:51.827" v="179"/>
        <pc:sldMkLst>
          <pc:docMk/>
          <pc:sldMk cId="1786460858" sldId="748"/>
        </pc:sldMkLst>
        <pc:spChg chg="mod">
          <ac:chgData name="Laura Alexis Janda" userId="1f227e26-6259-47d3-b693-dce21943f79e" providerId="ADAL" clId="{F9D08AA1-2710-E64F-8A3F-8EC4EE3EFD9E}" dt="2025-03-11T14:37:51.827" v="179"/>
          <ac:spMkLst>
            <pc:docMk/>
            <pc:sldMk cId="1786460858" sldId="748"/>
            <ac:spMk id="2" creationId="{25E81922-1F68-F508-8087-8E32C96B30D7}"/>
          </ac:spMkLst>
        </pc:spChg>
      </pc:sldChg>
      <pc:sldChg chg="modSp add">
        <pc:chgData name="Laura Alexis Janda" userId="1f227e26-6259-47d3-b693-dce21943f79e" providerId="ADAL" clId="{F9D08AA1-2710-E64F-8A3F-8EC4EE3EFD9E}" dt="2025-03-11T14:37:51.827" v="179"/>
        <pc:sldMkLst>
          <pc:docMk/>
          <pc:sldMk cId="283251207" sldId="749"/>
        </pc:sldMkLst>
        <pc:spChg chg="mod">
          <ac:chgData name="Laura Alexis Janda" userId="1f227e26-6259-47d3-b693-dce21943f79e" providerId="ADAL" clId="{F9D08AA1-2710-E64F-8A3F-8EC4EE3EFD9E}" dt="2025-03-11T14:37:51.827" v="179"/>
          <ac:spMkLst>
            <pc:docMk/>
            <pc:sldMk cId="283251207" sldId="749"/>
            <ac:spMk id="2" creationId="{08BC4C24-7B7C-0175-3C8B-BE5AB63E805C}"/>
          </ac:spMkLst>
        </pc:spChg>
      </pc:sldChg>
      <pc:sldChg chg="modSp add">
        <pc:chgData name="Laura Alexis Janda" userId="1f227e26-6259-47d3-b693-dce21943f79e" providerId="ADAL" clId="{F9D08AA1-2710-E64F-8A3F-8EC4EE3EFD9E}" dt="2025-03-11T14:37:51.827" v="179"/>
        <pc:sldMkLst>
          <pc:docMk/>
          <pc:sldMk cId="1206296358" sldId="750"/>
        </pc:sldMkLst>
        <pc:spChg chg="mod">
          <ac:chgData name="Laura Alexis Janda" userId="1f227e26-6259-47d3-b693-dce21943f79e" providerId="ADAL" clId="{F9D08AA1-2710-E64F-8A3F-8EC4EE3EFD9E}" dt="2025-03-11T14:37:51.827" v="179"/>
          <ac:spMkLst>
            <pc:docMk/>
            <pc:sldMk cId="1206296358" sldId="750"/>
            <ac:spMk id="2" creationId="{69BEB69E-CBF0-8744-567D-41A66DEB2D13}"/>
          </ac:spMkLst>
        </pc:spChg>
      </pc:sldChg>
      <pc:sldChg chg="modSp add mod">
        <pc:chgData name="Laura Alexis Janda" userId="1f227e26-6259-47d3-b693-dce21943f79e" providerId="ADAL" clId="{F9D08AA1-2710-E64F-8A3F-8EC4EE3EFD9E}" dt="2025-03-11T14:37:52.030" v="181" actId="27636"/>
        <pc:sldMkLst>
          <pc:docMk/>
          <pc:sldMk cId="2333298610" sldId="751"/>
        </pc:sldMkLst>
        <pc:spChg chg="mod">
          <ac:chgData name="Laura Alexis Janda" userId="1f227e26-6259-47d3-b693-dce21943f79e" providerId="ADAL" clId="{F9D08AA1-2710-E64F-8A3F-8EC4EE3EFD9E}" dt="2025-03-11T14:37:52.030" v="181" actId="27636"/>
          <ac:spMkLst>
            <pc:docMk/>
            <pc:sldMk cId="2333298610" sldId="751"/>
            <ac:spMk id="13" creationId="{645C54A4-7C33-0841-8EF0-3FB2F8BD753C}"/>
          </ac:spMkLst>
        </pc:spChg>
      </pc:sldChg>
      <pc:sldChg chg="modSp add mod">
        <pc:chgData name="Laura Alexis Janda" userId="1f227e26-6259-47d3-b693-dce21943f79e" providerId="ADAL" clId="{F9D08AA1-2710-E64F-8A3F-8EC4EE3EFD9E}" dt="2025-03-12T12:17:44.046" v="1807" actId="20577"/>
        <pc:sldMkLst>
          <pc:docMk/>
          <pc:sldMk cId="3199738655" sldId="762"/>
        </pc:sldMkLst>
        <pc:spChg chg="mod">
          <ac:chgData name="Laura Alexis Janda" userId="1f227e26-6259-47d3-b693-dce21943f79e" providerId="ADAL" clId="{F9D08AA1-2710-E64F-8A3F-8EC4EE3EFD9E}" dt="2025-03-12T12:17:44.046" v="1807" actId="20577"/>
          <ac:spMkLst>
            <pc:docMk/>
            <pc:sldMk cId="3199738655" sldId="762"/>
            <ac:spMk id="65" creationId="{C9C1A301-840C-5B40-982D-3027FB662B9E}"/>
          </ac:spMkLst>
        </pc:spChg>
      </pc:sldChg>
      <pc:sldChg chg="delSp modSp add mod modClrScheme delAnim chgLayout">
        <pc:chgData name="Laura Alexis Janda" userId="1f227e26-6259-47d3-b693-dce21943f79e" providerId="ADAL" clId="{F9D08AA1-2710-E64F-8A3F-8EC4EE3EFD9E}" dt="2025-03-12T10:09:45.092" v="1446" actId="1076"/>
        <pc:sldMkLst>
          <pc:docMk/>
          <pc:sldMk cId="1588350218" sldId="763"/>
        </pc:sldMkLst>
        <pc:spChg chg="mod ord">
          <ac:chgData name="Laura Alexis Janda" userId="1f227e26-6259-47d3-b693-dce21943f79e" providerId="ADAL" clId="{F9D08AA1-2710-E64F-8A3F-8EC4EE3EFD9E}" dt="2025-03-11T13:04:54.438" v="165" actId="700"/>
          <ac:spMkLst>
            <pc:docMk/>
            <pc:sldMk cId="1588350218" sldId="763"/>
            <ac:spMk id="2" creationId="{934900CB-7C04-0A31-8509-4F0A1400C286}"/>
          </ac:spMkLst>
        </pc:spChg>
        <pc:spChg chg="mod">
          <ac:chgData name="Laura Alexis Janda" userId="1f227e26-6259-47d3-b693-dce21943f79e" providerId="ADAL" clId="{F9D08AA1-2710-E64F-8A3F-8EC4EE3EFD9E}" dt="2025-03-12T10:09:45.092" v="1446" actId="1076"/>
          <ac:spMkLst>
            <pc:docMk/>
            <pc:sldMk cId="1588350218" sldId="763"/>
            <ac:spMk id="3" creationId="{6AF3912E-C180-BDB9-2C74-9DCF530DBD36}"/>
          </ac:spMkLst>
        </pc:spChg>
      </pc:sldChg>
      <pc:sldChg chg="modSp add mod modClrScheme chgLayout">
        <pc:chgData name="Laura Alexis Janda" userId="1f227e26-6259-47d3-b693-dce21943f79e" providerId="ADAL" clId="{F9D08AA1-2710-E64F-8A3F-8EC4EE3EFD9E}" dt="2025-03-12T10:09:10.784" v="1444" actId="1076"/>
        <pc:sldMkLst>
          <pc:docMk/>
          <pc:sldMk cId="1622420943" sldId="765"/>
        </pc:sldMkLst>
        <pc:spChg chg="mod ord">
          <ac:chgData name="Laura Alexis Janda" userId="1f227e26-6259-47d3-b693-dce21943f79e" providerId="ADAL" clId="{F9D08AA1-2710-E64F-8A3F-8EC4EE3EFD9E}" dt="2025-03-11T13:04:54.438" v="165" actId="700"/>
          <ac:spMkLst>
            <pc:docMk/>
            <pc:sldMk cId="1622420943" sldId="765"/>
            <ac:spMk id="2" creationId="{934900CB-7C04-0A31-8509-4F0A1400C286}"/>
          </ac:spMkLst>
        </pc:spChg>
        <pc:spChg chg="mod">
          <ac:chgData name="Laura Alexis Janda" userId="1f227e26-6259-47d3-b693-dce21943f79e" providerId="ADAL" clId="{F9D08AA1-2710-E64F-8A3F-8EC4EE3EFD9E}" dt="2025-03-12T10:09:10.784" v="1444" actId="1076"/>
          <ac:spMkLst>
            <pc:docMk/>
            <pc:sldMk cId="1622420943" sldId="765"/>
            <ac:spMk id="3" creationId="{74CAEAD3-306B-0C6F-F3C5-757864C5499D}"/>
          </ac:spMkLst>
        </pc:spChg>
      </pc:sldChg>
      <pc:sldChg chg="modSp add mod ord">
        <pc:chgData name="Laura Alexis Janda" userId="1f227e26-6259-47d3-b693-dce21943f79e" providerId="ADAL" clId="{F9D08AA1-2710-E64F-8A3F-8EC4EE3EFD9E}" dt="2025-03-12T10:54:48.356" v="1703" actId="20577"/>
        <pc:sldMkLst>
          <pc:docMk/>
          <pc:sldMk cId="2285218105" sldId="790"/>
        </pc:sldMkLst>
        <pc:spChg chg="mod">
          <ac:chgData name="Laura Alexis Janda" userId="1f227e26-6259-47d3-b693-dce21943f79e" providerId="ADAL" clId="{F9D08AA1-2710-E64F-8A3F-8EC4EE3EFD9E}" dt="2025-03-12T10:54:21.798" v="1694" actId="20577"/>
          <ac:spMkLst>
            <pc:docMk/>
            <pc:sldMk cId="2285218105" sldId="790"/>
            <ac:spMk id="2" creationId="{264463AC-FE01-A347-8CD3-8788A2E5A229}"/>
          </ac:spMkLst>
        </pc:spChg>
        <pc:spChg chg="mod">
          <ac:chgData name="Laura Alexis Janda" userId="1f227e26-6259-47d3-b693-dce21943f79e" providerId="ADAL" clId="{F9D08AA1-2710-E64F-8A3F-8EC4EE3EFD9E}" dt="2025-03-12T10:54:48.356" v="1703" actId="20577"/>
          <ac:spMkLst>
            <pc:docMk/>
            <pc:sldMk cId="2285218105" sldId="790"/>
            <ac:spMk id="3" creationId="{7E19BCC0-54A2-1C48-8CA3-3DFA2303E96B}"/>
          </ac:spMkLst>
        </pc:spChg>
      </pc:sldChg>
      <pc:sldChg chg="modSp add del mod modClrScheme chgLayout">
        <pc:chgData name="Laura Alexis Janda" userId="1f227e26-6259-47d3-b693-dce21943f79e" providerId="ADAL" clId="{F9D08AA1-2710-E64F-8A3F-8EC4EE3EFD9E}" dt="2025-03-21T12:37:40.271" v="1951" actId="2696"/>
        <pc:sldMkLst>
          <pc:docMk/>
          <pc:sldMk cId="4120527933" sldId="792"/>
        </pc:sldMkLst>
      </pc:sldChg>
      <pc:sldChg chg="modSp add mod">
        <pc:chgData name="Laura Alexis Janda" userId="1f227e26-6259-47d3-b693-dce21943f79e" providerId="ADAL" clId="{F9D08AA1-2710-E64F-8A3F-8EC4EE3EFD9E}" dt="2025-03-12T12:14:50.971" v="1789" actId="20577"/>
        <pc:sldMkLst>
          <pc:docMk/>
          <pc:sldMk cId="2133145191" sldId="798"/>
        </pc:sldMkLst>
        <pc:spChg chg="mod">
          <ac:chgData name="Laura Alexis Janda" userId="1f227e26-6259-47d3-b693-dce21943f79e" providerId="ADAL" clId="{F9D08AA1-2710-E64F-8A3F-8EC4EE3EFD9E}" dt="2025-03-11T14:45:32.755" v="189"/>
          <ac:spMkLst>
            <pc:docMk/>
            <pc:sldMk cId="2133145191" sldId="798"/>
            <ac:spMk id="2" creationId="{1789D27B-39CD-1FC8-3FBA-14B04F9FD777}"/>
          </ac:spMkLst>
        </pc:spChg>
        <pc:spChg chg="mod">
          <ac:chgData name="Laura Alexis Janda" userId="1f227e26-6259-47d3-b693-dce21943f79e" providerId="ADAL" clId="{F9D08AA1-2710-E64F-8A3F-8EC4EE3EFD9E}" dt="2025-03-12T12:14:50.971" v="1789" actId="20577"/>
          <ac:spMkLst>
            <pc:docMk/>
            <pc:sldMk cId="2133145191" sldId="798"/>
            <ac:spMk id="3" creationId="{D981458D-A303-49B2-1164-7E73D5953D9E}"/>
          </ac:spMkLst>
        </pc:spChg>
      </pc:sldChg>
      <pc:sldChg chg="add del">
        <pc:chgData name="Laura Alexis Janda" userId="1f227e26-6259-47d3-b693-dce21943f79e" providerId="ADAL" clId="{F9D08AA1-2710-E64F-8A3F-8EC4EE3EFD9E}" dt="2025-03-12T12:05:18.171" v="1743" actId="2696"/>
        <pc:sldMkLst>
          <pc:docMk/>
          <pc:sldMk cId="3586766597" sldId="799"/>
        </pc:sldMkLst>
      </pc:sldChg>
      <pc:sldChg chg="modSp add mod">
        <pc:chgData name="Laura Alexis Janda" userId="1f227e26-6259-47d3-b693-dce21943f79e" providerId="ADAL" clId="{F9D08AA1-2710-E64F-8A3F-8EC4EE3EFD9E}" dt="2025-03-12T12:15:45.341" v="1797" actId="20577"/>
        <pc:sldMkLst>
          <pc:docMk/>
          <pc:sldMk cId="1814904413" sldId="800"/>
        </pc:sldMkLst>
        <pc:spChg chg="mod">
          <ac:chgData name="Laura Alexis Janda" userId="1f227e26-6259-47d3-b693-dce21943f79e" providerId="ADAL" clId="{F9D08AA1-2710-E64F-8A3F-8EC4EE3EFD9E}" dt="2025-03-12T12:15:45.341" v="1797" actId="20577"/>
          <ac:spMkLst>
            <pc:docMk/>
            <pc:sldMk cId="1814904413" sldId="800"/>
            <ac:spMk id="20" creationId="{3B929103-1041-1B42-8618-35A7FD2D4221}"/>
          </ac:spMkLst>
        </pc:spChg>
      </pc:sldChg>
      <pc:sldChg chg="modSp add mod">
        <pc:chgData name="Laura Alexis Janda" userId="1f227e26-6259-47d3-b693-dce21943f79e" providerId="ADAL" clId="{F9D08AA1-2710-E64F-8A3F-8EC4EE3EFD9E}" dt="2025-03-12T12:16:27.113" v="1801" actId="20577"/>
        <pc:sldMkLst>
          <pc:docMk/>
          <pc:sldMk cId="3012224282" sldId="801"/>
        </pc:sldMkLst>
        <pc:spChg chg="mod">
          <ac:chgData name="Laura Alexis Janda" userId="1f227e26-6259-47d3-b693-dce21943f79e" providerId="ADAL" clId="{F9D08AA1-2710-E64F-8A3F-8EC4EE3EFD9E}" dt="2025-03-12T12:16:27.113" v="1801" actId="20577"/>
          <ac:spMkLst>
            <pc:docMk/>
            <pc:sldMk cId="3012224282" sldId="801"/>
            <ac:spMk id="65" creationId="{C9C1A301-840C-5B40-982D-3027FB662B9E}"/>
          </ac:spMkLst>
        </pc:spChg>
      </pc:sldChg>
      <pc:sldChg chg="modSp add mod">
        <pc:chgData name="Laura Alexis Janda" userId="1f227e26-6259-47d3-b693-dce21943f79e" providerId="ADAL" clId="{F9D08AA1-2710-E64F-8A3F-8EC4EE3EFD9E}" dt="2025-04-01T11:39:20.183" v="3143" actId="14100"/>
        <pc:sldMkLst>
          <pc:docMk/>
          <pc:sldMk cId="415041887" sldId="803"/>
        </pc:sldMkLst>
        <pc:spChg chg="mod">
          <ac:chgData name="Laura Alexis Janda" userId="1f227e26-6259-47d3-b693-dce21943f79e" providerId="ADAL" clId="{F9D08AA1-2710-E64F-8A3F-8EC4EE3EFD9E}" dt="2025-04-01T11:38:56.830" v="3140" actId="14100"/>
          <ac:spMkLst>
            <pc:docMk/>
            <pc:sldMk cId="415041887" sldId="803"/>
            <ac:spMk id="22" creationId="{FBD63885-AD6D-3356-BB29-16636E12C008}"/>
          </ac:spMkLst>
        </pc:spChg>
        <pc:spChg chg="mod">
          <ac:chgData name="Laura Alexis Janda" userId="1f227e26-6259-47d3-b693-dce21943f79e" providerId="ADAL" clId="{F9D08AA1-2710-E64F-8A3F-8EC4EE3EFD9E}" dt="2025-04-01T11:39:20.183" v="3143" actId="14100"/>
          <ac:spMkLst>
            <pc:docMk/>
            <pc:sldMk cId="415041887" sldId="803"/>
            <ac:spMk id="28" creationId="{00E5E8A8-107F-A246-D7CE-0D49ABC3791C}"/>
          </ac:spMkLst>
        </pc:spChg>
        <pc:spChg chg="mod">
          <ac:chgData name="Laura Alexis Janda" userId="1f227e26-6259-47d3-b693-dce21943f79e" providerId="ADAL" clId="{F9D08AA1-2710-E64F-8A3F-8EC4EE3EFD9E}" dt="2025-04-01T11:38:38.816" v="3137" actId="14100"/>
          <ac:spMkLst>
            <pc:docMk/>
            <pc:sldMk cId="415041887" sldId="803"/>
            <ac:spMk id="30" creationId="{2D3507BF-C837-0DB2-42D3-4728C38565A3}"/>
          </ac:spMkLst>
        </pc:spChg>
        <pc:spChg chg="mod">
          <ac:chgData name="Laura Alexis Janda" userId="1f227e26-6259-47d3-b693-dce21943f79e" providerId="ADAL" clId="{F9D08AA1-2710-E64F-8A3F-8EC4EE3EFD9E}" dt="2025-04-01T11:38:42.199" v="3138" actId="14100"/>
          <ac:spMkLst>
            <pc:docMk/>
            <pc:sldMk cId="415041887" sldId="803"/>
            <ac:spMk id="32" creationId="{CD304679-D11C-A830-0F70-2B3F04CA26D6}"/>
          </ac:spMkLst>
        </pc:spChg>
        <pc:spChg chg="mod">
          <ac:chgData name="Laura Alexis Janda" userId="1f227e26-6259-47d3-b693-dce21943f79e" providerId="ADAL" clId="{F9D08AA1-2710-E64F-8A3F-8EC4EE3EFD9E}" dt="2025-04-01T11:38:48.517" v="3139" actId="14100"/>
          <ac:spMkLst>
            <pc:docMk/>
            <pc:sldMk cId="415041887" sldId="803"/>
            <ac:spMk id="34" creationId="{C8E6D9BF-416C-183D-F8AE-3E8339C6F5A4}"/>
          </ac:spMkLst>
        </pc:spChg>
        <pc:spChg chg="mod">
          <ac:chgData name="Laura Alexis Janda" userId="1f227e26-6259-47d3-b693-dce21943f79e" providerId="ADAL" clId="{F9D08AA1-2710-E64F-8A3F-8EC4EE3EFD9E}" dt="2025-04-01T11:39:14.011" v="3142" actId="1076"/>
          <ac:spMkLst>
            <pc:docMk/>
            <pc:sldMk cId="415041887" sldId="803"/>
            <ac:spMk id="36" creationId="{47E99351-F449-6647-DD8D-94E82FBB243C}"/>
          </ac:spMkLst>
        </pc:spChg>
      </pc:sldChg>
      <pc:sldChg chg="modSp add mod modClrScheme chgLayout">
        <pc:chgData name="Laura Alexis Janda" userId="1f227e26-6259-47d3-b693-dce21943f79e" providerId="ADAL" clId="{F9D08AA1-2710-E64F-8A3F-8EC4EE3EFD9E}" dt="2025-03-12T08:55:00.959" v="280" actId="20577"/>
        <pc:sldMkLst>
          <pc:docMk/>
          <pc:sldMk cId="2912358766" sldId="808"/>
        </pc:sldMkLst>
        <pc:spChg chg="mod ord">
          <ac:chgData name="Laura Alexis Janda" userId="1f227e26-6259-47d3-b693-dce21943f79e" providerId="ADAL" clId="{F9D08AA1-2710-E64F-8A3F-8EC4EE3EFD9E}" dt="2025-03-11T13:06:14.982" v="170" actId="700"/>
          <ac:spMkLst>
            <pc:docMk/>
            <pc:sldMk cId="2912358766" sldId="808"/>
            <ac:spMk id="2" creationId="{FA03E740-F5C6-8E4C-A78C-FF232CE112AE}"/>
          </ac:spMkLst>
        </pc:spChg>
        <pc:spChg chg="mod ord">
          <ac:chgData name="Laura Alexis Janda" userId="1f227e26-6259-47d3-b693-dce21943f79e" providerId="ADAL" clId="{F9D08AA1-2710-E64F-8A3F-8EC4EE3EFD9E}" dt="2025-03-12T08:55:00.959" v="280" actId="20577"/>
          <ac:spMkLst>
            <pc:docMk/>
            <pc:sldMk cId="2912358766" sldId="808"/>
            <ac:spMk id="3" creationId="{87E54C24-C8BD-CB47-94EA-EAA82F5F9ABC}"/>
          </ac:spMkLst>
        </pc:spChg>
      </pc:sldChg>
      <pc:sldChg chg="modSp add mod ord modClrScheme chgLayout">
        <pc:chgData name="Laura Alexis Janda" userId="1f227e26-6259-47d3-b693-dce21943f79e" providerId="ADAL" clId="{F9D08AA1-2710-E64F-8A3F-8EC4EE3EFD9E}" dt="2025-04-01T09:39:02.882" v="2710" actId="115"/>
        <pc:sldMkLst>
          <pc:docMk/>
          <pc:sldMk cId="3108577680" sldId="816"/>
        </pc:sldMkLst>
        <pc:spChg chg="mod ord">
          <ac:chgData name="Laura Alexis Janda" userId="1f227e26-6259-47d3-b693-dce21943f79e" providerId="ADAL" clId="{F9D08AA1-2710-E64F-8A3F-8EC4EE3EFD9E}" dt="2025-04-01T09:39:02.882" v="2710" actId="115"/>
          <ac:spMkLst>
            <pc:docMk/>
            <pc:sldMk cId="3108577680" sldId="816"/>
            <ac:spMk id="2" creationId="{D1DDC406-1307-5C52-0F8B-0E1BDBCD1A71}"/>
          </ac:spMkLst>
        </pc:spChg>
        <pc:spChg chg="mod ord">
          <ac:chgData name="Laura Alexis Janda" userId="1f227e26-6259-47d3-b693-dce21943f79e" providerId="ADAL" clId="{F9D08AA1-2710-E64F-8A3F-8EC4EE3EFD9E}" dt="2025-03-12T09:46:34.400" v="893" actId="20577"/>
          <ac:spMkLst>
            <pc:docMk/>
            <pc:sldMk cId="3108577680" sldId="816"/>
            <ac:spMk id="3" creationId="{D0697BBC-AD0D-6135-AE8F-5DD9803BB9B7}"/>
          </ac:spMkLst>
        </pc:spChg>
        <pc:spChg chg="mod ord">
          <ac:chgData name="Laura Alexis Janda" userId="1f227e26-6259-47d3-b693-dce21943f79e" providerId="ADAL" clId="{F9D08AA1-2710-E64F-8A3F-8EC4EE3EFD9E}" dt="2025-03-11T12:52:18.481" v="128" actId="700"/>
          <ac:spMkLst>
            <pc:docMk/>
            <pc:sldMk cId="3108577680" sldId="816"/>
            <ac:spMk id="6" creationId="{F30030FD-225C-E898-536E-D489184A7B54}"/>
          </ac:spMkLst>
        </pc:spChg>
        <pc:spChg chg="mod">
          <ac:chgData name="Laura Alexis Janda" userId="1f227e26-6259-47d3-b693-dce21943f79e" providerId="ADAL" clId="{F9D08AA1-2710-E64F-8A3F-8EC4EE3EFD9E}" dt="2025-03-12T09:45:20.621" v="857" actId="1076"/>
          <ac:spMkLst>
            <pc:docMk/>
            <pc:sldMk cId="3108577680" sldId="816"/>
            <ac:spMk id="7" creationId="{465DF5AD-34BC-6820-7D09-664FE7D7EBC6}"/>
          </ac:spMkLst>
        </pc:spChg>
        <pc:picChg chg="mod">
          <ac:chgData name="Laura Alexis Janda" userId="1f227e26-6259-47d3-b693-dce21943f79e" providerId="ADAL" clId="{F9D08AA1-2710-E64F-8A3F-8EC4EE3EFD9E}" dt="2025-03-12T09:45:16.310" v="856" actId="14100"/>
          <ac:picMkLst>
            <pc:docMk/>
            <pc:sldMk cId="3108577680" sldId="816"/>
            <ac:picMk id="4" creationId="{3841C9C6-5E78-BEF4-166D-B6A29497541E}"/>
          </ac:picMkLst>
        </pc:picChg>
      </pc:sldChg>
      <pc:sldChg chg="modSp add">
        <pc:chgData name="Laura Alexis Janda" userId="1f227e26-6259-47d3-b693-dce21943f79e" providerId="ADAL" clId="{F9D08AA1-2710-E64F-8A3F-8EC4EE3EFD9E}" dt="2025-03-11T14:36:37.171" v="175"/>
        <pc:sldMkLst>
          <pc:docMk/>
          <pc:sldMk cId="1133337800" sldId="820"/>
        </pc:sldMkLst>
        <pc:spChg chg="mod">
          <ac:chgData name="Laura Alexis Janda" userId="1f227e26-6259-47d3-b693-dce21943f79e" providerId="ADAL" clId="{F9D08AA1-2710-E64F-8A3F-8EC4EE3EFD9E}" dt="2025-03-11T14:36:37.171" v="175"/>
          <ac:spMkLst>
            <pc:docMk/>
            <pc:sldMk cId="1133337800" sldId="820"/>
            <ac:spMk id="2" creationId="{8DDD0B65-77DC-50DE-F53B-7B94F91CB281}"/>
          </ac:spMkLst>
        </pc:spChg>
      </pc:sldChg>
      <pc:sldChg chg="modSp add">
        <pc:chgData name="Laura Alexis Janda" userId="1f227e26-6259-47d3-b693-dce21943f79e" providerId="ADAL" clId="{F9D08AA1-2710-E64F-8A3F-8EC4EE3EFD9E}" dt="2025-03-11T14:39:22.425" v="183"/>
        <pc:sldMkLst>
          <pc:docMk/>
          <pc:sldMk cId="3294774637" sldId="823"/>
        </pc:sldMkLst>
        <pc:spChg chg="mod">
          <ac:chgData name="Laura Alexis Janda" userId="1f227e26-6259-47d3-b693-dce21943f79e" providerId="ADAL" clId="{F9D08AA1-2710-E64F-8A3F-8EC4EE3EFD9E}" dt="2025-03-11T14:39:22.425" v="183"/>
          <ac:spMkLst>
            <pc:docMk/>
            <pc:sldMk cId="3294774637" sldId="823"/>
            <ac:spMk id="2" creationId="{8DDD0B65-77DC-50DE-F53B-7B94F91CB281}"/>
          </ac:spMkLst>
        </pc:spChg>
      </pc:sldChg>
      <pc:sldChg chg="addSp delSp modSp add mod modClrScheme chgLayout">
        <pc:chgData name="Laura Alexis Janda" userId="1f227e26-6259-47d3-b693-dce21943f79e" providerId="ADAL" clId="{F9D08AA1-2710-E64F-8A3F-8EC4EE3EFD9E}" dt="2025-04-01T09:52:07.676" v="2781" actId="113"/>
        <pc:sldMkLst>
          <pc:docMk/>
          <pc:sldMk cId="2073176320" sldId="827"/>
        </pc:sldMkLst>
        <pc:spChg chg="mod ord">
          <ac:chgData name="Laura Alexis Janda" userId="1f227e26-6259-47d3-b693-dce21943f79e" providerId="ADAL" clId="{F9D08AA1-2710-E64F-8A3F-8EC4EE3EFD9E}" dt="2025-03-12T09:51:31.451" v="895" actId="20577"/>
          <ac:spMkLst>
            <pc:docMk/>
            <pc:sldMk cId="2073176320" sldId="827"/>
            <ac:spMk id="2" creationId="{94248902-46C9-AE41-AFF5-B8715E7AB4EF}"/>
          </ac:spMkLst>
        </pc:spChg>
        <pc:spChg chg="mod ord">
          <ac:chgData name="Laura Alexis Janda" userId="1f227e26-6259-47d3-b693-dce21943f79e" providerId="ADAL" clId="{F9D08AA1-2710-E64F-8A3F-8EC4EE3EFD9E}" dt="2025-04-01T09:52:07.676" v="2781" actId="113"/>
          <ac:spMkLst>
            <pc:docMk/>
            <pc:sldMk cId="2073176320" sldId="827"/>
            <ac:spMk id="3" creationId="{8BF56681-054B-DC44-B488-39232E4840DC}"/>
          </ac:spMkLst>
        </pc:spChg>
        <pc:spChg chg="mod">
          <ac:chgData name="Laura Alexis Janda" userId="1f227e26-6259-47d3-b693-dce21943f79e" providerId="ADAL" clId="{F9D08AA1-2710-E64F-8A3F-8EC4EE3EFD9E}" dt="2025-04-01T09:42:39.776" v="2763" actId="14100"/>
          <ac:spMkLst>
            <pc:docMk/>
            <pc:sldMk cId="2073176320" sldId="827"/>
            <ac:spMk id="4" creationId="{07739478-5F20-B54F-A27D-CAC51782932F}"/>
          </ac:spMkLst>
        </pc:spChg>
        <pc:spChg chg="add del mod">
          <ac:chgData name="Laura Alexis Janda" userId="1f227e26-6259-47d3-b693-dce21943f79e" providerId="ADAL" clId="{F9D08AA1-2710-E64F-8A3F-8EC4EE3EFD9E}" dt="2025-04-01T09:41:09.724" v="2746" actId="478"/>
          <ac:spMkLst>
            <pc:docMk/>
            <pc:sldMk cId="2073176320" sldId="827"/>
            <ac:spMk id="5" creationId="{EE78132A-8624-B3B1-48A7-06780C253003}"/>
          </ac:spMkLst>
        </pc:spChg>
      </pc:sldChg>
      <pc:sldChg chg="modSp add mod">
        <pc:chgData name="Laura Alexis Janda" userId="1f227e26-6259-47d3-b693-dce21943f79e" providerId="ADAL" clId="{F9D08AA1-2710-E64F-8A3F-8EC4EE3EFD9E}" dt="2025-03-12T12:09:58.655" v="1755" actId="1076"/>
        <pc:sldMkLst>
          <pc:docMk/>
          <pc:sldMk cId="1561907163" sldId="828"/>
        </pc:sldMkLst>
        <pc:spChg chg="mod">
          <ac:chgData name="Laura Alexis Janda" userId="1f227e26-6259-47d3-b693-dce21943f79e" providerId="ADAL" clId="{F9D08AA1-2710-E64F-8A3F-8EC4EE3EFD9E}" dt="2025-03-11T14:35:32.366" v="173"/>
          <ac:spMkLst>
            <pc:docMk/>
            <pc:sldMk cId="1561907163" sldId="828"/>
            <ac:spMk id="3" creationId="{F3148C7F-F11F-9743-A5AD-5BE1B65C357B}"/>
          </ac:spMkLst>
        </pc:spChg>
        <pc:spChg chg="mod">
          <ac:chgData name="Laura Alexis Janda" userId="1f227e26-6259-47d3-b693-dce21943f79e" providerId="ADAL" clId="{F9D08AA1-2710-E64F-8A3F-8EC4EE3EFD9E}" dt="2025-03-12T12:09:46.572" v="1753" actId="20577"/>
          <ac:spMkLst>
            <pc:docMk/>
            <pc:sldMk cId="1561907163" sldId="828"/>
            <ac:spMk id="6" creationId="{FA7EB1D3-DB32-AF42-991D-90B2B85C31C7}"/>
          </ac:spMkLst>
        </pc:spChg>
        <pc:spChg chg="mod">
          <ac:chgData name="Laura Alexis Janda" userId="1f227e26-6259-47d3-b693-dce21943f79e" providerId="ADAL" clId="{F9D08AA1-2710-E64F-8A3F-8EC4EE3EFD9E}" dt="2025-03-12T12:07:10.682" v="1747" actId="14100"/>
          <ac:spMkLst>
            <pc:docMk/>
            <pc:sldMk cId="1561907163" sldId="828"/>
            <ac:spMk id="9" creationId="{07F06833-7117-D82B-4769-E70BFE7C7AA4}"/>
          </ac:spMkLst>
        </pc:spChg>
        <pc:picChg chg="mod">
          <ac:chgData name="Laura Alexis Janda" userId="1f227e26-6259-47d3-b693-dce21943f79e" providerId="ADAL" clId="{F9D08AA1-2710-E64F-8A3F-8EC4EE3EFD9E}" dt="2025-03-12T12:09:58.655" v="1755" actId="1076"/>
          <ac:picMkLst>
            <pc:docMk/>
            <pc:sldMk cId="1561907163" sldId="828"/>
            <ac:picMk id="7" creationId="{D32287AB-7514-E36B-DD34-7EBB24A3619F}"/>
          </ac:picMkLst>
        </pc:picChg>
      </pc:sldChg>
      <pc:sldChg chg="addSp modSp add mod">
        <pc:chgData name="Laura Alexis Janda" userId="1f227e26-6259-47d3-b693-dce21943f79e" providerId="ADAL" clId="{F9D08AA1-2710-E64F-8A3F-8EC4EE3EFD9E}" dt="2025-03-21T12:12:29.458" v="1862" actId="14100"/>
        <pc:sldMkLst>
          <pc:docMk/>
          <pc:sldMk cId="2831418095" sldId="829"/>
        </pc:sldMkLst>
        <pc:spChg chg="mod">
          <ac:chgData name="Laura Alexis Janda" userId="1f227e26-6259-47d3-b693-dce21943f79e" providerId="ADAL" clId="{F9D08AA1-2710-E64F-8A3F-8EC4EE3EFD9E}" dt="2025-03-11T14:36:37.171" v="175"/>
          <ac:spMkLst>
            <pc:docMk/>
            <pc:sldMk cId="2831418095" sldId="829"/>
            <ac:spMk id="2" creationId="{9392F3D8-D3D8-1CEB-AC62-2D10CC10D26B}"/>
          </ac:spMkLst>
        </pc:spChg>
        <pc:spChg chg="add mod">
          <ac:chgData name="Laura Alexis Janda" userId="1f227e26-6259-47d3-b693-dce21943f79e" providerId="ADAL" clId="{F9D08AA1-2710-E64F-8A3F-8EC4EE3EFD9E}" dt="2025-03-21T12:12:29.458" v="1862" actId="14100"/>
          <ac:spMkLst>
            <pc:docMk/>
            <pc:sldMk cId="2831418095" sldId="829"/>
            <ac:spMk id="3" creationId="{D052D6A5-82BA-3918-475B-6CEFBA2BC306}"/>
          </ac:spMkLst>
        </pc:spChg>
      </pc:sldChg>
      <pc:sldChg chg="modSp add del mod modClrScheme chgLayout">
        <pc:chgData name="Laura Alexis Janda" userId="1f227e26-6259-47d3-b693-dce21943f79e" providerId="ADAL" clId="{F9D08AA1-2710-E64F-8A3F-8EC4EE3EFD9E}" dt="2025-03-21T12:37:59.252" v="1952" actId="2696"/>
        <pc:sldMkLst>
          <pc:docMk/>
          <pc:sldMk cId="1698352235" sldId="830"/>
        </pc:sldMkLst>
      </pc:sldChg>
      <pc:sldChg chg="modSp add del mod modClrScheme chgLayout">
        <pc:chgData name="Laura Alexis Janda" userId="1f227e26-6259-47d3-b693-dce21943f79e" providerId="ADAL" clId="{F9D08AA1-2710-E64F-8A3F-8EC4EE3EFD9E}" dt="2025-04-01T11:36:50.128" v="3133" actId="2696"/>
        <pc:sldMkLst>
          <pc:docMk/>
          <pc:sldMk cId="936468397" sldId="837"/>
        </pc:sldMkLst>
      </pc:sldChg>
      <pc:sldChg chg="add del mod modClrScheme chgLayout">
        <pc:chgData name="Laura Alexis Janda" userId="1f227e26-6259-47d3-b693-dce21943f79e" providerId="ADAL" clId="{F9D08AA1-2710-E64F-8A3F-8EC4EE3EFD9E}" dt="2025-03-21T12:40:59.219" v="1955" actId="2696"/>
        <pc:sldMkLst>
          <pc:docMk/>
          <pc:sldMk cId="635766012" sldId="838"/>
        </pc:sldMkLst>
      </pc:sldChg>
      <pc:sldChg chg="modSp add del">
        <pc:chgData name="Laura Alexis Janda" userId="1f227e26-6259-47d3-b693-dce21943f79e" providerId="ADAL" clId="{F9D08AA1-2710-E64F-8A3F-8EC4EE3EFD9E}" dt="2025-04-01T11:41:38.070" v="3146" actId="20577"/>
        <pc:sldMkLst>
          <pc:docMk/>
          <pc:sldMk cId="208068434" sldId="841"/>
        </pc:sldMkLst>
        <pc:spChg chg="mod">
          <ac:chgData name="Laura Alexis Janda" userId="1f227e26-6259-47d3-b693-dce21943f79e" providerId="ADAL" clId="{F9D08AA1-2710-E64F-8A3F-8EC4EE3EFD9E}" dt="2025-04-01T11:38:05.199" v="3135"/>
          <ac:spMkLst>
            <pc:docMk/>
            <pc:sldMk cId="208068434" sldId="841"/>
            <ac:spMk id="2" creationId="{DC34B350-02E3-CA23-D7D8-1B59D3C252CF}"/>
          </ac:spMkLst>
        </pc:spChg>
        <pc:spChg chg="mod">
          <ac:chgData name="Laura Alexis Janda" userId="1f227e26-6259-47d3-b693-dce21943f79e" providerId="ADAL" clId="{F9D08AA1-2710-E64F-8A3F-8EC4EE3EFD9E}" dt="2025-04-01T11:41:38.070" v="3146" actId="20577"/>
          <ac:spMkLst>
            <pc:docMk/>
            <pc:sldMk cId="208068434" sldId="841"/>
            <ac:spMk id="12" creationId="{DF37EEBF-C8E5-C82B-4640-E6A9C991B1AE}"/>
          </ac:spMkLst>
        </pc:spChg>
      </pc:sldChg>
      <pc:sldChg chg="modSp add del mod modClrScheme chgLayout">
        <pc:chgData name="Laura Alexis Janda" userId="1f227e26-6259-47d3-b693-dce21943f79e" providerId="ADAL" clId="{F9D08AA1-2710-E64F-8A3F-8EC4EE3EFD9E}" dt="2025-03-21T12:40:50.068" v="1954" actId="2696"/>
        <pc:sldMkLst>
          <pc:docMk/>
          <pc:sldMk cId="1181132350" sldId="843"/>
        </pc:sldMkLst>
      </pc:sldChg>
      <pc:sldChg chg="modSp add mod">
        <pc:chgData name="Laura Alexis Janda" userId="1f227e26-6259-47d3-b693-dce21943f79e" providerId="ADAL" clId="{F9D08AA1-2710-E64F-8A3F-8EC4EE3EFD9E}" dt="2025-03-12T10:13:01.894" v="1457" actId="14100"/>
        <pc:sldMkLst>
          <pc:docMk/>
          <pc:sldMk cId="2155213293" sldId="844"/>
        </pc:sldMkLst>
        <pc:spChg chg="mod">
          <ac:chgData name="Laura Alexis Janda" userId="1f227e26-6259-47d3-b693-dce21943f79e" providerId="ADAL" clId="{F9D08AA1-2710-E64F-8A3F-8EC4EE3EFD9E}" dt="2025-03-12T10:13:01.894" v="1457" actId="14100"/>
          <ac:spMkLst>
            <pc:docMk/>
            <pc:sldMk cId="2155213293" sldId="844"/>
            <ac:spMk id="13" creationId="{E40D0B10-1A7D-D9E8-0A08-CB9BCB3A1C20}"/>
          </ac:spMkLst>
        </pc:spChg>
      </pc:sldChg>
      <pc:sldChg chg="modSp add del mod">
        <pc:chgData name="Laura Alexis Janda" userId="1f227e26-6259-47d3-b693-dce21943f79e" providerId="ADAL" clId="{F9D08AA1-2710-E64F-8A3F-8EC4EE3EFD9E}" dt="2025-04-01T11:41:46.715" v="3147" actId="14100"/>
        <pc:sldMkLst>
          <pc:docMk/>
          <pc:sldMk cId="4227482296" sldId="847"/>
        </pc:sldMkLst>
        <pc:spChg chg="mod">
          <ac:chgData name="Laura Alexis Janda" userId="1f227e26-6259-47d3-b693-dce21943f79e" providerId="ADAL" clId="{F9D08AA1-2710-E64F-8A3F-8EC4EE3EFD9E}" dt="2025-04-01T11:41:46.715" v="3147" actId="14100"/>
          <ac:spMkLst>
            <pc:docMk/>
            <pc:sldMk cId="4227482296" sldId="847"/>
            <ac:spMk id="2" creationId="{DDCAA76B-3A9A-BAD9-B4BC-72DBA1AB6039}"/>
          </ac:spMkLst>
        </pc:spChg>
        <pc:spChg chg="mod">
          <ac:chgData name="Laura Alexis Janda" userId="1f227e26-6259-47d3-b693-dce21943f79e" providerId="ADAL" clId="{F9D08AA1-2710-E64F-8A3F-8EC4EE3EFD9E}" dt="2025-03-11T12:59:53.601" v="142"/>
          <ac:spMkLst>
            <pc:docMk/>
            <pc:sldMk cId="4227482296" sldId="847"/>
            <ac:spMk id="4" creationId="{BB685C63-EF3D-3C41-2182-42D03CE3E463}"/>
          </ac:spMkLst>
        </pc:spChg>
      </pc:sldChg>
      <pc:sldChg chg="modSp add del mod modClrScheme chgLayout">
        <pc:chgData name="Laura Alexis Janda" userId="1f227e26-6259-47d3-b693-dce21943f79e" providerId="ADAL" clId="{F9D08AA1-2710-E64F-8A3F-8EC4EE3EFD9E}" dt="2025-04-01T11:36:50.128" v="3133" actId="2696"/>
        <pc:sldMkLst>
          <pc:docMk/>
          <pc:sldMk cId="4039036482" sldId="856"/>
        </pc:sldMkLst>
      </pc:sldChg>
      <pc:sldChg chg="modSp add del mod modClrScheme chgLayout">
        <pc:chgData name="Laura Alexis Janda" userId="1f227e26-6259-47d3-b693-dce21943f79e" providerId="ADAL" clId="{F9D08AA1-2710-E64F-8A3F-8EC4EE3EFD9E}" dt="2025-04-01T11:36:50.128" v="3133" actId="2696"/>
        <pc:sldMkLst>
          <pc:docMk/>
          <pc:sldMk cId="433537013" sldId="858"/>
        </pc:sldMkLst>
      </pc:sldChg>
      <pc:sldChg chg="add del">
        <pc:chgData name="Laura Alexis Janda" userId="1f227e26-6259-47d3-b693-dce21943f79e" providerId="ADAL" clId="{F9D08AA1-2710-E64F-8A3F-8EC4EE3EFD9E}" dt="2025-03-21T12:41:54.286" v="1962" actId="2696"/>
        <pc:sldMkLst>
          <pc:docMk/>
          <pc:sldMk cId="2305974447" sldId="870"/>
        </pc:sldMkLst>
      </pc:sldChg>
      <pc:sldChg chg="modSp add del">
        <pc:chgData name="Laura Alexis Janda" userId="1f227e26-6259-47d3-b693-dce21943f79e" providerId="ADAL" clId="{F9D08AA1-2710-E64F-8A3F-8EC4EE3EFD9E}" dt="2025-03-21T12:41:54.269" v="1960" actId="2696"/>
        <pc:sldMkLst>
          <pc:docMk/>
          <pc:sldMk cId="4245578537" sldId="871"/>
        </pc:sldMkLst>
      </pc:sldChg>
      <pc:sldChg chg="modSp add del">
        <pc:chgData name="Laura Alexis Janda" userId="1f227e26-6259-47d3-b693-dce21943f79e" providerId="ADAL" clId="{F9D08AA1-2710-E64F-8A3F-8EC4EE3EFD9E}" dt="2025-03-21T12:45:25.913" v="1987" actId="2696"/>
        <pc:sldMkLst>
          <pc:docMk/>
          <pc:sldMk cId="2976572572" sldId="875"/>
        </pc:sldMkLst>
      </pc:sldChg>
      <pc:sldChg chg="modSp add del mod modClrScheme chgLayout">
        <pc:chgData name="Laura Alexis Janda" userId="1f227e26-6259-47d3-b693-dce21943f79e" providerId="ADAL" clId="{F9D08AA1-2710-E64F-8A3F-8EC4EE3EFD9E}" dt="2025-03-21T12:41:10.448" v="1956" actId="2696"/>
        <pc:sldMkLst>
          <pc:docMk/>
          <pc:sldMk cId="3608216221" sldId="880"/>
        </pc:sldMkLst>
      </pc:sldChg>
      <pc:sldChg chg="modSp add del">
        <pc:chgData name="Laura Alexis Janda" userId="1f227e26-6259-47d3-b693-dce21943f79e" providerId="ADAL" clId="{F9D08AA1-2710-E64F-8A3F-8EC4EE3EFD9E}" dt="2025-04-01T11:36:50.128" v="3133" actId="2696"/>
        <pc:sldMkLst>
          <pc:docMk/>
          <pc:sldMk cId="2738768695" sldId="884"/>
        </pc:sldMkLst>
      </pc:sldChg>
      <pc:sldChg chg="add del mod modClrScheme chgLayout">
        <pc:chgData name="Laura Alexis Janda" userId="1f227e26-6259-47d3-b693-dce21943f79e" providerId="ADAL" clId="{F9D08AA1-2710-E64F-8A3F-8EC4EE3EFD9E}" dt="2025-03-21T12:36:28.975" v="1940" actId="2696"/>
        <pc:sldMkLst>
          <pc:docMk/>
          <pc:sldMk cId="4163574946" sldId="885"/>
        </pc:sldMkLst>
      </pc:sldChg>
      <pc:sldChg chg="modSp add del mod">
        <pc:chgData name="Laura Alexis Janda" userId="1f227e26-6259-47d3-b693-dce21943f79e" providerId="ADAL" clId="{F9D08AA1-2710-E64F-8A3F-8EC4EE3EFD9E}" dt="2025-04-01T11:36:50.128" v="3133" actId="2696"/>
        <pc:sldMkLst>
          <pc:docMk/>
          <pc:sldMk cId="3133427691" sldId="886"/>
        </pc:sldMkLst>
      </pc:sldChg>
      <pc:sldChg chg="modSp add del">
        <pc:chgData name="Laura Alexis Janda" userId="1f227e26-6259-47d3-b693-dce21943f79e" providerId="ADAL" clId="{F9D08AA1-2710-E64F-8A3F-8EC4EE3EFD9E}" dt="2025-03-21T12:41:54.260" v="1959" actId="2696"/>
        <pc:sldMkLst>
          <pc:docMk/>
          <pc:sldMk cId="928526105" sldId="889"/>
        </pc:sldMkLst>
      </pc:sldChg>
      <pc:sldChg chg="add del">
        <pc:chgData name="Laura Alexis Janda" userId="1f227e26-6259-47d3-b693-dce21943f79e" providerId="ADAL" clId="{F9D08AA1-2710-E64F-8A3F-8EC4EE3EFD9E}" dt="2025-03-21T12:41:54.238" v="1958" actId="2696"/>
        <pc:sldMkLst>
          <pc:docMk/>
          <pc:sldMk cId="3494765053" sldId="890"/>
        </pc:sldMkLst>
      </pc:sldChg>
      <pc:sldChg chg="modSp add del">
        <pc:chgData name="Laura Alexis Janda" userId="1f227e26-6259-47d3-b693-dce21943f79e" providerId="ADAL" clId="{F9D08AA1-2710-E64F-8A3F-8EC4EE3EFD9E}" dt="2025-03-21T12:42:57.575" v="1972" actId="2696"/>
        <pc:sldMkLst>
          <pc:docMk/>
          <pc:sldMk cId="4032075696" sldId="891"/>
        </pc:sldMkLst>
      </pc:sldChg>
      <pc:sldChg chg="modSp add mod modClrScheme chgLayout">
        <pc:chgData name="Laura Alexis Janda" userId="1f227e26-6259-47d3-b693-dce21943f79e" providerId="ADAL" clId="{F9D08AA1-2710-E64F-8A3F-8EC4EE3EFD9E}" dt="2025-03-12T09:56:22.491" v="1033" actId="1076"/>
        <pc:sldMkLst>
          <pc:docMk/>
          <pc:sldMk cId="1202641659" sldId="893"/>
        </pc:sldMkLst>
        <pc:spChg chg="mod ord">
          <ac:chgData name="Laura Alexis Janda" userId="1f227e26-6259-47d3-b693-dce21943f79e" providerId="ADAL" clId="{F9D08AA1-2710-E64F-8A3F-8EC4EE3EFD9E}" dt="2025-03-11T12:53:12.705" v="132" actId="700"/>
          <ac:spMkLst>
            <pc:docMk/>
            <pc:sldMk cId="1202641659" sldId="893"/>
            <ac:spMk id="2" creationId="{FB530178-7C25-B4BC-5AF1-08F43D8040C4}"/>
          </ac:spMkLst>
        </pc:spChg>
        <pc:spChg chg="mod ord">
          <ac:chgData name="Laura Alexis Janda" userId="1f227e26-6259-47d3-b693-dce21943f79e" providerId="ADAL" clId="{F9D08AA1-2710-E64F-8A3F-8EC4EE3EFD9E}" dt="2025-03-12T09:56:18.653" v="1032" actId="27636"/>
          <ac:spMkLst>
            <pc:docMk/>
            <pc:sldMk cId="1202641659" sldId="893"/>
            <ac:spMk id="3" creationId="{F5326170-698E-9ABF-A5D9-CFDBD6B24A20}"/>
          </ac:spMkLst>
        </pc:spChg>
        <pc:spChg chg="mod ord">
          <ac:chgData name="Laura Alexis Janda" userId="1f227e26-6259-47d3-b693-dce21943f79e" providerId="ADAL" clId="{F9D08AA1-2710-E64F-8A3F-8EC4EE3EFD9E}" dt="2025-03-11T12:53:12.705" v="132" actId="700"/>
          <ac:spMkLst>
            <pc:docMk/>
            <pc:sldMk cId="1202641659" sldId="893"/>
            <ac:spMk id="4" creationId="{54C54BD8-06CA-AC0C-F001-878109719523}"/>
          </ac:spMkLst>
        </pc:spChg>
        <pc:picChg chg="mod">
          <ac:chgData name="Laura Alexis Janda" userId="1f227e26-6259-47d3-b693-dce21943f79e" providerId="ADAL" clId="{F9D08AA1-2710-E64F-8A3F-8EC4EE3EFD9E}" dt="2025-03-12T09:56:22.491" v="1033" actId="1076"/>
          <ac:picMkLst>
            <pc:docMk/>
            <pc:sldMk cId="1202641659" sldId="893"/>
            <ac:picMk id="5" creationId="{489931C6-ED89-7911-2772-F30049A7AFFF}"/>
          </ac:picMkLst>
        </pc:picChg>
      </pc:sldChg>
      <pc:sldChg chg="addSp delSp modSp mod">
        <pc:chgData name="Laura Alexis Janda" userId="1f227e26-6259-47d3-b693-dce21943f79e" providerId="ADAL" clId="{F9D08AA1-2710-E64F-8A3F-8EC4EE3EFD9E}" dt="2025-03-12T08:46:42.146" v="278" actId="20577"/>
        <pc:sldMkLst>
          <pc:docMk/>
          <pc:sldMk cId="122327681" sldId="962"/>
        </pc:sldMkLst>
        <pc:spChg chg="mod">
          <ac:chgData name="Laura Alexis Janda" userId="1f227e26-6259-47d3-b693-dce21943f79e" providerId="ADAL" clId="{F9D08AA1-2710-E64F-8A3F-8EC4EE3EFD9E}" dt="2025-03-12T08:46:42.146" v="278" actId="20577"/>
          <ac:spMkLst>
            <pc:docMk/>
            <pc:sldMk cId="122327681" sldId="962"/>
            <ac:spMk id="13" creationId="{47A234F2-662C-F163-91BC-EF4117FF6671}"/>
          </ac:spMkLst>
        </pc:spChg>
        <pc:picChg chg="add mod">
          <ac:chgData name="Laura Alexis Janda" userId="1f227e26-6259-47d3-b693-dce21943f79e" providerId="ADAL" clId="{F9D08AA1-2710-E64F-8A3F-8EC4EE3EFD9E}" dt="2025-03-11T13:02:29.569" v="159" actId="1076"/>
          <ac:picMkLst>
            <pc:docMk/>
            <pc:sldMk cId="122327681" sldId="962"/>
            <ac:picMk id="4" creationId="{18E9597E-24F9-4BC8-9BB8-3A8C3A3E12C5}"/>
          </ac:picMkLst>
        </pc:picChg>
      </pc:sldChg>
      <pc:sldChg chg="modSp mod">
        <pc:chgData name="Laura Alexis Janda" userId="1f227e26-6259-47d3-b693-dce21943f79e" providerId="ADAL" clId="{F9D08AA1-2710-E64F-8A3F-8EC4EE3EFD9E}" dt="2025-03-21T12:54:59.141" v="2070" actId="20577"/>
        <pc:sldMkLst>
          <pc:docMk/>
          <pc:sldMk cId="3046452499" sldId="963"/>
        </pc:sldMkLst>
        <pc:spChg chg="mod">
          <ac:chgData name="Laura Alexis Janda" userId="1f227e26-6259-47d3-b693-dce21943f79e" providerId="ADAL" clId="{F9D08AA1-2710-E64F-8A3F-8EC4EE3EFD9E}" dt="2025-03-11T12:44:27.180" v="88" actId="255"/>
          <ac:spMkLst>
            <pc:docMk/>
            <pc:sldMk cId="3046452499" sldId="963"/>
            <ac:spMk id="2" creationId="{4707A326-DB01-ABED-F37D-14A1D89BF7D6}"/>
          </ac:spMkLst>
        </pc:spChg>
        <pc:spChg chg="mod">
          <ac:chgData name="Laura Alexis Janda" userId="1f227e26-6259-47d3-b693-dce21943f79e" providerId="ADAL" clId="{F9D08AA1-2710-E64F-8A3F-8EC4EE3EFD9E}" dt="2025-03-21T12:54:59.141" v="2070" actId="20577"/>
          <ac:spMkLst>
            <pc:docMk/>
            <pc:sldMk cId="3046452499" sldId="963"/>
            <ac:spMk id="3" creationId="{F470C813-12E8-565E-CFC8-266994DBB707}"/>
          </ac:spMkLst>
        </pc:spChg>
      </pc:sldChg>
      <pc:sldChg chg="modSp new mod">
        <pc:chgData name="Laura Alexis Janda" userId="1f227e26-6259-47d3-b693-dce21943f79e" providerId="ADAL" clId="{F9D08AA1-2710-E64F-8A3F-8EC4EE3EFD9E}" dt="2025-03-11T12:46:19.448" v="95" actId="1076"/>
        <pc:sldMkLst>
          <pc:docMk/>
          <pc:sldMk cId="714884750" sldId="964"/>
        </pc:sldMkLst>
        <pc:spChg chg="mod">
          <ac:chgData name="Laura Alexis Janda" userId="1f227e26-6259-47d3-b693-dce21943f79e" providerId="ADAL" clId="{F9D08AA1-2710-E64F-8A3F-8EC4EE3EFD9E}" dt="2025-03-11T12:46:19.448" v="95" actId="1076"/>
          <ac:spMkLst>
            <pc:docMk/>
            <pc:sldMk cId="714884750" sldId="964"/>
            <ac:spMk id="2" creationId="{74EB8476-6259-4C26-C09A-046DD982A71F}"/>
          </ac:spMkLst>
        </pc:spChg>
      </pc:sldChg>
      <pc:sldChg chg="modSp add mod">
        <pc:chgData name="Laura Alexis Janda" userId="1f227e26-6259-47d3-b693-dce21943f79e" providerId="ADAL" clId="{F9D08AA1-2710-E64F-8A3F-8EC4EE3EFD9E}" dt="2025-03-11T12:47:32.532" v="103" actId="122"/>
        <pc:sldMkLst>
          <pc:docMk/>
          <pc:sldMk cId="1510664222" sldId="965"/>
        </pc:sldMkLst>
        <pc:spChg chg="mod">
          <ac:chgData name="Laura Alexis Janda" userId="1f227e26-6259-47d3-b693-dce21943f79e" providerId="ADAL" clId="{F9D08AA1-2710-E64F-8A3F-8EC4EE3EFD9E}" dt="2025-03-11T12:47:32.532" v="103" actId="122"/>
          <ac:spMkLst>
            <pc:docMk/>
            <pc:sldMk cId="1510664222" sldId="965"/>
            <ac:spMk id="2" creationId="{C4ADFDE8-2C4B-5C37-73A4-7F3BC5826F33}"/>
          </ac:spMkLst>
        </pc:spChg>
      </pc:sldChg>
      <pc:sldChg chg="modSp add mod">
        <pc:chgData name="Laura Alexis Janda" userId="1f227e26-6259-47d3-b693-dce21943f79e" providerId="ADAL" clId="{F9D08AA1-2710-E64F-8A3F-8EC4EE3EFD9E}" dt="2025-03-11T12:47:28.763" v="102" actId="122"/>
        <pc:sldMkLst>
          <pc:docMk/>
          <pc:sldMk cId="2163236511" sldId="966"/>
        </pc:sldMkLst>
        <pc:spChg chg="mod">
          <ac:chgData name="Laura Alexis Janda" userId="1f227e26-6259-47d3-b693-dce21943f79e" providerId="ADAL" clId="{F9D08AA1-2710-E64F-8A3F-8EC4EE3EFD9E}" dt="2025-03-11T12:47:28.763" v="102" actId="122"/>
          <ac:spMkLst>
            <pc:docMk/>
            <pc:sldMk cId="2163236511" sldId="966"/>
            <ac:spMk id="2" creationId="{88FD65EC-9D10-0A0F-4AA6-83C31E5908DB}"/>
          </ac:spMkLst>
        </pc:spChg>
      </pc:sldChg>
      <pc:sldChg chg="modSp add mod">
        <pc:chgData name="Laura Alexis Janda" userId="1f227e26-6259-47d3-b693-dce21943f79e" providerId="ADAL" clId="{F9D08AA1-2710-E64F-8A3F-8EC4EE3EFD9E}" dt="2025-03-11T12:47:50.957" v="105" actId="122"/>
        <pc:sldMkLst>
          <pc:docMk/>
          <pc:sldMk cId="1328865516" sldId="967"/>
        </pc:sldMkLst>
        <pc:spChg chg="mod">
          <ac:chgData name="Laura Alexis Janda" userId="1f227e26-6259-47d3-b693-dce21943f79e" providerId="ADAL" clId="{F9D08AA1-2710-E64F-8A3F-8EC4EE3EFD9E}" dt="2025-03-11T12:47:50.957" v="105" actId="122"/>
          <ac:spMkLst>
            <pc:docMk/>
            <pc:sldMk cId="1328865516" sldId="967"/>
            <ac:spMk id="2" creationId="{A738134C-A457-1BF6-5424-8903DC082D76}"/>
          </ac:spMkLst>
        </pc:spChg>
      </pc:sldChg>
      <pc:sldChg chg="modSp add mod">
        <pc:chgData name="Laura Alexis Janda" userId="1f227e26-6259-47d3-b693-dce21943f79e" providerId="ADAL" clId="{F9D08AA1-2710-E64F-8A3F-8EC4EE3EFD9E}" dt="2025-03-11T12:48:06.652" v="107" actId="122"/>
        <pc:sldMkLst>
          <pc:docMk/>
          <pc:sldMk cId="2289053363" sldId="968"/>
        </pc:sldMkLst>
        <pc:spChg chg="mod">
          <ac:chgData name="Laura Alexis Janda" userId="1f227e26-6259-47d3-b693-dce21943f79e" providerId="ADAL" clId="{F9D08AA1-2710-E64F-8A3F-8EC4EE3EFD9E}" dt="2025-03-11T12:48:06.652" v="107" actId="122"/>
          <ac:spMkLst>
            <pc:docMk/>
            <pc:sldMk cId="2289053363" sldId="968"/>
            <ac:spMk id="2" creationId="{1F272051-C025-4340-948D-93B79FCE45A0}"/>
          </ac:spMkLst>
        </pc:spChg>
      </pc:sldChg>
      <pc:sldChg chg="modSp add mod">
        <pc:chgData name="Laura Alexis Janda" userId="1f227e26-6259-47d3-b693-dce21943f79e" providerId="ADAL" clId="{F9D08AA1-2710-E64F-8A3F-8EC4EE3EFD9E}" dt="2025-03-12T10:01:24.345" v="1350" actId="20577"/>
        <pc:sldMkLst>
          <pc:docMk/>
          <pc:sldMk cId="1514860406" sldId="972"/>
        </pc:sldMkLst>
        <pc:spChg chg="mod">
          <ac:chgData name="Laura Alexis Janda" userId="1f227e26-6259-47d3-b693-dce21943f79e" providerId="ADAL" clId="{F9D08AA1-2710-E64F-8A3F-8EC4EE3EFD9E}" dt="2025-03-12T09:56:55.836" v="1066" actId="20577"/>
          <ac:spMkLst>
            <pc:docMk/>
            <pc:sldMk cId="1514860406" sldId="972"/>
            <ac:spMk id="2" creationId="{287BE9D9-11F5-0041-AFB7-76887890FA52}"/>
          </ac:spMkLst>
        </pc:spChg>
        <pc:spChg chg="mod">
          <ac:chgData name="Laura Alexis Janda" userId="1f227e26-6259-47d3-b693-dce21943f79e" providerId="ADAL" clId="{F9D08AA1-2710-E64F-8A3F-8EC4EE3EFD9E}" dt="2025-03-12T10:01:24.345" v="1350" actId="20577"/>
          <ac:spMkLst>
            <pc:docMk/>
            <pc:sldMk cId="1514860406" sldId="972"/>
            <ac:spMk id="3" creationId="{2F4FE0B1-18F7-D94C-BE20-028312761CD7}"/>
          </ac:spMkLst>
        </pc:spChg>
        <pc:spChg chg="mod">
          <ac:chgData name="Laura Alexis Janda" userId="1f227e26-6259-47d3-b693-dce21943f79e" providerId="ADAL" clId="{F9D08AA1-2710-E64F-8A3F-8EC4EE3EFD9E}" dt="2025-03-12T09:59:22.247" v="1248" actId="20577"/>
          <ac:spMkLst>
            <pc:docMk/>
            <pc:sldMk cId="1514860406" sldId="972"/>
            <ac:spMk id="4" creationId="{E298A9EB-FFB6-5544-8D9D-643CC0FD8192}"/>
          </ac:spMkLst>
        </pc:spChg>
      </pc:sldChg>
      <pc:sldChg chg="addSp modSp add mod ord modAnim">
        <pc:chgData name="Laura Alexis Janda" userId="1f227e26-6259-47d3-b693-dce21943f79e" providerId="ADAL" clId="{F9D08AA1-2710-E64F-8A3F-8EC4EE3EFD9E}" dt="2025-03-21T12:31:05.021" v="1927" actId="1076"/>
        <pc:sldMkLst>
          <pc:docMk/>
          <pc:sldMk cId="140727306" sldId="1003"/>
        </pc:sldMkLst>
        <pc:spChg chg="mod">
          <ac:chgData name="Laura Alexis Janda" userId="1f227e26-6259-47d3-b693-dce21943f79e" providerId="ADAL" clId="{F9D08AA1-2710-E64F-8A3F-8EC4EE3EFD9E}" dt="2025-03-21T12:29:49.685" v="1886" actId="20577"/>
          <ac:spMkLst>
            <pc:docMk/>
            <pc:sldMk cId="140727306" sldId="1003"/>
            <ac:spMk id="2" creationId="{9E8FA63A-9247-4B4F-BCAA-EAB2C2EC9BAA}"/>
          </ac:spMkLst>
        </pc:spChg>
        <pc:spChg chg="add mod">
          <ac:chgData name="Laura Alexis Janda" userId="1f227e26-6259-47d3-b693-dce21943f79e" providerId="ADAL" clId="{F9D08AA1-2710-E64F-8A3F-8EC4EE3EFD9E}" dt="2025-03-21T12:31:05.021" v="1927" actId="1076"/>
          <ac:spMkLst>
            <pc:docMk/>
            <pc:sldMk cId="140727306" sldId="1003"/>
            <ac:spMk id="3" creationId="{3932F02D-55B7-4DC3-0AB1-BD7FFE49D8D2}"/>
          </ac:spMkLst>
        </pc:spChg>
        <pc:spChg chg="mod">
          <ac:chgData name="Laura Alexis Janda" userId="1f227e26-6259-47d3-b693-dce21943f79e" providerId="ADAL" clId="{F9D08AA1-2710-E64F-8A3F-8EC4EE3EFD9E}" dt="2025-03-21T12:30:58.045" v="1926" actId="1076"/>
          <ac:spMkLst>
            <pc:docMk/>
            <pc:sldMk cId="140727306" sldId="1003"/>
            <ac:spMk id="11" creationId="{A5FD1A7D-F0B8-D845-2163-791C13D0EDD7}"/>
          </ac:spMkLst>
        </pc:spChg>
        <pc:spChg chg="mod">
          <ac:chgData name="Laura Alexis Janda" userId="1f227e26-6259-47d3-b693-dce21943f79e" providerId="ADAL" clId="{F9D08AA1-2710-E64F-8A3F-8EC4EE3EFD9E}" dt="2025-03-21T12:30:19.829" v="1917" actId="20577"/>
          <ac:spMkLst>
            <pc:docMk/>
            <pc:sldMk cId="140727306" sldId="1003"/>
            <ac:spMk id="16" creationId="{F9038FEF-0831-8D00-93BF-FD8F5325501F}"/>
          </ac:spMkLst>
        </pc:spChg>
        <pc:spChg chg="mod">
          <ac:chgData name="Laura Alexis Janda" userId="1f227e26-6259-47d3-b693-dce21943f79e" providerId="ADAL" clId="{F9D08AA1-2710-E64F-8A3F-8EC4EE3EFD9E}" dt="2025-03-21T12:30:06.598" v="1894" actId="20577"/>
          <ac:spMkLst>
            <pc:docMk/>
            <pc:sldMk cId="140727306" sldId="1003"/>
            <ac:spMk id="20" creationId="{EBA3B8DC-8296-7D49-9962-FE97A53D7A8A}"/>
          </ac:spMkLst>
        </pc:spChg>
        <pc:spChg chg="mod">
          <ac:chgData name="Laura Alexis Janda" userId="1f227e26-6259-47d3-b693-dce21943f79e" providerId="ADAL" clId="{F9D08AA1-2710-E64F-8A3F-8EC4EE3EFD9E}" dt="2025-03-21T12:30:02.880" v="1892" actId="20577"/>
          <ac:spMkLst>
            <pc:docMk/>
            <pc:sldMk cId="140727306" sldId="1003"/>
            <ac:spMk id="22" creationId="{E936F019-41DD-244F-9BAA-3DAC73B7E421}"/>
          </ac:spMkLst>
        </pc:spChg>
        <pc:spChg chg="mod">
          <ac:chgData name="Laura Alexis Janda" userId="1f227e26-6259-47d3-b693-dce21943f79e" providerId="ADAL" clId="{F9D08AA1-2710-E64F-8A3F-8EC4EE3EFD9E}" dt="2025-03-21T12:30:26.600" v="1920" actId="20577"/>
          <ac:spMkLst>
            <pc:docMk/>
            <pc:sldMk cId="140727306" sldId="1003"/>
            <ac:spMk id="26" creationId="{C036AA84-EE50-F649-A381-128CEBB5C02A}"/>
          </ac:spMkLst>
        </pc:spChg>
      </pc:sldChg>
      <pc:sldChg chg="modSp add del">
        <pc:chgData name="Laura Alexis Janda" userId="1f227e26-6259-47d3-b693-dce21943f79e" providerId="ADAL" clId="{F9D08AA1-2710-E64F-8A3F-8EC4EE3EFD9E}" dt="2025-03-21T12:42:30.410" v="1964" actId="2696"/>
        <pc:sldMkLst>
          <pc:docMk/>
          <pc:sldMk cId="385161859" sldId="1009"/>
        </pc:sldMkLst>
      </pc:sldChg>
      <pc:sldChg chg="modSp add del mod">
        <pc:chgData name="Laura Alexis Janda" userId="1f227e26-6259-47d3-b693-dce21943f79e" providerId="ADAL" clId="{F9D08AA1-2710-E64F-8A3F-8EC4EE3EFD9E}" dt="2025-03-21T12:42:42.069" v="1967" actId="2696"/>
        <pc:sldMkLst>
          <pc:docMk/>
          <pc:sldMk cId="1439870250" sldId="1010"/>
        </pc:sldMkLst>
      </pc:sldChg>
      <pc:sldChg chg="modSp add del mod">
        <pc:chgData name="Laura Alexis Janda" userId="1f227e26-6259-47d3-b693-dce21943f79e" providerId="ADAL" clId="{F9D08AA1-2710-E64F-8A3F-8EC4EE3EFD9E}" dt="2025-03-21T12:42:47.292" v="1969" actId="2696"/>
        <pc:sldMkLst>
          <pc:docMk/>
          <pc:sldMk cId="2704596161" sldId="1011"/>
        </pc:sldMkLst>
      </pc:sldChg>
      <pc:sldChg chg="modSp add del mod">
        <pc:chgData name="Laura Alexis Janda" userId="1f227e26-6259-47d3-b693-dce21943f79e" providerId="ADAL" clId="{F9D08AA1-2710-E64F-8A3F-8EC4EE3EFD9E}" dt="2025-03-21T12:43:10.909" v="1984" actId="2696"/>
        <pc:sldMkLst>
          <pc:docMk/>
          <pc:sldMk cId="1533406813" sldId="1012"/>
        </pc:sldMkLst>
      </pc:sldChg>
      <pc:sldChg chg="modSp add del">
        <pc:chgData name="Laura Alexis Janda" userId="1f227e26-6259-47d3-b693-dce21943f79e" providerId="ADAL" clId="{F9D08AA1-2710-E64F-8A3F-8EC4EE3EFD9E}" dt="2025-04-01T11:38:05.199" v="3135"/>
        <pc:sldMkLst>
          <pc:docMk/>
          <pc:sldMk cId="1209943564" sldId="1015"/>
        </pc:sldMkLst>
        <pc:spChg chg="mod">
          <ac:chgData name="Laura Alexis Janda" userId="1f227e26-6259-47d3-b693-dce21943f79e" providerId="ADAL" clId="{F9D08AA1-2710-E64F-8A3F-8EC4EE3EFD9E}" dt="2025-03-11T13:01:15.443" v="143"/>
          <ac:spMkLst>
            <pc:docMk/>
            <pc:sldMk cId="1209943564" sldId="1015"/>
            <ac:spMk id="4" creationId="{04B0D18D-01F3-4B65-9364-9705872A7608}"/>
          </ac:spMkLst>
        </pc:spChg>
      </pc:sldChg>
      <pc:sldChg chg="modSp add del mod">
        <pc:chgData name="Laura Alexis Janda" userId="1f227e26-6259-47d3-b693-dce21943f79e" providerId="ADAL" clId="{F9D08AA1-2710-E64F-8A3F-8EC4EE3EFD9E}" dt="2025-04-01T11:38:05.376" v="3136" actId="27636"/>
        <pc:sldMkLst>
          <pc:docMk/>
          <pc:sldMk cId="872501160" sldId="1016"/>
        </pc:sldMkLst>
        <pc:spChg chg="mod">
          <ac:chgData name="Laura Alexis Janda" userId="1f227e26-6259-47d3-b693-dce21943f79e" providerId="ADAL" clId="{F9D08AA1-2710-E64F-8A3F-8EC4EE3EFD9E}" dt="2025-04-01T11:38:05.376" v="3136" actId="27636"/>
          <ac:spMkLst>
            <pc:docMk/>
            <pc:sldMk cId="872501160" sldId="1016"/>
            <ac:spMk id="2" creationId="{7EB1ABCC-A68D-1C53-ACDB-FAEA6AEB18E5}"/>
          </ac:spMkLst>
        </pc:spChg>
      </pc:sldChg>
      <pc:sldChg chg="modSp add del">
        <pc:chgData name="Laura Alexis Janda" userId="1f227e26-6259-47d3-b693-dce21943f79e" providerId="ADAL" clId="{F9D08AA1-2710-E64F-8A3F-8EC4EE3EFD9E}" dt="2025-03-21T12:43:08.932" v="1982" actId="2696"/>
        <pc:sldMkLst>
          <pc:docMk/>
          <pc:sldMk cId="2837016816" sldId="1017"/>
        </pc:sldMkLst>
      </pc:sldChg>
      <pc:sldChg chg="modSp add del">
        <pc:chgData name="Laura Alexis Janda" userId="1f227e26-6259-47d3-b693-dce21943f79e" providerId="ADAL" clId="{F9D08AA1-2710-E64F-8A3F-8EC4EE3EFD9E}" dt="2025-03-21T12:43:09.244" v="1983" actId="2696"/>
        <pc:sldMkLst>
          <pc:docMk/>
          <pc:sldMk cId="2103812765" sldId="1018"/>
        </pc:sldMkLst>
      </pc:sldChg>
      <pc:sldChg chg="modSp add del">
        <pc:chgData name="Laura Alexis Janda" userId="1f227e26-6259-47d3-b693-dce21943f79e" providerId="ADAL" clId="{F9D08AA1-2710-E64F-8A3F-8EC4EE3EFD9E}" dt="2025-03-21T12:43:27.871" v="1985" actId="2696"/>
        <pc:sldMkLst>
          <pc:docMk/>
          <pc:sldMk cId="1804731369" sldId="1019"/>
        </pc:sldMkLst>
      </pc:sldChg>
      <pc:sldChg chg="modSp add del">
        <pc:chgData name="Laura Alexis Janda" userId="1f227e26-6259-47d3-b693-dce21943f79e" providerId="ADAL" clId="{F9D08AA1-2710-E64F-8A3F-8EC4EE3EFD9E}" dt="2025-03-21T12:43:30.952" v="1986" actId="2696"/>
        <pc:sldMkLst>
          <pc:docMk/>
          <pc:sldMk cId="1638745183" sldId="1020"/>
        </pc:sldMkLst>
      </pc:sldChg>
      <pc:sldChg chg="modSp add del">
        <pc:chgData name="Laura Alexis Janda" userId="1f227e26-6259-47d3-b693-dce21943f79e" providerId="ADAL" clId="{F9D08AA1-2710-E64F-8A3F-8EC4EE3EFD9E}" dt="2025-04-01T11:38:05.199" v="3135"/>
        <pc:sldMkLst>
          <pc:docMk/>
          <pc:sldMk cId="4105671999" sldId="1021"/>
        </pc:sldMkLst>
        <pc:spChg chg="mod">
          <ac:chgData name="Laura Alexis Janda" userId="1f227e26-6259-47d3-b693-dce21943f79e" providerId="ADAL" clId="{F9D08AA1-2710-E64F-8A3F-8EC4EE3EFD9E}" dt="2025-03-11T13:01:15.443" v="143"/>
          <ac:spMkLst>
            <pc:docMk/>
            <pc:sldMk cId="4105671999" sldId="1021"/>
            <ac:spMk id="4" creationId="{04B0D18D-01F3-4B65-9364-9705872A7608}"/>
          </ac:spMkLst>
        </pc:spChg>
      </pc:sldChg>
      <pc:sldChg chg="add">
        <pc:chgData name="Laura Alexis Janda" userId="1f227e26-6259-47d3-b693-dce21943f79e" providerId="ADAL" clId="{F9D08AA1-2710-E64F-8A3F-8EC4EE3EFD9E}" dt="2025-04-01T11:38:05.199" v="3135"/>
        <pc:sldMkLst>
          <pc:docMk/>
          <pc:sldMk cId="3049457330" sldId="1022"/>
        </pc:sldMkLst>
      </pc:sldChg>
      <pc:sldChg chg="modSp add del mod">
        <pc:chgData name="Laura Alexis Janda" userId="1f227e26-6259-47d3-b693-dce21943f79e" providerId="ADAL" clId="{F9D08AA1-2710-E64F-8A3F-8EC4EE3EFD9E}" dt="2025-03-21T12:42:45.816" v="1968" actId="2696"/>
        <pc:sldMkLst>
          <pc:docMk/>
          <pc:sldMk cId="3632017521" sldId="1024"/>
        </pc:sldMkLst>
      </pc:sldChg>
      <pc:sldChg chg="modSp add del mod">
        <pc:chgData name="Laura Alexis Janda" userId="1f227e26-6259-47d3-b693-dce21943f79e" providerId="ADAL" clId="{F9D08AA1-2710-E64F-8A3F-8EC4EE3EFD9E}" dt="2025-03-21T12:42:48.575" v="1970" actId="2696"/>
        <pc:sldMkLst>
          <pc:docMk/>
          <pc:sldMk cId="2265584326" sldId="1025"/>
        </pc:sldMkLst>
      </pc:sldChg>
      <pc:sldChg chg="modSp add del mod">
        <pc:chgData name="Laura Alexis Janda" userId="1f227e26-6259-47d3-b693-dce21943f79e" providerId="ADAL" clId="{F9D08AA1-2710-E64F-8A3F-8EC4EE3EFD9E}" dt="2025-03-21T12:42:55.053" v="1971" actId="2696"/>
        <pc:sldMkLst>
          <pc:docMk/>
          <pc:sldMk cId="454986455" sldId="1026"/>
        </pc:sldMkLst>
      </pc:sldChg>
      <pc:sldChg chg="modSp add del">
        <pc:chgData name="Laura Alexis Janda" userId="1f227e26-6259-47d3-b693-dce21943f79e" providerId="ADAL" clId="{F9D08AA1-2710-E64F-8A3F-8EC4EE3EFD9E}" dt="2025-03-21T12:42:21.573" v="1963" actId="2696"/>
        <pc:sldMkLst>
          <pc:docMk/>
          <pc:sldMk cId="4083558247" sldId="1027"/>
        </pc:sldMkLst>
      </pc:sldChg>
      <pc:sldChg chg="modSp add del mod">
        <pc:chgData name="Laura Alexis Janda" userId="1f227e26-6259-47d3-b693-dce21943f79e" providerId="ADAL" clId="{F9D08AA1-2710-E64F-8A3F-8EC4EE3EFD9E}" dt="2025-03-21T12:42:34.791" v="1966" actId="2696"/>
        <pc:sldMkLst>
          <pc:docMk/>
          <pc:sldMk cId="3659359025" sldId="1028"/>
        </pc:sldMkLst>
      </pc:sldChg>
      <pc:sldChg chg="modSp add del mod">
        <pc:chgData name="Laura Alexis Janda" userId="1f227e26-6259-47d3-b693-dce21943f79e" providerId="ADAL" clId="{F9D08AA1-2710-E64F-8A3F-8EC4EE3EFD9E}" dt="2025-03-21T12:42:31.659" v="1965" actId="2696"/>
        <pc:sldMkLst>
          <pc:docMk/>
          <pc:sldMk cId="2125688778" sldId="1029"/>
        </pc:sldMkLst>
      </pc:sldChg>
      <pc:sldChg chg="modSp add del">
        <pc:chgData name="Laura Alexis Janda" userId="1f227e26-6259-47d3-b693-dce21943f79e" providerId="ADAL" clId="{F9D08AA1-2710-E64F-8A3F-8EC4EE3EFD9E}" dt="2025-03-21T12:42:58.710" v="1973" actId="2696"/>
        <pc:sldMkLst>
          <pc:docMk/>
          <pc:sldMk cId="3900216489" sldId="1030"/>
        </pc:sldMkLst>
      </pc:sldChg>
      <pc:sldChg chg="modSp add del mod">
        <pc:chgData name="Laura Alexis Janda" userId="1f227e26-6259-47d3-b693-dce21943f79e" providerId="ADAL" clId="{F9D08AA1-2710-E64F-8A3F-8EC4EE3EFD9E}" dt="2025-03-21T12:42:59.280" v="1974" actId="2696"/>
        <pc:sldMkLst>
          <pc:docMk/>
          <pc:sldMk cId="1793035191" sldId="1032"/>
        </pc:sldMkLst>
      </pc:sldChg>
      <pc:sldChg chg="modSp add del mod">
        <pc:chgData name="Laura Alexis Janda" userId="1f227e26-6259-47d3-b693-dce21943f79e" providerId="ADAL" clId="{F9D08AA1-2710-E64F-8A3F-8EC4EE3EFD9E}" dt="2025-03-21T12:42:59.608" v="1975" actId="2696"/>
        <pc:sldMkLst>
          <pc:docMk/>
          <pc:sldMk cId="2787487640" sldId="1033"/>
        </pc:sldMkLst>
      </pc:sldChg>
      <pc:sldChg chg="modSp add del mod">
        <pc:chgData name="Laura Alexis Janda" userId="1f227e26-6259-47d3-b693-dce21943f79e" providerId="ADAL" clId="{F9D08AA1-2710-E64F-8A3F-8EC4EE3EFD9E}" dt="2025-03-21T12:42:59.829" v="1976" actId="2696"/>
        <pc:sldMkLst>
          <pc:docMk/>
          <pc:sldMk cId="3254270845" sldId="1034"/>
        </pc:sldMkLst>
      </pc:sldChg>
      <pc:sldChg chg="modSp add del">
        <pc:chgData name="Laura Alexis Janda" userId="1f227e26-6259-47d3-b693-dce21943f79e" providerId="ADAL" clId="{F9D08AA1-2710-E64F-8A3F-8EC4EE3EFD9E}" dt="2025-03-21T12:43:00.022" v="1977" actId="2696"/>
        <pc:sldMkLst>
          <pc:docMk/>
          <pc:sldMk cId="314516025" sldId="1035"/>
        </pc:sldMkLst>
      </pc:sldChg>
      <pc:sldChg chg="modSp add del">
        <pc:chgData name="Laura Alexis Janda" userId="1f227e26-6259-47d3-b693-dce21943f79e" providerId="ADAL" clId="{F9D08AA1-2710-E64F-8A3F-8EC4EE3EFD9E}" dt="2025-03-21T12:43:01.152" v="1978" actId="2696"/>
        <pc:sldMkLst>
          <pc:docMk/>
          <pc:sldMk cId="1218240062" sldId="1036"/>
        </pc:sldMkLst>
      </pc:sldChg>
      <pc:sldChg chg="modSp add del">
        <pc:chgData name="Laura Alexis Janda" userId="1f227e26-6259-47d3-b693-dce21943f79e" providerId="ADAL" clId="{F9D08AA1-2710-E64F-8A3F-8EC4EE3EFD9E}" dt="2025-03-21T12:43:02.504" v="1979" actId="2696"/>
        <pc:sldMkLst>
          <pc:docMk/>
          <pc:sldMk cId="1892989783" sldId="1037"/>
        </pc:sldMkLst>
      </pc:sldChg>
      <pc:sldChg chg="modSp add del">
        <pc:chgData name="Laura Alexis Janda" userId="1f227e26-6259-47d3-b693-dce21943f79e" providerId="ADAL" clId="{F9D08AA1-2710-E64F-8A3F-8EC4EE3EFD9E}" dt="2025-03-21T12:43:03.692" v="1980" actId="2696"/>
        <pc:sldMkLst>
          <pc:docMk/>
          <pc:sldMk cId="1801722954" sldId="1038"/>
        </pc:sldMkLst>
      </pc:sldChg>
      <pc:sldChg chg="delSp modSp add mod setBg delDesignElem">
        <pc:chgData name="Laura Alexis Janda" userId="1f227e26-6259-47d3-b693-dce21943f79e" providerId="ADAL" clId="{F9D08AA1-2710-E64F-8A3F-8EC4EE3EFD9E}" dt="2025-04-01T11:23:52.340" v="2803" actId="1076"/>
        <pc:sldMkLst>
          <pc:docMk/>
          <pc:sldMk cId="3727083598" sldId="1039"/>
        </pc:sldMkLst>
        <pc:spChg chg="mod">
          <ac:chgData name="Laura Alexis Janda" userId="1f227e26-6259-47d3-b693-dce21943f79e" providerId="ADAL" clId="{F9D08AA1-2710-E64F-8A3F-8EC4EE3EFD9E}" dt="2025-04-01T11:23:52.340" v="2803" actId="1076"/>
          <ac:spMkLst>
            <pc:docMk/>
            <pc:sldMk cId="3727083598" sldId="1039"/>
            <ac:spMk id="2" creationId="{6AD817C6-0890-1FE9-E2C0-38C5628728BC}"/>
          </ac:spMkLst>
        </pc:spChg>
        <pc:spChg chg="mod">
          <ac:chgData name="Laura Alexis Janda" userId="1f227e26-6259-47d3-b693-dce21943f79e" providerId="ADAL" clId="{F9D08AA1-2710-E64F-8A3F-8EC4EE3EFD9E}" dt="2025-03-11T14:35:32.366" v="173"/>
          <ac:spMkLst>
            <pc:docMk/>
            <pc:sldMk cId="3727083598" sldId="1039"/>
            <ac:spMk id="4" creationId="{4776C0EC-6E59-A8C8-2CB2-DD6B4FCF1045}"/>
          </ac:spMkLst>
        </pc:spChg>
      </pc:sldChg>
      <pc:sldChg chg="modSp add mod">
        <pc:chgData name="Laura Alexis Janda" userId="1f227e26-6259-47d3-b693-dce21943f79e" providerId="ADAL" clId="{F9D08AA1-2710-E64F-8A3F-8EC4EE3EFD9E}" dt="2025-04-01T09:56:40.134" v="2792" actId="1076"/>
        <pc:sldMkLst>
          <pc:docMk/>
          <pc:sldMk cId="1097468831" sldId="1040"/>
        </pc:sldMkLst>
        <pc:spChg chg="mod">
          <ac:chgData name="Laura Alexis Janda" userId="1f227e26-6259-47d3-b693-dce21943f79e" providerId="ADAL" clId="{F9D08AA1-2710-E64F-8A3F-8EC4EE3EFD9E}" dt="2025-04-01T09:55:25.318" v="2787" actId="20577"/>
          <ac:spMkLst>
            <pc:docMk/>
            <pc:sldMk cId="1097468831" sldId="1040"/>
            <ac:spMk id="2" creationId="{0B1E0859-B92A-A437-E600-402700067671}"/>
          </ac:spMkLst>
        </pc:spChg>
        <pc:spChg chg="mod">
          <ac:chgData name="Laura Alexis Janda" userId="1f227e26-6259-47d3-b693-dce21943f79e" providerId="ADAL" clId="{F9D08AA1-2710-E64F-8A3F-8EC4EE3EFD9E}" dt="2025-03-12T10:12:41.452" v="1456" actId="14100"/>
          <ac:spMkLst>
            <pc:docMk/>
            <pc:sldMk cId="1097468831" sldId="1040"/>
            <ac:spMk id="3" creationId="{883B71F3-6BF4-E4F8-9848-76549629A2FF}"/>
          </ac:spMkLst>
        </pc:spChg>
        <pc:spChg chg="mod">
          <ac:chgData name="Laura Alexis Janda" userId="1f227e26-6259-47d3-b693-dce21943f79e" providerId="ADAL" clId="{F9D08AA1-2710-E64F-8A3F-8EC4EE3EFD9E}" dt="2025-04-01T09:56:20.044" v="2788" actId="21"/>
          <ac:spMkLst>
            <pc:docMk/>
            <pc:sldMk cId="1097468831" sldId="1040"/>
            <ac:spMk id="5" creationId="{46EBFA31-16A5-9D44-507E-B25C4E5D82D8}"/>
          </ac:spMkLst>
        </pc:spChg>
        <pc:spChg chg="mod">
          <ac:chgData name="Laura Alexis Janda" userId="1f227e26-6259-47d3-b693-dce21943f79e" providerId="ADAL" clId="{F9D08AA1-2710-E64F-8A3F-8EC4EE3EFD9E}" dt="2025-03-12T10:12:27.334" v="1454" actId="14100"/>
          <ac:spMkLst>
            <pc:docMk/>
            <pc:sldMk cId="1097468831" sldId="1040"/>
            <ac:spMk id="7" creationId="{BF302052-D235-6DFA-1182-69D96F928043}"/>
          </ac:spMkLst>
        </pc:spChg>
        <pc:graphicFrameChg chg="mod modGraphic">
          <ac:chgData name="Laura Alexis Janda" userId="1f227e26-6259-47d3-b693-dce21943f79e" providerId="ADAL" clId="{F9D08AA1-2710-E64F-8A3F-8EC4EE3EFD9E}" dt="2025-04-01T09:56:40.134" v="2792" actId="1076"/>
          <ac:graphicFrameMkLst>
            <pc:docMk/>
            <pc:sldMk cId="1097468831" sldId="1040"/>
            <ac:graphicFrameMk id="6" creationId="{76F6D97E-1566-8370-9896-4254DA363AA8}"/>
          </ac:graphicFrameMkLst>
        </pc:graphicFrameChg>
      </pc:sldChg>
      <pc:sldChg chg="modSp add del">
        <pc:chgData name="Laura Alexis Janda" userId="1f227e26-6259-47d3-b693-dce21943f79e" providerId="ADAL" clId="{F9D08AA1-2710-E64F-8A3F-8EC4EE3EFD9E}" dt="2025-03-12T10:51:38.476" v="1641" actId="2696"/>
        <pc:sldMkLst>
          <pc:docMk/>
          <pc:sldMk cId="3856087670" sldId="1041"/>
        </pc:sldMkLst>
      </pc:sldChg>
      <pc:sldChg chg="modSp add mod ord">
        <pc:chgData name="Laura Alexis Janda" userId="1f227e26-6259-47d3-b693-dce21943f79e" providerId="ADAL" clId="{F9D08AA1-2710-E64F-8A3F-8EC4EE3EFD9E}" dt="2025-03-12T10:49:58.505" v="1638" actId="20577"/>
        <pc:sldMkLst>
          <pc:docMk/>
          <pc:sldMk cId="827467365" sldId="1042"/>
        </pc:sldMkLst>
        <pc:spChg chg="mod">
          <ac:chgData name="Laura Alexis Janda" userId="1f227e26-6259-47d3-b693-dce21943f79e" providerId="ADAL" clId="{F9D08AA1-2710-E64F-8A3F-8EC4EE3EFD9E}" dt="2025-03-11T14:45:32.755" v="189"/>
          <ac:spMkLst>
            <pc:docMk/>
            <pc:sldMk cId="827467365" sldId="1042"/>
            <ac:spMk id="2" creationId="{BB0A80BB-52A8-DA47-B61B-2D1CE536D7DE}"/>
          </ac:spMkLst>
        </pc:spChg>
        <pc:spChg chg="mod">
          <ac:chgData name="Laura Alexis Janda" userId="1f227e26-6259-47d3-b693-dce21943f79e" providerId="ADAL" clId="{F9D08AA1-2710-E64F-8A3F-8EC4EE3EFD9E}" dt="2025-03-12T10:49:58.505" v="1638" actId="20577"/>
          <ac:spMkLst>
            <pc:docMk/>
            <pc:sldMk cId="827467365" sldId="1042"/>
            <ac:spMk id="4" creationId="{708E52D8-8A8C-F943-8389-96E35A47EFD1}"/>
          </ac:spMkLst>
        </pc:spChg>
      </pc:sldChg>
      <pc:sldChg chg="addSp modSp new del mod ord modClrScheme chgLayout">
        <pc:chgData name="Laura Alexis Janda" userId="1f227e26-6259-47d3-b693-dce21943f79e" providerId="ADAL" clId="{F9D08AA1-2710-E64F-8A3F-8EC4EE3EFD9E}" dt="2025-04-01T11:29:06.249" v="2855" actId="2696"/>
        <pc:sldMkLst>
          <pc:docMk/>
          <pc:sldMk cId="132750493" sldId="1043"/>
        </pc:sldMkLst>
      </pc:sldChg>
      <pc:sldChg chg="addSp delSp modSp new mod modClrScheme chgLayout">
        <pc:chgData name="Laura Alexis Janda" userId="1f227e26-6259-47d3-b693-dce21943f79e" providerId="ADAL" clId="{F9D08AA1-2710-E64F-8A3F-8EC4EE3EFD9E}" dt="2025-04-01T09:37:20.255" v="2702" actId="1076"/>
        <pc:sldMkLst>
          <pc:docMk/>
          <pc:sldMk cId="1658839280" sldId="1044"/>
        </pc:sldMkLst>
        <pc:spChg chg="mod ord">
          <ac:chgData name="Laura Alexis Janda" userId="1f227e26-6259-47d3-b693-dce21943f79e" providerId="ADAL" clId="{F9D08AA1-2710-E64F-8A3F-8EC4EE3EFD9E}" dt="2025-04-01T09:36:50.896" v="2698" actId="14100"/>
          <ac:spMkLst>
            <pc:docMk/>
            <pc:sldMk cId="1658839280" sldId="1044"/>
            <ac:spMk id="2" creationId="{1A77CC8A-8BF9-51C8-8D40-01BDF1EC0874}"/>
          </ac:spMkLst>
        </pc:spChg>
        <pc:spChg chg="add mod ord">
          <ac:chgData name="Laura Alexis Janda" userId="1f227e26-6259-47d3-b693-dce21943f79e" providerId="ADAL" clId="{F9D08AA1-2710-E64F-8A3F-8EC4EE3EFD9E}" dt="2025-04-01T09:37:20.255" v="2702" actId="1076"/>
          <ac:spMkLst>
            <pc:docMk/>
            <pc:sldMk cId="1658839280" sldId="1044"/>
            <ac:spMk id="4" creationId="{FFA3AC32-C4AE-0252-B213-06B5C6C0FD7D}"/>
          </ac:spMkLst>
        </pc:spChg>
        <pc:spChg chg="add mod">
          <ac:chgData name="Laura Alexis Janda" userId="1f227e26-6259-47d3-b693-dce21943f79e" providerId="ADAL" clId="{F9D08AA1-2710-E64F-8A3F-8EC4EE3EFD9E}" dt="2025-03-12T09:28:05.878" v="526" actId="1076"/>
          <ac:spMkLst>
            <pc:docMk/>
            <pc:sldMk cId="1658839280" sldId="1044"/>
            <ac:spMk id="8" creationId="{4E6572EB-F18B-F81E-3BB4-C82E3275038D}"/>
          </ac:spMkLst>
        </pc:spChg>
        <pc:spChg chg="add mod">
          <ac:chgData name="Laura Alexis Janda" userId="1f227e26-6259-47d3-b693-dce21943f79e" providerId="ADAL" clId="{F9D08AA1-2710-E64F-8A3F-8EC4EE3EFD9E}" dt="2025-03-12T09:27:34.364" v="525" actId="1036"/>
          <ac:spMkLst>
            <pc:docMk/>
            <pc:sldMk cId="1658839280" sldId="1044"/>
            <ac:spMk id="9" creationId="{E3BEB33B-6E8A-93F9-BF51-CC0B61AE4062}"/>
          </ac:spMkLst>
        </pc:spChg>
        <pc:spChg chg="add mod">
          <ac:chgData name="Laura Alexis Janda" userId="1f227e26-6259-47d3-b693-dce21943f79e" providerId="ADAL" clId="{F9D08AA1-2710-E64F-8A3F-8EC4EE3EFD9E}" dt="2025-03-12T09:27:34.364" v="525" actId="1036"/>
          <ac:spMkLst>
            <pc:docMk/>
            <pc:sldMk cId="1658839280" sldId="1044"/>
            <ac:spMk id="10" creationId="{166B5289-CD38-B9EA-8757-95FF2C914B63}"/>
          </ac:spMkLst>
        </pc:spChg>
        <pc:spChg chg="add mod">
          <ac:chgData name="Laura Alexis Janda" userId="1f227e26-6259-47d3-b693-dce21943f79e" providerId="ADAL" clId="{F9D08AA1-2710-E64F-8A3F-8EC4EE3EFD9E}" dt="2025-03-12T09:27:34.364" v="525" actId="1036"/>
          <ac:spMkLst>
            <pc:docMk/>
            <pc:sldMk cId="1658839280" sldId="1044"/>
            <ac:spMk id="11" creationId="{30955D16-6D73-AEEB-A56E-662DA60E4DEA}"/>
          </ac:spMkLst>
        </pc:spChg>
        <pc:spChg chg="add mod">
          <ac:chgData name="Laura Alexis Janda" userId="1f227e26-6259-47d3-b693-dce21943f79e" providerId="ADAL" clId="{F9D08AA1-2710-E64F-8A3F-8EC4EE3EFD9E}" dt="2025-03-12T09:27:34.364" v="525" actId="1036"/>
          <ac:spMkLst>
            <pc:docMk/>
            <pc:sldMk cId="1658839280" sldId="1044"/>
            <ac:spMk id="12" creationId="{CAC856ED-B7CE-9B8D-0DB2-52B172A23E35}"/>
          </ac:spMkLst>
        </pc:spChg>
        <pc:picChg chg="add mod modCrop">
          <ac:chgData name="Laura Alexis Janda" userId="1f227e26-6259-47d3-b693-dce21943f79e" providerId="ADAL" clId="{F9D08AA1-2710-E64F-8A3F-8EC4EE3EFD9E}" dt="2025-03-12T09:27:34.364" v="525" actId="1036"/>
          <ac:picMkLst>
            <pc:docMk/>
            <pc:sldMk cId="1658839280" sldId="1044"/>
            <ac:picMk id="7" creationId="{EB198429-678C-E4BE-EC62-561B3E0D3E46}"/>
          </ac:picMkLst>
        </pc:picChg>
        <pc:picChg chg="add mod">
          <ac:chgData name="Laura Alexis Janda" userId="1f227e26-6259-47d3-b693-dce21943f79e" providerId="ADAL" clId="{F9D08AA1-2710-E64F-8A3F-8EC4EE3EFD9E}" dt="2025-03-12T09:27:34.364" v="525" actId="1036"/>
          <ac:picMkLst>
            <pc:docMk/>
            <pc:sldMk cId="1658839280" sldId="1044"/>
            <ac:picMk id="1030" creationId="{5E5365CA-329D-0424-9D21-1E7DEFBC7F22}"/>
          </ac:picMkLst>
        </pc:picChg>
        <pc:picChg chg="add mod">
          <ac:chgData name="Laura Alexis Janda" userId="1f227e26-6259-47d3-b693-dce21943f79e" providerId="ADAL" clId="{F9D08AA1-2710-E64F-8A3F-8EC4EE3EFD9E}" dt="2025-03-12T09:27:34.364" v="525" actId="1036"/>
          <ac:picMkLst>
            <pc:docMk/>
            <pc:sldMk cId="1658839280" sldId="1044"/>
            <ac:picMk id="1034" creationId="{39C7A041-22AA-C84F-7D92-F1A11E40A66A}"/>
          </ac:picMkLst>
        </pc:picChg>
        <pc:picChg chg="add mod">
          <ac:chgData name="Laura Alexis Janda" userId="1f227e26-6259-47d3-b693-dce21943f79e" providerId="ADAL" clId="{F9D08AA1-2710-E64F-8A3F-8EC4EE3EFD9E}" dt="2025-03-12T09:27:34.364" v="525" actId="1036"/>
          <ac:picMkLst>
            <pc:docMk/>
            <pc:sldMk cId="1658839280" sldId="1044"/>
            <ac:picMk id="1036" creationId="{458DDD41-EA6F-7AA8-CDDE-211781026456}"/>
          </ac:picMkLst>
        </pc:picChg>
        <pc:picChg chg="add mod">
          <ac:chgData name="Laura Alexis Janda" userId="1f227e26-6259-47d3-b693-dce21943f79e" providerId="ADAL" clId="{F9D08AA1-2710-E64F-8A3F-8EC4EE3EFD9E}" dt="2025-03-12T09:27:34.364" v="525" actId="1036"/>
          <ac:picMkLst>
            <pc:docMk/>
            <pc:sldMk cId="1658839280" sldId="1044"/>
            <ac:picMk id="1040" creationId="{E22E5287-FFC7-4D11-5E4D-A18A0FB503B4}"/>
          </ac:picMkLst>
        </pc:picChg>
      </pc:sldChg>
      <pc:sldChg chg="addSp delSp modSp new mod ord">
        <pc:chgData name="Laura Alexis Janda" userId="1f227e26-6259-47d3-b693-dce21943f79e" providerId="ADAL" clId="{F9D08AA1-2710-E64F-8A3F-8EC4EE3EFD9E}" dt="2025-04-01T09:39:47.009" v="2713" actId="1076"/>
        <pc:sldMkLst>
          <pc:docMk/>
          <pc:sldMk cId="930801155" sldId="1045"/>
        </pc:sldMkLst>
        <pc:spChg chg="mod">
          <ac:chgData name="Laura Alexis Janda" userId="1f227e26-6259-47d3-b693-dce21943f79e" providerId="ADAL" clId="{F9D08AA1-2710-E64F-8A3F-8EC4EE3EFD9E}" dt="2025-04-01T09:39:22.600" v="2711" actId="5793"/>
          <ac:spMkLst>
            <pc:docMk/>
            <pc:sldMk cId="930801155" sldId="1045"/>
            <ac:spMk id="3" creationId="{500F4CB7-D0BF-6098-467D-0AA9D1D0DC33}"/>
          </ac:spMkLst>
        </pc:spChg>
        <pc:spChg chg="add mod">
          <ac:chgData name="Laura Alexis Janda" userId="1f227e26-6259-47d3-b693-dce21943f79e" providerId="ADAL" clId="{F9D08AA1-2710-E64F-8A3F-8EC4EE3EFD9E}" dt="2025-03-12T09:35:27.383" v="593"/>
          <ac:spMkLst>
            <pc:docMk/>
            <pc:sldMk cId="930801155" sldId="1045"/>
            <ac:spMk id="4" creationId="{75484869-FB07-274C-5261-9687976D8873}"/>
          </ac:spMkLst>
        </pc:spChg>
        <pc:spChg chg="add mod">
          <ac:chgData name="Laura Alexis Janda" userId="1f227e26-6259-47d3-b693-dce21943f79e" providerId="ADAL" clId="{F9D08AA1-2710-E64F-8A3F-8EC4EE3EFD9E}" dt="2025-04-01T09:39:47.009" v="2713" actId="1076"/>
          <ac:spMkLst>
            <pc:docMk/>
            <pc:sldMk cId="930801155" sldId="1045"/>
            <ac:spMk id="5" creationId="{983C6365-EC00-C229-B877-F3D6551C49E1}"/>
          </ac:spMkLst>
        </pc:spChg>
        <pc:spChg chg="add mod">
          <ac:chgData name="Laura Alexis Janda" userId="1f227e26-6259-47d3-b693-dce21943f79e" providerId="ADAL" clId="{F9D08AA1-2710-E64F-8A3F-8EC4EE3EFD9E}" dt="2025-03-12T09:44:48.672" v="855"/>
          <ac:spMkLst>
            <pc:docMk/>
            <pc:sldMk cId="930801155" sldId="1045"/>
            <ac:spMk id="6" creationId="{A1F866D9-3F04-110C-F653-293F725022F7}"/>
          </ac:spMkLst>
        </pc:spChg>
      </pc:sldChg>
      <pc:sldChg chg="add del">
        <pc:chgData name="Laura Alexis Janda" userId="1f227e26-6259-47d3-b693-dce21943f79e" providerId="ADAL" clId="{F9D08AA1-2710-E64F-8A3F-8EC4EE3EFD9E}" dt="2025-03-12T09:55:07.210" v="1028" actId="2696"/>
        <pc:sldMkLst>
          <pc:docMk/>
          <pc:sldMk cId="1483797120" sldId="1046"/>
        </pc:sldMkLst>
      </pc:sldChg>
      <pc:sldChg chg="addSp delSp modSp new del mod modClrScheme chgLayout">
        <pc:chgData name="Laura Alexis Janda" userId="1f227e26-6259-47d3-b693-dce21943f79e" providerId="ADAL" clId="{F9D08AA1-2710-E64F-8A3F-8EC4EE3EFD9E}" dt="2025-03-21T12:32:07.067" v="1928" actId="2696"/>
        <pc:sldMkLst>
          <pc:docMk/>
          <pc:sldMk cId="3915080824" sldId="1046"/>
        </pc:sldMkLst>
      </pc:sldChg>
      <pc:sldChg chg="modSp add mod">
        <pc:chgData name="Laura Alexis Janda" userId="1f227e26-6259-47d3-b693-dce21943f79e" providerId="ADAL" clId="{F9D08AA1-2710-E64F-8A3F-8EC4EE3EFD9E}" dt="2025-03-12T10:39:38.675" v="1583" actId="1076"/>
        <pc:sldMkLst>
          <pc:docMk/>
          <pc:sldMk cId="4163145619" sldId="1047"/>
        </pc:sldMkLst>
        <pc:spChg chg="mod">
          <ac:chgData name="Laura Alexis Janda" userId="1f227e26-6259-47d3-b693-dce21943f79e" providerId="ADAL" clId="{F9D08AA1-2710-E64F-8A3F-8EC4EE3EFD9E}" dt="2025-03-12T10:39:38.675" v="1583" actId="1076"/>
          <ac:spMkLst>
            <pc:docMk/>
            <pc:sldMk cId="4163145619" sldId="1047"/>
            <ac:spMk id="8" creationId="{684EF6A6-9406-4116-4870-0B2445E97436}"/>
          </ac:spMkLst>
        </pc:spChg>
      </pc:sldChg>
      <pc:sldChg chg="addSp modSp new mod modClrScheme chgLayout">
        <pc:chgData name="Laura Alexis Janda" userId="1f227e26-6259-47d3-b693-dce21943f79e" providerId="ADAL" clId="{F9D08AA1-2710-E64F-8A3F-8EC4EE3EFD9E}" dt="2025-03-12T10:45:05.192" v="1593" actId="26606"/>
        <pc:sldMkLst>
          <pc:docMk/>
          <pc:sldMk cId="2554198047" sldId="1048"/>
        </pc:sldMkLst>
        <pc:picChg chg="add mod">
          <ac:chgData name="Laura Alexis Janda" userId="1f227e26-6259-47d3-b693-dce21943f79e" providerId="ADAL" clId="{F9D08AA1-2710-E64F-8A3F-8EC4EE3EFD9E}" dt="2025-03-12T10:45:05.192" v="1593" actId="26606"/>
          <ac:picMkLst>
            <pc:docMk/>
            <pc:sldMk cId="2554198047" sldId="1048"/>
            <ac:picMk id="3" creationId="{C3251007-D883-9931-0140-E0B9A864EBC9}"/>
          </ac:picMkLst>
        </pc:picChg>
      </pc:sldChg>
      <pc:sldChg chg="addSp modSp new mod ord">
        <pc:chgData name="Laura Alexis Janda" userId="1f227e26-6259-47d3-b693-dce21943f79e" providerId="ADAL" clId="{F9D08AA1-2710-E64F-8A3F-8EC4EE3EFD9E}" dt="2025-03-12T12:06:43.934" v="1746" actId="20578"/>
        <pc:sldMkLst>
          <pc:docMk/>
          <pc:sldMk cId="3199016605" sldId="1049"/>
        </pc:sldMkLst>
        <pc:picChg chg="add mod">
          <ac:chgData name="Laura Alexis Janda" userId="1f227e26-6259-47d3-b693-dce21943f79e" providerId="ADAL" clId="{F9D08AA1-2710-E64F-8A3F-8EC4EE3EFD9E}" dt="2025-03-12T10:46:18.549" v="1600" actId="14100"/>
          <ac:picMkLst>
            <pc:docMk/>
            <pc:sldMk cId="3199016605" sldId="1049"/>
            <ac:picMk id="3" creationId="{99042352-6C3E-069F-92C7-4F10A7CAD639}"/>
          </ac:picMkLst>
        </pc:picChg>
      </pc:sldChg>
      <pc:sldChg chg="addSp modSp new mod ord">
        <pc:chgData name="Laura Alexis Janda" userId="1f227e26-6259-47d3-b693-dce21943f79e" providerId="ADAL" clId="{F9D08AA1-2710-E64F-8A3F-8EC4EE3EFD9E}" dt="2025-03-12T10:52:33.746" v="1643" actId="20578"/>
        <pc:sldMkLst>
          <pc:docMk/>
          <pc:sldMk cId="537217041" sldId="1050"/>
        </pc:sldMkLst>
        <pc:picChg chg="add mod">
          <ac:chgData name="Laura Alexis Janda" userId="1f227e26-6259-47d3-b693-dce21943f79e" providerId="ADAL" clId="{F9D08AA1-2710-E64F-8A3F-8EC4EE3EFD9E}" dt="2025-03-12T10:47:58.101" v="1608" actId="1076"/>
          <ac:picMkLst>
            <pc:docMk/>
            <pc:sldMk cId="537217041" sldId="1050"/>
            <ac:picMk id="3" creationId="{A47E2432-D8FB-E27F-A314-E36C44158A5E}"/>
          </ac:picMkLst>
        </pc:picChg>
      </pc:sldChg>
      <pc:sldChg chg="addSp modSp new mod modClrScheme modAnim chgLayout">
        <pc:chgData name="Laura Alexis Janda" userId="1f227e26-6259-47d3-b693-dce21943f79e" providerId="ADAL" clId="{F9D08AA1-2710-E64F-8A3F-8EC4EE3EFD9E}" dt="2025-04-01T11:35:52.752" v="3132" actId="255"/>
        <pc:sldMkLst>
          <pc:docMk/>
          <pc:sldMk cId="3513674351" sldId="1051"/>
        </pc:sldMkLst>
        <pc:spChg chg="mod ord">
          <ac:chgData name="Laura Alexis Janda" userId="1f227e26-6259-47d3-b693-dce21943f79e" providerId="ADAL" clId="{F9D08AA1-2710-E64F-8A3F-8EC4EE3EFD9E}" dt="2025-04-01T11:33:48.169" v="2903" actId="700"/>
          <ac:spMkLst>
            <pc:docMk/>
            <pc:sldMk cId="3513674351" sldId="1051"/>
            <ac:spMk id="2" creationId="{00A0D7C5-C5E6-4FDC-3EE4-4C14C5A885C7}"/>
          </ac:spMkLst>
        </pc:spChg>
        <pc:spChg chg="add mod">
          <ac:chgData name="Laura Alexis Janda" userId="1f227e26-6259-47d3-b693-dce21943f79e" providerId="ADAL" clId="{F9D08AA1-2710-E64F-8A3F-8EC4EE3EFD9E}" dt="2025-04-01T11:33:38.378" v="2902" actId="20577"/>
          <ac:spMkLst>
            <pc:docMk/>
            <pc:sldMk cId="3513674351" sldId="1051"/>
            <ac:spMk id="3" creationId="{2D8FEDC5-C479-89AF-BE9D-2B79A852D32D}"/>
          </ac:spMkLst>
        </pc:spChg>
        <pc:spChg chg="add mod ord">
          <ac:chgData name="Laura Alexis Janda" userId="1f227e26-6259-47d3-b693-dce21943f79e" providerId="ADAL" clId="{F9D08AA1-2710-E64F-8A3F-8EC4EE3EFD9E}" dt="2025-04-01T11:35:52.752" v="3132" actId="255"/>
          <ac:spMkLst>
            <pc:docMk/>
            <pc:sldMk cId="3513674351" sldId="1051"/>
            <ac:spMk id="4" creationId="{365BC197-1623-ABCA-370A-4088AFDA7CC9}"/>
          </ac:spMkLst>
        </pc:spChg>
      </pc:sldChg>
      <pc:sldChg chg="addSp modSp new mod">
        <pc:chgData name="Laura Alexis Janda" userId="1f227e26-6259-47d3-b693-dce21943f79e" providerId="ADAL" clId="{F9D08AA1-2710-E64F-8A3F-8EC4EE3EFD9E}" dt="2025-03-12T12:13:44.668" v="1787" actId="1076"/>
        <pc:sldMkLst>
          <pc:docMk/>
          <pc:sldMk cId="388227226" sldId="1052"/>
        </pc:sldMkLst>
        <pc:picChg chg="add mod">
          <ac:chgData name="Laura Alexis Janda" userId="1f227e26-6259-47d3-b693-dce21943f79e" providerId="ADAL" clId="{F9D08AA1-2710-E64F-8A3F-8EC4EE3EFD9E}" dt="2025-03-12T12:13:44.668" v="1787" actId="1076"/>
          <ac:picMkLst>
            <pc:docMk/>
            <pc:sldMk cId="388227226" sldId="1052"/>
            <ac:picMk id="3" creationId="{8A513CBF-FDF8-F5E2-0872-87CCEB416372}"/>
          </ac:picMkLst>
        </pc:picChg>
      </pc:sldChg>
      <pc:sldChg chg="modSp add mod ord">
        <pc:chgData name="Laura Alexis Janda" userId="1f227e26-6259-47d3-b693-dce21943f79e" providerId="ADAL" clId="{F9D08AA1-2710-E64F-8A3F-8EC4EE3EFD9E}" dt="2025-04-01T11:26:33.675" v="2839" actId="1076"/>
        <pc:sldMkLst>
          <pc:docMk/>
          <pc:sldMk cId="647106335" sldId="1053"/>
        </pc:sldMkLst>
        <pc:spChg chg="mod">
          <ac:chgData name="Laura Alexis Janda" userId="1f227e26-6259-47d3-b693-dce21943f79e" providerId="ADAL" clId="{F9D08AA1-2710-E64F-8A3F-8EC4EE3EFD9E}" dt="2025-04-01T11:26:15.477" v="2837" actId="20577"/>
          <ac:spMkLst>
            <pc:docMk/>
            <pc:sldMk cId="647106335" sldId="1053"/>
            <ac:spMk id="2" creationId="{7E0C146F-6496-5E48-6204-E15DC39BF5C4}"/>
          </ac:spMkLst>
        </pc:spChg>
        <pc:spChg chg="mod">
          <ac:chgData name="Laura Alexis Janda" userId="1f227e26-6259-47d3-b693-dce21943f79e" providerId="ADAL" clId="{F9D08AA1-2710-E64F-8A3F-8EC4EE3EFD9E}" dt="2025-04-01T11:26:33.675" v="2839" actId="1076"/>
          <ac:spMkLst>
            <pc:docMk/>
            <pc:sldMk cId="647106335" sldId="1053"/>
            <ac:spMk id="14" creationId="{5575FF30-E75C-600A-D384-2D31772493EE}"/>
          </ac:spMkLst>
        </pc:spChg>
        <pc:picChg chg="mod">
          <ac:chgData name="Laura Alexis Janda" userId="1f227e26-6259-47d3-b693-dce21943f79e" providerId="ADAL" clId="{F9D08AA1-2710-E64F-8A3F-8EC4EE3EFD9E}" dt="2025-04-01T11:26:22.283" v="2838" actId="1076"/>
          <ac:picMkLst>
            <pc:docMk/>
            <pc:sldMk cId="647106335" sldId="1053"/>
            <ac:picMk id="11" creationId="{1DD60FB9-AF38-F6B7-6C67-4A4061E36DCD}"/>
          </ac:picMkLst>
        </pc:picChg>
      </pc:sldChg>
      <pc:sldChg chg="addSp modSp add mod modClrScheme chgLayout">
        <pc:chgData name="Laura Alexis Janda" userId="1f227e26-6259-47d3-b693-dce21943f79e" providerId="ADAL" clId="{F9D08AA1-2710-E64F-8A3F-8EC4EE3EFD9E}" dt="2025-03-21T12:54:44.096" v="2041" actId="20577"/>
        <pc:sldMkLst>
          <pc:docMk/>
          <pc:sldMk cId="1411874897" sldId="1054"/>
        </pc:sldMkLst>
        <pc:spChg chg="mod ord">
          <ac:chgData name="Laura Alexis Janda" userId="1f227e26-6259-47d3-b693-dce21943f79e" providerId="ADAL" clId="{F9D08AA1-2710-E64F-8A3F-8EC4EE3EFD9E}" dt="2025-03-21T12:54:44.096" v="2041" actId="20577"/>
          <ac:spMkLst>
            <pc:docMk/>
            <pc:sldMk cId="1411874897" sldId="1054"/>
            <ac:spMk id="2" creationId="{5A960DF3-5938-B44F-B170-623A197C3341}"/>
          </ac:spMkLst>
        </pc:spChg>
        <pc:spChg chg="add mod">
          <ac:chgData name="Laura Alexis Janda" userId="1f227e26-6259-47d3-b693-dce21943f79e" providerId="ADAL" clId="{F9D08AA1-2710-E64F-8A3F-8EC4EE3EFD9E}" dt="2025-03-21T12:53:09.007" v="1990" actId="26606"/>
          <ac:spMkLst>
            <pc:docMk/>
            <pc:sldMk cId="1411874897" sldId="1054"/>
            <ac:spMk id="7" creationId="{69DDD7E2-5ABE-B25C-9F45-5E8C068C6AEE}"/>
          </ac:spMkLst>
        </pc:spChg>
      </pc:sldChg>
      <pc:sldChg chg="modSp new mod">
        <pc:chgData name="Laura Alexis Janda" userId="1f227e26-6259-47d3-b693-dce21943f79e" providerId="ADAL" clId="{F9D08AA1-2710-E64F-8A3F-8EC4EE3EFD9E}" dt="2025-04-01T11:30:25.682" v="2858" actId="20577"/>
        <pc:sldMkLst>
          <pc:docMk/>
          <pc:sldMk cId="3138001837" sldId="1055"/>
        </pc:sldMkLst>
        <pc:spChg chg="mod">
          <ac:chgData name="Laura Alexis Janda" userId="1f227e26-6259-47d3-b693-dce21943f79e" providerId="ADAL" clId="{F9D08AA1-2710-E64F-8A3F-8EC4EE3EFD9E}" dt="2025-03-21T13:01:44.422" v="2695" actId="20577"/>
          <ac:spMkLst>
            <pc:docMk/>
            <pc:sldMk cId="3138001837" sldId="1055"/>
            <ac:spMk id="2" creationId="{C241073D-04F0-59D6-88A1-7327427DECFC}"/>
          </ac:spMkLst>
        </pc:spChg>
        <pc:spChg chg="mod">
          <ac:chgData name="Laura Alexis Janda" userId="1f227e26-6259-47d3-b693-dce21943f79e" providerId="ADAL" clId="{F9D08AA1-2710-E64F-8A3F-8EC4EE3EFD9E}" dt="2025-04-01T11:30:25.682" v="2858" actId="20577"/>
          <ac:spMkLst>
            <pc:docMk/>
            <pc:sldMk cId="3138001837" sldId="1055"/>
            <ac:spMk id="3" creationId="{E0AB3E6A-DDE2-F18B-1A10-BBBD57C420B4}"/>
          </ac:spMkLst>
        </pc:spChg>
      </pc:sldChg>
      <pc:sldChg chg="add">
        <pc:chgData name="Laura Alexis Janda" userId="1f227e26-6259-47d3-b693-dce21943f79e" providerId="ADAL" clId="{F9D08AA1-2710-E64F-8A3F-8EC4EE3EFD9E}" dt="2025-04-01T11:38:05.199" v="3135"/>
        <pc:sldMkLst>
          <pc:docMk/>
          <pc:sldMk cId="2856552049" sldId="105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873712295379766E-2"/>
          <c:y val="0.16617371484357224"/>
          <c:w val="0.62325570677282771"/>
          <c:h val="0.8266852632454661"/>
        </c:manualLayout>
      </c:layout>
      <c:pieChart>
        <c:varyColors val="1"/>
        <c:ser>
          <c:idx val="0"/>
          <c:order val="0"/>
          <c:tx>
            <c:strRef>
              <c:f>Sheet1!$B$1</c:f>
              <c:strCache>
                <c:ptCount val="1"/>
                <c:pt idx="0">
                  <c:v>N of constructions (raw numbers)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CC3-484D-A881-A169FE3CA52D}"/>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CC3-484D-A881-A169FE3CA52D}"/>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CC3-484D-A881-A169FE3CA52D}"/>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4CC3-484D-A881-A169FE3CA52D}"/>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4CC3-484D-A881-A169FE3CA52D}"/>
              </c:ext>
            </c:extLst>
          </c:dPt>
          <c:dPt>
            <c:idx val="5"/>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4CC3-484D-A881-A169FE3CA52D}"/>
              </c:ext>
            </c:extLst>
          </c:dPt>
          <c:dPt>
            <c:idx val="6"/>
            <c:bubble3D val="0"/>
            <c:explosion val="21"/>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4CC3-484D-A881-A169FE3CA52D}"/>
              </c:ext>
            </c:extLst>
          </c:dPt>
          <c:dPt>
            <c:idx val="7"/>
            <c:bubble3D val="0"/>
            <c:spPr>
              <a:solidFill>
                <a:schemeClr val="accent3">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4CC3-484D-A881-A169FE3CA52D}"/>
              </c:ext>
            </c:extLst>
          </c:dPt>
          <c:dPt>
            <c:idx val="8"/>
            <c:bubble3D val="0"/>
            <c:spPr>
              <a:solidFill>
                <a:schemeClr val="accent5">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4CC3-484D-A881-A169FE3CA52D}"/>
              </c:ext>
            </c:extLst>
          </c:dPt>
          <c:dPt>
            <c:idx val="9"/>
            <c:bubble3D val="0"/>
            <c:spPr>
              <a:solidFill>
                <a:schemeClr val="accent1">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4CC3-484D-A881-A169FE3CA52D}"/>
              </c:ext>
            </c:extLst>
          </c:dPt>
          <c:dPt>
            <c:idx val="10"/>
            <c:bubble3D val="0"/>
            <c:spPr>
              <a:solidFill>
                <a:schemeClr val="accent3">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4CC3-484D-A881-A169FE3CA52D}"/>
              </c:ext>
            </c:extLst>
          </c:dPt>
          <c:dLbls>
            <c:dLbl>
              <c:idx val="0"/>
              <c:layout>
                <c:manualLayout>
                  <c:x val="-3.415941975518956E-2"/>
                  <c:y val="-8.7781242162815951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tx1"/>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4391488835634676"/>
                      <c:h val="7.5603412099910408E-2"/>
                    </c:manualLayout>
                  </c15:layout>
                </c:ext>
                <c:ext xmlns:c16="http://schemas.microsoft.com/office/drawing/2014/chart" uri="{C3380CC4-5D6E-409C-BE32-E72D297353CC}">
                  <c16:uniqueId val="{00000001-4CC3-484D-A881-A169FE3CA52D}"/>
                </c:ext>
              </c:extLst>
            </c:dLbl>
            <c:dLbl>
              <c:idx val="1"/>
              <c:layout>
                <c:manualLayout>
                  <c:x val="0.11364591786597217"/>
                  <c:y val="-1.4752818558337695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tx1"/>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44472172135074339"/>
                      <c:h val="7.5603412099910408E-2"/>
                    </c:manualLayout>
                  </c15:layout>
                </c:ext>
                <c:ext xmlns:c16="http://schemas.microsoft.com/office/drawing/2014/chart" uri="{C3380CC4-5D6E-409C-BE32-E72D297353CC}">
                  <c16:uniqueId val="{00000003-4CC3-484D-A881-A169FE3CA52D}"/>
                </c:ext>
              </c:extLst>
            </c:dLbl>
            <c:dLbl>
              <c:idx val="2"/>
              <c:layout>
                <c:manualLayout>
                  <c:x val="-7.515662745417203E-3"/>
                  <c:y val="1.4875769246149102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spc="0" baseline="0">
                      <a:solidFill>
                        <a:schemeClr val="tx1"/>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40383987392452625"/>
                      <c:h val="5.8969907646797368E-2"/>
                    </c:manualLayout>
                  </c15:layout>
                </c:ext>
                <c:ext xmlns:c16="http://schemas.microsoft.com/office/drawing/2014/chart" uri="{C3380CC4-5D6E-409C-BE32-E72D297353CC}">
                  <c16:uniqueId val="{00000005-4CC3-484D-A881-A169FE3CA52D}"/>
                </c:ext>
              </c:extLst>
            </c:dLbl>
            <c:dLbl>
              <c:idx val="3"/>
              <c:layout>
                <c:manualLayout>
                  <c:x val="-3.2823494673035462E-2"/>
                  <c:y val="5.3228455247558308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spc="0" baseline="0">
                      <a:solidFill>
                        <a:schemeClr val="tx1"/>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5154488169412782"/>
                      <c:h val="9.3568690825672471E-2"/>
                    </c:manualLayout>
                  </c15:layout>
                </c:ext>
                <c:ext xmlns:c16="http://schemas.microsoft.com/office/drawing/2014/chart" uri="{C3380CC4-5D6E-409C-BE32-E72D297353CC}">
                  <c16:uniqueId val="{00000007-4CC3-484D-A881-A169FE3CA52D}"/>
                </c:ext>
              </c:extLst>
            </c:dLbl>
            <c:dLbl>
              <c:idx val="4"/>
              <c:layout>
                <c:manualLayout>
                  <c:x val="-4.2325906805504868E-2"/>
                  <c:y val="4.8684450621854704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tx1"/>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38667180189432843"/>
                      <c:h val="7.5603412099910408E-2"/>
                    </c:manualLayout>
                  </c15:layout>
                </c:ext>
                <c:ext xmlns:c16="http://schemas.microsoft.com/office/drawing/2014/chart" uri="{C3380CC4-5D6E-409C-BE32-E72D297353CC}">
                  <c16:uniqueId val="{00000009-4CC3-484D-A881-A169FE3CA52D}"/>
                </c:ext>
              </c:extLst>
            </c:dLbl>
            <c:dLbl>
              <c:idx val="5"/>
              <c:layout>
                <c:manualLayout>
                  <c:x val="-2.6884700199128489E-2"/>
                  <c:y val="2.2347953663907461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tx1"/>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33098948509779735"/>
                      <c:h val="7.5603412099910408E-2"/>
                    </c:manualLayout>
                  </c15:layout>
                </c:ext>
                <c:ext xmlns:c16="http://schemas.microsoft.com/office/drawing/2014/chart" uri="{C3380CC4-5D6E-409C-BE32-E72D297353CC}">
                  <c16:uniqueId val="{0000000B-4CC3-484D-A881-A169FE3CA52D}"/>
                </c:ext>
              </c:extLst>
            </c:dLbl>
            <c:dLbl>
              <c:idx val="6"/>
              <c:layout>
                <c:manualLayout>
                  <c:x val="-1.3445629111165971E-2"/>
                  <c:y val="1.1674569982842059E-2"/>
                </c:manualLayout>
              </c:layout>
              <c:spPr>
                <a:solidFill>
                  <a:sysClr val="window" lastClr="FFFFFF"/>
                </a:solidFill>
                <a:ln>
                  <a:solidFill>
                    <a:srgbClr val="4472C4">
                      <a:lumMod val="80000"/>
                      <a:lumOff val="20000"/>
                    </a:srgbClr>
                  </a:solidFill>
                </a:ln>
                <a:effectLst/>
              </c:spPr>
              <c:txPr>
                <a:bodyPr rot="0" spcFirstLastPara="1" vertOverflow="clip" horzOverflow="clip"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nb-NO"/>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8040358603764945"/>
                      <c:h val="0.10007450581867003"/>
                    </c:manualLayout>
                  </c15:layout>
                </c:ext>
                <c:ext xmlns:c16="http://schemas.microsoft.com/office/drawing/2014/chart" uri="{C3380CC4-5D6E-409C-BE32-E72D297353CC}">
                  <c16:uniqueId val="{0000000D-4CC3-484D-A881-A169FE3CA52D}"/>
                </c:ext>
              </c:extLst>
            </c:dLbl>
            <c:dLbl>
              <c:idx val="7"/>
              <c:layout>
                <c:manualLayout>
                  <c:x val="-5.4424183767190779E-3"/>
                  <c:y val="-5.8683099313360627E-4"/>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spc="0" baseline="0">
                      <a:solidFill>
                        <a:schemeClr val="tx1"/>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33706279648711568"/>
                      <c:h val="0.10546176494826823"/>
                    </c:manualLayout>
                  </c15:layout>
                </c:ext>
                <c:ext xmlns:c16="http://schemas.microsoft.com/office/drawing/2014/chart" uri="{C3380CC4-5D6E-409C-BE32-E72D297353CC}">
                  <c16:uniqueId val="{0000000F-4CC3-484D-A881-A169FE3CA52D}"/>
                </c:ext>
              </c:extLst>
            </c:dLbl>
            <c:dLbl>
              <c:idx val="8"/>
              <c:layout>
                <c:manualLayout>
                  <c:x val="-1.1002048476273592E-2"/>
                  <c:y val="-2.9186539864290019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tx1"/>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31984173897526263"/>
                      <c:h val="7.560336505309613E-2"/>
                    </c:manualLayout>
                  </c15:layout>
                </c:ext>
                <c:ext xmlns:c16="http://schemas.microsoft.com/office/drawing/2014/chart" uri="{C3380CC4-5D6E-409C-BE32-E72D297353CC}">
                  <c16:uniqueId val="{00000011-4CC3-484D-A881-A169FE3CA52D}"/>
                </c:ext>
              </c:extLst>
            </c:dLbl>
            <c:dLbl>
              <c:idx val="9"/>
              <c:layout>
                <c:manualLayout>
                  <c:x val="-5.1774516008531814E-2"/>
                  <c:y val="-1.1238727030628495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spc="0" baseline="0">
                      <a:solidFill>
                        <a:schemeClr val="tx1"/>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14470212674521407"/>
                      <c:h val="4.5662276752575864E-2"/>
                    </c:manualLayout>
                  </c15:layout>
                </c:ext>
                <c:ext xmlns:c16="http://schemas.microsoft.com/office/drawing/2014/chart" uri="{C3380CC4-5D6E-409C-BE32-E72D297353CC}">
                  <c16:uniqueId val="{00000013-4CC3-484D-A881-A169FE3CA52D}"/>
                </c:ext>
              </c:extLst>
            </c:dLbl>
            <c:dLbl>
              <c:idx val="10"/>
              <c:layout>
                <c:manualLayout>
                  <c:x val="0"/>
                  <c:y val="-0.1448593513075748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tx1"/>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22653448995910769"/>
                      <c:h val="0.13698660044335789"/>
                    </c:manualLayout>
                  </c15:layout>
                </c:ext>
                <c:ext xmlns:c16="http://schemas.microsoft.com/office/drawing/2014/chart" uri="{C3380CC4-5D6E-409C-BE32-E72D297353CC}">
                  <c16:uniqueId val="{00000015-4CC3-484D-A881-A169FE3CA52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tx1"/>
                    </a:solidFill>
                    <a:latin typeface="+mn-lt"/>
                    <a:ea typeface="+mn-ea"/>
                    <a:cs typeface="+mn-cs"/>
                  </a:defRPr>
                </a:pPr>
                <a:endParaRPr lang="nb-NO"/>
              </a:p>
            </c:txPr>
            <c:dLblPos val="bestFit"/>
            <c:showLegendKey val="0"/>
            <c:showVal val="1"/>
            <c:showCatName val="1"/>
            <c:showSerName val="0"/>
            <c:showPercent val="0"/>
            <c:showBubbleSize val="0"/>
            <c:showLeaderLines val="0"/>
            <c:extLst>
              <c:ext xmlns:c15="http://schemas.microsoft.com/office/drawing/2012/chart" uri="{CE6537A1-D6FC-4f65-9D91-7224C49458BB}"/>
            </c:extLst>
          </c:dLbls>
          <c:cat>
            <c:strRef>
              <c:f>Sheet1!$A$2:$A$12</c:f>
              <c:strCache>
                <c:ptCount val="11"/>
                <c:pt idx="0">
                  <c:v>Morphological construction</c:v>
                </c:pt>
                <c:pt idx="1">
                  <c:v>Discourse «Echo» construction</c:v>
                </c:pt>
                <c:pt idx="2">
                  <c:v>Clause and Modifier</c:v>
                </c:pt>
                <c:pt idx="3">
                  <c:v>Matrix and Sentential Complement</c:v>
                </c:pt>
                <c:pt idx="4">
                  <c:v>Connection construction</c:v>
                </c:pt>
                <c:pt idx="5">
                  <c:v>Biclausal construction</c:v>
                </c:pt>
                <c:pt idx="6">
                  <c:v>Predicate Argument Construction</c:v>
                </c:pt>
                <c:pt idx="7">
                  <c:v>Cl/XP with parentheticals</c:v>
                </c:pt>
                <c:pt idx="8">
                  <c:v>Copula Construction</c:v>
                </c:pt>
                <c:pt idx="9">
                  <c:v>Clause</c:v>
                </c:pt>
                <c:pt idx="10">
                  <c:v>Head and Modifier</c:v>
                </c:pt>
              </c:strCache>
            </c:strRef>
          </c:cat>
          <c:val>
            <c:numRef>
              <c:f>Sheet1!$B$2:$B$12</c:f>
              <c:numCache>
                <c:formatCode>General</c:formatCode>
                <c:ptCount val="11"/>
                <c:pt idx="0">
                  <c:v>7</c:v>
                </c:pt>
                <c:pt idx="1">
                  <c:v>24</c:v>
                </c:pt>
                <c:pt idx="2">
                  <c:v>76</c:v>
                </c:pt>
                <c:pt idx="3">
                  <c:v>87</c:v>
                </c:pt>
                <c:pt idx="4">
                  <c:v>124</c:v>
                </c:pt>
                <c:pt idx="5">
                  <c:v>137</c:v>
                </c:pt>
                <c:pt idx="6">
                  <c:v>184</c:v>
                </c:pt>
                <c:pt idx="7">
                  <c:v>203</c:v>
                </c:pt>
                <c:pt idx="8">
                  <c:v>236</c:v>
                </c:pt>
                <c:pt idx="9">
                  <c:v>352</c:v>
                </c:pt>
                <c:pt idx="10">
                  <c:v>858</c:v>
                </c:pt>
              </c:numCache>
            </c:numRef>
          </c:val>
          <c:extLst>
            <c:ext xmlns:c16="http://schemas.microsoft.com/office/drawing/2014/chart" uri="{C3380CC4-5D6E-409C-BE32-E72D297353CC}">
              <c16:uniqueId val="{00000016-4CC3-484D-A881-A169FE3CA52D}"/>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750899-3D14-4A38-B0C5-4D2CF77B5B8A}" type="datetimeFigureOut">
              <a:rPr lang="nb-NO" smtClean="0"/>
              <a:t>01.04.2025</a:t>
            </a:fld>
            <a:endParaRPr lang="nb-NO"/>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E35F46-3402-4F9A-A575-76C8BB429A56}" type="slidenum">
              <a:rPr lang="nb-NO" smtClean="0"/>
              <a:t>‹#›</a:t>
            </a:fld>
            <a:endParaRPr lang="nb-NO"/>
          </a:p>
        </p:txBody>
      </p:sp>
    </p:spTree>
    <p:extLst>
      <p:ext uri="{BB962C8B-B14F-4D97-AF65-F5344CB8AC3E}">
        <p14:creationId xmlns:p14="http://schemas.microsoft.com/office/powerpoint/2010/main" val="2774814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DE974-9915-594C-AF8A-24BC1D5ACD9E}" type="datetimeFigureOut">
              <a:rPr lang="en-NO" smtClean="0"/>
              <a:t>01/04/2025</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C4E957-70CB-FC42-A5D7-8B8DD0D5077F}" type="slidenum">
              <a:rPr lang="en-NO" smtClean="0"/>
              <a:t>‹#›</a:t>
            </a:fld>
            <a:endParaRPr lang="en-NO"/>
          </a:p>
        </p:txBody>
      </p:sp>
    </p:spTree>
    <p:extLst>
      <p:ext uri="{BB962C8B-B14F-4D97-AF65-F5344CB8AC3E}">
        <p14:creationId xmlns:p14="http://schemas.microsoft.com/office/powerpoint/2010/main" val="2604724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33666F1D-4DB9-354D-9754-66AA062C179E}" type="slidenum">
              <a:rPr lang="en-US" smtClean="0"/>
              <a:t>2</a:t>
            </a:fld>
            <a:endParaRPr lang="en-US" dirty="0"/>
          </a:p>
        </p:txBody>
      </p:sp>
    </p:spTree>
    <p:extLst>
      <p:ext uri="{BB962C8B-B14F-4D97-AF65-F5344CB8AC3E}">
        <p14:creationId xmlns:p14="http://schemas.microsoft.com/office/powerpoint/2010/main" val="3936812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We </a:t>
            </a:r>
            <a:r>
              <a:rPr lang="nb-NO" sz="1200" dirty="0" err="1"/>
              <a:t>built</a:t>
            </a:r>
            <a:r>
              <a:rPr lang="nb-NO" sz="1200" dirty="0"/>
              <a:t> the Russian Constructicon as a </a:t>
            </a:r>
            <a:r>
              <a:rPr lang="nb-NO" sz="1200" dirty="0" err="1"/>
              <a:t>free</a:t>
            </a:r>
            <a:r>
              <a:rPr lang="nb-NO" sz="1200" dirty="0"/>
              <a:t> </a:t>
            </a:r>
            <a:r>
              <a:rPr lang="nb-NO" sz="1200" dirty="0" err="1"/>
              <a:t>open</a:t>
            </a:r>
            <a:r>
              <a:rPr lang="nb-NO" sz="1200" dirty="0"/>
              <a:t> </a:t>
            </a:r>
            <a:r>
              <a:rPr lang="nb-NO" sz="1200" dirty="0" err="1"/>
              <a:t>access</a:t>
            </a:r>
            <a:r>
              <a:rPr lang="nb-NO" sz="1200" dirty="0"/>
              <a:t> digital resource, that hosts the database of constructions and </a:t>
            </a:r>
            <a:r>
              <a:rPr lang="nb-NO" sz="1200" dirty="0" err="1"/>
              <a:t>provides</a:t>
            </a:r>
            <a:r>
              <a:rPr lang="nb-NO" sz="1200" dirty="0"/>
              <a:t> the </a:t>
            </a:r>
            <a:r>
              <a:rPr lang="nb-NO" sz="1200" dirty="0" err="1"/>
              <a:t>users</a:t>
            </a:r>
            <a:r>
              <a:rPr lang="nb-NO" sz="1200" dirty="0"/>
              <a:t> with </a:t>
            </a:r>
            <a:r>
              <a:rPr lang="nb-NO" sz="1200" dirty="0" err="1"/>
              <a:t>various</a:t>
            </a:r>
            <a:r>
              <a:rPr lang="nb-NO" sz="1200" dirty="0"/>
              <a:t> </a:t>
            </a:r>
            <a:r>
              <a:rPr lang="nb-NO" sz="1200" dirty="0" err="1"/>
              <a:t>search</a:t>
            </a:r>
            <a:r>
              <a:rPr lang="nb-NO" sz="1200" dirty="0"/>
              <a:t> </a:t>
            </a:r>
            <a:r>
              <a:rPr lang="nb-NO" sz="1200" dirty="0" err="1"/>
              <a:t>possibilities</a:t>
            </a:r>
            <a:r>
              <a:rPr lang="nb-NO" sz="1200" dirty="0"/>
              <a:t>. </a:t>
            </a:r>
            <a:r>
              <a:rPr lang="en-NO"/>
              <a:t>Searchable according to semantics, anchor words, syntax</a:t>
            </a:r>
            <a:r>
              <a:rPr lang="nb-NO" dirty="0"/>
              <a:t>.</a:t>
            </a:r>
            <a:endParaRPr lang="en-NO"/>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err="1"/>
              <a:t>Today</a:t>
            </a:r>
            <a:r>
              <a:rPr lang="nb-NO" sz="1200" dirty="0"/>
              <a:t> the repository </a:t>
            </a:r>
            <a:r>
              <a:rPr lang="nb-NO" sz="1200" dirty="0" err="1"/>
              <a:t>contains</a:t>
            </a:r>
            <a:r>
              <a:rPr lang="nb-NO" sz="1200" dirty="0"/>
              <a:t> over 2,200 constructions </a:t>
            </a:r>
            <a:r>
              <a:rPr lang="nb-NO" sz="1200" dirty="0" err="1"/>
              <a:t>accompanied</a:t>
            </a:r>
            <a:r>
              <a:rPr lang="nb-NO" sz="1200" dirty="0"/>
              <a:t> with </a:t>
            </a:r>
            <a:r>
              <a:rPr lang="nb-NO" sz="1200" dirty="0" err="1"/>
              <a:t>descriptions</a:t>
            </a:r>
            <a:r>
              <a:rPr lang="nb-NO" sz="1200" dirty="0"/>
              <a:t> of </a:t>
            </a:r>
            <a:r>
              <a:rPr lang="nb-NO" sz="1200" dirty="0" err="1"/>
              <a:t>their</a:t>
            </a:r>
            <a:r>
              <a:rPr lang="nb-NO" sz="1200" dirty="0"/>
              <a:t> </a:t>
            </a:r>
            <a:r>
              <a:rPr lang="nb-NO" sz="1200" dirty="0" err="1"/>
              <a:t>meanings</a:t>
            </a:r>
            <a:r>
              <a:rPr lang="nb-NO" sz="1200" dirty="0"/>
              <a:t> as </a:t>
            </a:r>
            <a:r>
              <a:rPr lang="nb-NO" sz="1200" dirty="0" err="1"/>
              <a:t>well</a:t>
            </a:r>
            <a:r>
              <a:rPr lang="nb-NO" sz="1200" dirty="0"/>
              <a:t> as </a:t>
            </a:r>
            <a:r>
              <a:rPr lang="nb-NO" sz="1200" dirty="0" err="1"/>
              <a:t>their</a:t>
            </a:r>
            <a:r>
              <a:rPr lang="nb-NO" sz="1200" dirty="0"/>
              <a:t> </a:t>
            </a:r>
            <a:r>
              <a:rPr lang="nb-NO" sz="1200" dirty="0" err="1"/>
              <a:t>structural</a:t>
            </a:r>
            <a:r>
              <a:rPr lang="nb-NO" sz="1200" dirty="0"/>
              <a:t>, </a:t>
            </a:r>
            <a:r>
              <a:rPr lang="nb-NO" sz="1200" dirty="0" err="1"/>
              <a:t>syntactic</a:t>
            </a:r>
            <a:r>
              <a:rPr lang="nb-NO" sz="1200" dirty="0"/>
              <a:t>, </a:t>
            </a:r>
            <a:r>
              <a:rPr lang="nb-NO" sz="1200" dirty="0" err="1"/>
              <a:t>stilistic</a:t>
            </a:r>
            <a:r>
              <a:rPr lang="nb-NO" sz="1200" dirty="0"/>
              <a:t> </a:t>
            </a:r>
            <a:r>
              <a:rPr lang="nb-NO" sz="1200" dirty="0" err="1"/>
              <a:t>properties</a:t>
            </a:r>
            <a:r>
              <a:rPr lang="nb-NO" sz="1200" dirty="0"/>
              <a:t> and </a:t>
            </a:r>
            <a:r>
              <a:rPr lang="nb-NO" sz="1200" dirty="0" err="1"/>
              <a:t>authentic</a:t>
            </a:r>
            <a:r>
              <a:rPr lang="nb-NO" sz="1200" dirty="0"/>
              <a:t> corpus-</a:t>
            </a:r>
            <a:r>
              <a:rPr lang="nb-NO" sz="1200" dirty="0" err="1"/>
              <a:t>based</a:t>
            </a:r>
            <a:r>
              <a:rPr lang="nb-NO" sz="1200" dirty="0"/>
              <a:t> </a:t>
            </a:r>
            <a:r>
              <a:rPr lang="nb-NO" sz="1200" dirty="0" err="1"/>
              <a:t>examples</a:t>
            </a:r>
            <a:r>
              <a:rPr lang="nb-NO" sz="1200" dirty="0"/>
              <a:t> of </a:t>
            </a:r>
            <a:r>
              <a:rPr lang="nb-NO" sz="1200" dirty="0" err="1"/>
              <a:t>their</a:t>
            </a:r>
            <a:r>
              <a:rPr lang="nb-NO" sz="1200" dirty="0"/>
              <a:t> </a:t>
            </a:r>
            <a:r>
              <a:rPr lang="nb-NO" sz="1200" dirty="0" err="1"/>
              <a:t>use</a:t>
            </a:r>
            <a:r>
              <a:rPr lang="nb-NO" sz="120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This </a:t>
            </a:r>
            <a:r>
              <a:rPr lang="nb-NO" sz="1200" dirty="0"/>
              <a:t>is a </a:t>
            </a:r>
            <a:r>
              <a:rPr lang="nb-NO" sz="1200" dirty="0" err="1"/>
              <a:t>multifunctional</a:t>
            </a:r>
            <a:r>
              <a:rPr lang="nb-NO" sz="1200" dirty="0"/>
              <a:t> resource, as it targets at </a:t>
            </a:r>
            <a:r>
              <a:rPr lang="nb-NO" sz="1200" dirty="0" err="1"/>
              <a:t>least</a:t>
            </a:r>
            <a:r>
              <a:rPr lang="nb-NO" sz="1200" dirty="0"/>
              <a:t> </a:t>
            </a:r>
            <a:r>
              <a:rPr lang="nb-NO" sz="1200" dirty="0" err="1"/>
              <a:t>three</a:t>
            </a:r>
            <a:r>
              <a:rPr lang="nb-NO" sz="1200" dirty="0"/>
              <a:t> </a:t>
            </a:r>
            <a:r>
              <a:rPr lang="nb-NO" sz="1200" dirty="0" err="1"/>
              <a:t>categories</a:t>
            </a:r>
            <a:r>
              <a:rPr lang="nb-NO" sz="1200" dirty="0"/>
              <a:t> of </a:t>
            </a:r>
            <a:r>
              <a:rPr lang="nb-NO" sz="1200" dirty="0" err="1"/>
              <a:t>users</a:t>
            </a:r>
            <a:r>
              <a:rPr lang="nb-NO" sz="1200" dirty="0"/>
              <a:t>: </a:t>
            </a:r>
            <a:r>
              <a:rPr lang="nb-NO" sz="1200" dirty="0" err="1"/>
              <a:t>including</a:t>
            </a:r>
            <a:r>
              <a:rPr lang="nb-NO" sz="1200" dirty="0"/>
              <a:t> </a:t>
            </a:r>
            <a:r>
              <a:rPr lang="nb-NO" sz="1200" dirty="0" err="1"/>
              <a:t>professional</a:t>
            </a:r>
            <a:r>
              <a:rPr lang="nb-NO" sz="1200" dirty="0"/>
              <a:t> </a:t>
            </a:r>
            <a:r>
              <a:rPr lang="nb-NO" sz="1200" dirty="0" err="1"/>
              <a:t>linguists</a:t>
            </a:r>
            <a:r>
              <a:rPr lang="nb-NO" sz="1200" dirty="0"/>
              <a:t>, </a:t>
            </a:r>
            <a:r>
              <a:rPr lang="nb-NO" sz="1200" dirty="0" err="1"/>
              <a:t>learners</a:t>
            </a:r>
            <a:r>
              <a:rPr lang="nb-NO" sz="1200" dirty="0"/>
              <a:t> and </a:t>
            </a:r>
            <a:r>
              <a:rPr lang="nb-NO" sz="1200" dirty="0" err="1"/>
              <a:t>instructors</a:t>
            </a:r>
            <a:r>
              <a:rPr lang="nb-NO" sz="1200" dirty="0"/>
              <a:t> of Russian as a </a:t>
            </a:r>
            <a:r>
              <a:rPr lang="nb-NO" sz="1200" dirty="0" err="1"/>
              <a:t>foreign</a:t>
            </a:r>
            <a:r>
              <a:rPr lang="nb-NO" sz="1200" dirty="0"/>
              <a:t> </a:t>
            </a:r>
            <a:r>
              <a:rPr lang="nb-NO" sz="1200" dirty="0" err="1"/>
              <a:t>language</a:t>
            </a:r>
            <a:r>
              <a:rPr lang="nb-NO" sz="1200" dirty="0"/>
              <a:t>, and </a:t>
            </a:r>
            <a:r>
              <a:rPr lang="nb-NO" sz="1200" dirty="0" err="1"/>
              <a:t>specialists</a:t>
            </a:r>
            <a:r>
              <a:rPr lang="nb-NO" sz="1200" dirty="0"/>
              <a:t> in Natural Language Processing (</a:t>
            </a:r>
            <a:r>
              <a:rPr lang="nb-NO" sz="1200" dirty="0" err="1"/>
              <a:t>who</a:t>
            </a:r>
            <a:r>
              <a:rPr lang="nb-NO" sz="1200" dirty="0"/>
              <a:t> </a:t>
            </a:r>
            <a:r>
              <a:rPr lang="nb-NO" sz="1200" dirty="0" err="1"/>
              <a:t>can</a:t>
            </a:r>
            <a:r>
              <a:rPr lang="nb-NO" sz="1200" dirty="0"/>
              <a:t> </a:t>
            </a:r>
            <a:r>
              <a:rPr lang="nb-NO" sz="1200" dirty="0" err="1"/>
              <a:t>use</a:t>
            </a:r>
            <a:r>
              <a:rPr lang="nb-NO" sz="1200" dirty="0"/>
              <a:t> our data to </a:t>
            </a:r>
            <a:r>
              <a:rPr lang="nb-NO" sz="1200" dirty="0" err="1"/>
              <a:t>improve</a:t>
            </a:r>
            <a:r>
              <a:rPr lang="nb-NO" sz="1200" dirty="0"/>
              <a:t> </a:t>
            </a:r>
            <a:r>
              <a:rPr lang="nb-NO" sz="1200" dirty="0" err="1"/>
              <a:t>existing</a:t>
            </a:r>
            <a:r>
              <a:rPr lang="nb-NO" sz="1200" dirty="0"/>
              <a:t> software </a:t>
            </a:r>
            <a:r>
              <a:rPr lang="nb-NO" sz="1200" dirty="0" err="1"/>
              <a:t>applications</a:t>
            </a:r>
            <a:r>
              <a:rPr lang="nb-NO" sz="1200" dirty="0"/>
              <a:t> for </a:t>
            </a:r>
            <a:r>
              <a:rPr lang="nb-NO" sz="1200" dirty="0" err="1"/>
              <a:t>automatic</a:t>
            </a:r>
            <a:r>
              <a:rPr lang="nb-NO" sz="1200" dirty="0"/>
              <a:t> </a:t>
            </a:r>
            <a:r>
              <a:rPr lang="nb-NO" sz="1200" dirty="0" err="1"/>
              <a:t>translation</a:t>
            </a:r>
            <a:r>
              <a:rPr lang="nb-NO" sz="1200" dirty="0"/>
              <a:t> and </a:t>
            </a:r>
            <a:r>
              <a:rPr lang="nb-NO" sz="1200" dirty="0" err="1"/>
              <a:t>spellchecking</a:t>
            </a:r>
            <a:r>
              <a:rPr lang="nb-NO" sz="1200" dirty="0"/>
              <a:t>). The </a:t>
            </a:r>
            <a:r>
              <a:rPr lang="nb-NO" sz="1200" dirty="0" err="1"/>
              <a:t>project</a:t>
            </a:r>
            <a:r>
              <a:rPr lang="nb-NO" sz="1200" dirty="0"/>
              <a:t> </a:t>
            </a:r>
            <a:r>
              <a:rPr lang="nb-NO" sz="1200" dirty="0" err="1"/>
              <a:t>started</a:t>
            </a:r>
            <a:r>
              <a:rPr lang="nb-NO" sz="1200" dirty="0"/>
              <a:t> in 2016 and </a:t>
            </a:r>
            <a:r>
              <a:rPr lang="nb-NO" sz="1200" dirty="0" err="1"/>
              <a:t>its</a:t>
            </a:r>
            <a:r>
              <a:rPr lang="nb-NO" sz="1200" dirty="0"/>
              <a:t> most </a:t>
            </a:r>
            <a:r>
              <a:rPr lang="nb-NO" sz="1200" dirty="0" err="1"/>
              <a:t>active</a:t>
            </a:r>
            <a:r>
              <a:rPr lang="nb-NO" sz="1200" dirty="0"/>
              <a:t> </a:t>
            </a:r>
            <a:r>
              <a:rPr lang="nb-NO" sz="1200" dirty="0" err="1"/>
              <a:t>phase</a:t>
            </a:r>
            <a:r>
              <a:rPr lang="nb-NO" sz="1200" dirty="0"/>
              <a:t> </a:t>
            </a:r>
            <a:r>
              <a:rPr lang="nb-NO" sz="1200" dirty="0" err="1"/>
              <a:t>was</a:t>
            </a:r>
            <a:r>
              <a:rPr lang="nb-NO" sz="1200" dirty="0"/>
              <a:t> </a:t>
            </a:r>
            <a:r>
              <a:rPr lang="nb-NO" sz="1200" dirty="0" err="1"/>
              <a:t>completed</a:t>
            </a:r>
            <a:r>
              <a:rPr lang="nb-NO" sz="1200" dirty="0"/>
              <a:t> by 2022, we are </a:t>
            </a:r>
            <a:r>
              <a:rPr lang="nb-NO" sz="1200" dirty="0" err="1"/>
              <a:t>currently</a:t>
            </a:r>
            <a:r>
              <a:rPr lang="nb-NO" sz="1200" dirty="0"/>
              <a:t> </a:t>
            </a:r>
            <a:r>
              <a:rPr lang="nb-NO" sz="1200" dirty="0" err="1"/>
              <a:t>finishing</a:t>
            </a:r>
            <a:r>
              <a:rPr lang="nb-NO" sz="1200" dirty="0"/>
              <a:t> up some </a:t>
            </a:r>
            <a:r>
              <a:rPr lang="nb-NO" sz="1200" dirty="0" err="1"/>
              <a:t>remaining</a:t>
            </a:r>
            <a:r>
              <a:rPr lang="nb-NO" sz="1200" dirty="0"/>
              <a:t> </a:t>
            </a:r>
            <a:r>
              <a:rPr lang="nb-NO" sz="1200" dirty="0" err="1"/>
              <a:t>tasks</a:t>
            </a:r>
            <a:r>
              <a:rPr lang="nb-NO" sz="1200" dirty="0"/>
              <a:t>, </a:t>
            </a:r>
            <a:r>
              <a:rPr lang="nb-NO" sz="1200" dirty="0" err="1"/>
              <a:t>making</a:t>
            </a:r>
            <a:r>
              <a:rPr lang="nb-NO" sz="1200" dirty="0"/>
              <a:t> all </a:t>
            </a:r>
            <a:r>
              <a:rPr lang="nb-NO" sz="1200" dirty="0" err="1"/>
              <a:t>descriptions</a:t>
            </a:r>
            <a:r>
              <a:rPr lang="nb-NO" sz="1200" dirty="0"/>
              <a:t> </a:t>
            </a:r>
            <a:r>
              <a:rPr lang="nb-NO" sz="1200" dirty="0" err="1"/>
              <a:t>available</a:t>
            </a:r>
            <a:r>
              <a:rPr lang="nb-NO" sz="1200" dirty="0"/>
              <a:t>. </a:t>
            </a:r>
            <a:r>
              <a:rPr lang="nb-NO" sz="1200" dirty="0" err="1"/>
              <a:t>Initially</a:t>
            </a:r>
            <a:r>
              <a:rPr lang="nb-NO" sz="1200" dirty="0"/>
              <a:t> the resource </a:t>
            </a:r>
            <a:r>
              <a:rPr lang="nb-NO" sz="1200" dirty="0" err="1"/>
              <a:t>was</a:t>
            </a:r>
            <a:r>
              <a:rPr lang="nb-NO" sz="1200" dirty="0"/>
              <a:t> </a:t>
            </a:r>
            <a:r>
              <a:rPr lang="nb-NO" sz="1200" dirty="0" err="1"/>
              <a:t>hosted</a:t>
            </a:r>
            <a:r>
              <a:rPr lang="nb-NO" sz="1200" dirty="0"/>
              <a:t> on the </a:t>
            </a:r>
            <a:r>
              <a:rPr lang="nb-NO" sz="1200" dirty="0" err="1"/>
              <a:t>platform</a:t>
            </a:r>
            <a:r>
              <a:rPr lang="nb-NO" sz="1200" dirty="0"/>
              <a:t> made </a:t>
            </a:r>
            <a:r>
              <a:rPr lang="nb-NO" sz="1200" dirty="0" err="1"/>
              <a:t>available</a:t>
            </a:r>
            <a:r>
              <a:rPr lang="nb-NO" sz="1200" dirty="0"/>
              <a:t> for </a:t>
            </a:r>
            <a:r>
              <a:rPr lang="nb-NO" sz="1200" dirty="0" err="1"/>
              <a:t>us</a:t>
            </a:r>
            <a:r>
              <a:rPr lang="nb-NO" sz="1200" dirty="0"/>
              <a:t> by our </a:t>
            </a:r>
            <a:r>
              <a:rPr lang="nb-NO" sz="1200" dirty="0" err="1"/>
              <a:t>colleagues</a:t>
            </a:r>
            <a:r>
              <a:rPr lang="nb-NO" sz="1200" dirty="0"/>
              <a:t> from the </a:t>
            </a:r>
            <a:r>
              <a:rPr lang="nb-NO" sz="1200" dirty="0" err="1"/>
              <a:t>Swedish</a:t>
            </a:r>
            <a:r>
              <a:rPr lang="nb-NO" sz="1200" dirty="0"/>
              <a:t> </a:t>
            </a:r>
            <a:r>
              <a:rPr lang="nb-NO" sz="1200" dirty="0" err="1"/>
              <a:t>constructicon</a:t>
            </a:r>
            <a:r>
              <a:rPr lang="nb-NO" sz="1200" dirty="0"/>
              <a:t>, Later we </a:t>
            </a:r>
            <a:r>
              <a:rPr lang="nb-NO" sz="1200" dirty="0" err="1"/>
              <a:t>created</a:t>
            </a:r>
            <a:r>
              <a:rPr lang="nb-NO" sz="1200" dirty="0"/>
              <a:t> a </a:t>
            </a:r>
            <a:r>
              <a:rPr lang="nb-NO" sz="1200" dirty="0" err="1"/>
              <a:t>distinct</a:t>
            </a:r>
            <a:r>
              <a:rPr lang="nb-NO" sz="1200" dirty="0"/>
              <a:t> interface that is </a:t>
            </a:r>
            <a:r>
              <a:rPr lang="nb-NO" sz="1200" dirty="0" err="1"/>
              <a:t>hosted</a:t>
            </a:r>
            <a:r>
              <a:rPr lang="nb-NO" sz="1200" dirty="0"/>
              <a:t> on GitHub.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O" sz="1200"/>
          </a:p>
          <a:p>
            <a:endParaRPr lang="en-NO"/>
          </a:p>
        </p:txBody>
      </p:sp>
      <p:sp>
        <p:nvSpPr>
          <p:cNvPr id="4" name="Slide Number Placeholder 3"/>
          <p:cNvSpPr>
            <a:spLocks noGrp="1"/>
          </p:cNvSpPr>
          <p:nvPr>
            <p:ph type="sldNum" sz="quarter" idx="5"/>
          </p:nvPr>
        </p:nvSpPr>
        <p:spPr/>
        <p:txBody>
          <a:bodyPr/>
          <a:lstStyle/>
          <a:p>
            <a:fld id="{E5A60DFC-D055-8843-9682-BC8247EEDD3A}" type="slidenum">
              <a:rPr lang="en-NO" smtClean="0"/>
              <a:t>18</a:t>
            </a:fld>
            <a:endParaRPr lang="en-NO"/>
          </a:p>
        </p:txBody>
      </p:sp>
    </p:spTree>
    <p:extLst>
      <p:ext uri="{BB962C8B-B14F-4D97-AF65-F5344CB8AC3E}">
        <p14:creationId xmlns:p14="http://schemas.microsoft.com/office/powerpoint/2010/main" val="1983270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en-GB" dirty="0"/>
              <a:t>As you see here, in </a:t>
            </a:r>
            <a:r>
              <a:rPr lang="en-GB" dirty="0" err="1"/>
              <a:t>Github</a:t>
            </a:r>
            <a:r>
              <a:rPr lang="en-GB" dirty="0"/>
              <a:t> we have two accounts, one for the code and one for the data. </a:t>
            </a:r>
            <a:r>
              <a:rPr lang="en-US" sz="1200" dirty="0"/>
              <a:t>By design, the code that runs </a:t>
            </a:r>
            <a:r>
              <a:rPr lang="en-US" sz="1200" dirty="0" err="1"/>
              <a:t>RusCon</a:t>
            </a:r>
            <a:r>
              <a:rPr lang="en-US" sz="1200" dirty="0"/>
              <a:t> is separated from the data, and this makes it possible to update the data without requiring updates of the </a:t>
            </a:r>
            <a:r>
              <a:rPr lang="en-US" sz="1200" dirty="0" err="1"/>
              <a:t>code.T</a:t>
            </a:r>
            <a:r>
              <a:rPr lang="en-GB" dirty="0"/>
              <a:t>he code is open access and is portable for building comparable resources for other languages with minimal programming support.</a:t>
            </a:r>
            <a:endParaRPr lang="en-US" dirty="0"/>
          </a:p>
        </p:txBody>
      </p:sp>
      <p:sp>
        <p:nvSpPr>
          <p:cNvPr id="4" name="Plassholder for lysbildenummer 3"/>
          <p:cNvSpPr>
            <a:spLocks noGrp="1"/>
          </p:cNvSpPr>
          <p:nvPr>
            <p:ph type="sldNum" sz="quarter" idx="5"/>
          </p:nvPr>
        </p:nvSpPr>
        <p:spPr/>
        <p:txBody>
          <a:bodyPr/>
          <a:lstStyle/>
          <a:p>
            <a:fld id="{E5A60DFC-D055-8843-9682-BC8247EEDD3A}" type="slidenum">
              <a:rPr lang="en-NO" smtClean="0"/>
              <a:t>19</a:t>
            </a:fld>
            <a:endParaRPr lang="en-NO"/>
          </a:p>
        </p:txBody>
      </p:sp>
    </p:spTree>
    <p:extLst>
      <p:ext uri="{BB962C8B-B14F-4D97-AF65-F5344CB8AC3E}">
        <p14:creationId xmlns:p14="http://schemas.microsoft.com/office/powerpoint/2010/main" val="3339664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en-US" sz="1200" dirty="0"/>
              <a:t>Here you can see how our database looks like. It is is hosted in Google spreadsheet, which allows for simultaneous access and updating of the content by several team members at the same time. This was especially helpful during the pandemic.</a:t>
            </a:r>
          </a:p>
          <a:p>
            <a:endParaRPr lang="en-US" dirty="0"/>
          </a:p>
        </p:txBody>
      </p:sp>
      <p:sp>
        <p:nvSpPr>
          <p:cNvPr id="4" name="Plassholder for lysbildenummer 3"/>
          <p:cNvSpPr>
            <a:spLocks noGrp="1"/>
          </p:cNvSpPr>
          <p:nvPr>
            <p:ph type="sldNum" sz="quarter" idx="5"/>
          </p:nvPr>
        </p:nvSpPr>
        <p:spPr/>
        <p:txBody>
          <a:bodyPr/>
          <a:lstStyle/>
          <a:p>
            <a:fld id="{E5A60DFC-D055-8843-9682-BC8247EEDD3A}" type="slidenum">
              <a:rPr lang="en-NO" smtClean="0"/>
              <a:t>20</a:t>
            </a:fld>
            <a:endParaRPr lang="en-NO"/>
          </a:p>
        </p:txBody>
      </p:sp>
    </p:spTree>
    <p:extLst>
      <p:ext uri="{BB962C8B-B14F-4D97-AF65-F5344CB8AC3E}">
        <p14:creationId xmlns:p14="http://schemas.microsoft.com/office/powerpoint/2010/main" val="57571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This is the starting page of the Russian </a:t>
            </a:r>
            <a:r>
              <a:rPr lang="en-US" dirty="0" err="1"/>
              <a:t>Cosntructicon</a:t>
            </a:r>
            <a:r>
              <a:rPr lang="en-US" dirty="0"/>
              <a:t>, where the user can scroll through an entire list of collected constructions, select any construction from this list, click on it and see the description that appears at the bottom of the same page.</a:t>
            </a:r>
          </a:p>
        </p:txBody>
      </p:sp>
      <p:sp>
        <p:nvSpPr>
          <p:cNvPr id="4" name="Plassholder for lysbildenummer 3"/>
          <p:cNvSpPr>
            <a:spLocks noGrp="1"/>
          </p:cNvSpPr>
          <p:nvPr>
            <p:ph type="sldNum" sz="quarter" idx="5"/>
          </p:nvPr>
        </p:nvSpPr>
        <p:spPr/>
        <p:txBody>
          <a:bodyPr/>
          <a:lstStyle/>
          <a:p>
            <a:fld id="{E5A60DFC-D055-8843-9682-BC8247EEDD3A}" type="slidenum">
              <a:rPr lang="en-NO" smtClean="0"/>
              <a:t>21</a:t>
            </a:fld>
            <a:endParaRPr lang="en-NO"/>
          </a:p>
        </p:txBody>
      </p:sp>
    </p:spTree>
    <p:extLst>
      <p:ext uri="{BB962C8B-B14F-4D97-AF65-F5344CB8AC3E}">
        <p14:creationId xmlns:p14="http://schemas.microsoft.com/office/powerpoint/2010/main" val="4123707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Most constructions </a:t>
            </a:r>
            <a:r>
              <a:rPr lang="en-US" sz="1800" dirty="0">
                <a:solidFill>
                  <a:srgbClr val="000000"/>
                </a:solidFill>
                <a:effectLst/>
                <a:latin typeface="Times New Roman" panose="02020603050405020304" pitchFamily="18" charset="0"/>
                <a:ea typeface="Times New Roman" panose="02020603050405020304" pitchFamily="18" charset="0"/>
              </a:rPr>
              <a:t>contain a fixed lexical part and an open slot (X) that can be filled with various words.</a:t>
            </a:r>
          </a:p>
          <a:p>
            <a:r>
              <a:rPr lang="en-US" sz="1800" dirty="0">
                <a:solidFill>
                  <a:srgbClr val="000000"/>
                </a:solidFill>
                <a:effectLst/>
                <a:latin typeface="Times New Roman" panose="02020603050405020304" pitchFamily="18" charset="0"/>
                <a:ea typeface="Times New Roman" panose="02020603050405020304" pitchFamily="18" charset="0"/>
              </a:rPr>
              <a:t>Boldfaced </a:t>
            </a:r>
            <a:r>
              <a:rPr lang="en-US" sz="1800" dirty="0" err="1">
                <a:solidFill>
                  <a:srgbClr val="000000"/>
                </a:solidFill>
                <a:effectLst/>
                <a:latin typeface="Times New Roman" panose="02020603050405020304" pitchFamily="18" charset="0"/>
                <a:ea typeface="Times New Roman" panose="02020603050405020304" pitchFamily="18" charset="0"/>
              </a:rPr>
              <a:t>morphosyntacic</a:t>
            </a:r>
            <a:r>
              <a:rPr lang="en-US" sz="1800" dirty="0">
                <a:solidFill>
                  <a:srgbClr val="000000"/>
                </a:solidFill>
                <a:effectLst/>
                <a:latin typeface="Times New Roman" panose="02020603050405020304" pitchFamily="18" charset="0"/>
                <a:ea typeface="Times New Roman" panose="02020603050405020304" pitchFamily="18" charset="0"/>
              </a:rPr>
              <a:t> representations constitute cognitively plausible generalizations that speakers arguably make over the specific exemplars they are exposed to in the process of language use. </a:t>
            </a:r>
            <a:endParaRPr lang="en-US" dirty="0"/>
          </a:p>
        </p:txBody>
      </p:sp>
      <p:sp>
        <p:nvSpPr>
          <p:cNvPr id="4" name="Plassholder for lysbildenummer 3"/>
          <p:cNvSpPr>
            <a:spLocks noGrp="1"/>
          </p:cNvSpPr>
          <p:nvPr>
            <p:ph type="sldNum" sz="quarter" idx="5"/>
          </p:nvPr>
        </p:nvSpPr>
        <p:spPr/>
        <p:txBody>
          <a:bodyPr/>
          <a:lstStyle/>
          <a:p>
            <a:fld id="{E5A60DFC-D055-8843-9682-BC8247EEDD3A}" type="slidenum">
              <a:rPr lang="en-NO" smtClean="0"/>
              <a:t>22</a:t>
            </a:fld>
            <a:endParaRPr lang="en-NO"/>
          </a:p>
        </p:txBody>
      </p:sp>
    </p:spTree>
    <p:extLst>
      <p:ext uri="{BB962C8B-B14F-4D97-AF65-F5344CB8AC3E}">
        <p14:creationId xmlns:p14="http://schemas.microsoft.com/office/powerpoint/2010/main" val="3390666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We use abbreviations of morphological categories according to well-established conventions known as Leipzig Glossing Rules. We also use some standard syntactic notation like NP for noun phrase, VP for verb phrase, XP for any phrasal unit, etc.</a:t>
            </a:r>
          </a:p>
        </p:txBody>
      </p:sp>
      <p:sp>
        <p:nvSpPr>
          <p:cNvPr id="4" name="Plassholder for lysbildenummer 3"/>
          <p:cNvSpPr>
            <a:spLocks noGrp="1"/>
          </p:cNvSpPr>
          <p:nvPr>
            <p:ph type="sldNum" sz="quarter" idx="5"/>
          </p:nvPr>
        </p:nvSpPr>
        <p:spPr/>
        <p:txBody>
          <a:bodyPr/>
          <a:lstStyle/>
          <a:p>
            <a:fld id="{E5A60DFC-D055-8843-9682-BC8247EEDD3A}" type="slidenum">
              <a:rPr lang="en-NO" smtClean="0"/>
              <a:t>23</a:t>
            </a:fld>
            <a:endParaRPr lang="en-NO"/>
          </a:p>
        </p:txBody>
      </p:sp>
    </p:spTree>
    <p:extLst>
      <p:ext uri="{BB962C8B-B14F-4D97-AF65-F5344CB8AC3E}">
        <p14:creationId xmlns:p14="http://schemas.microsoft.com/office/powerpoint/2010/main" val="314335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C60A370B-5039-1044-BE3B-626BDE3F0426}" type="slidenum">
              <a:rPr lang="nb-NO" smtClean="0"/>
              <a:t>24</a:t>
            </a:fld>
            <a:endParaRPr lang="nb-NO"/>
          </a:p>
        </p:txBody>
      </p:sp>
    </p:spTree>
    <p:extLst>
      <p:ext uri="{BB962C8B-B14F-4D97-AF65-F5344CB8AC3E}">
        <p14:creationId xmlns:p14="http://schemas.microsoft.com/office/powerpoint/2010/main" val="1212475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C60A370B-5039-1044-BE3B-626BDE3F0426}" type="slidenum">
              <a:rPr lang="nb-NO" smtClean="0"/>
              <a:t>25</a:t>
            </a:fld>
            <a:endParaRPr lang="nb-NO"/>
          </a:p>
        </p:txBody>
      </p:sp>
    </p:spTree>
    <p:extLst>
      <p:ext uri="{BB962C8B-B14F-4D97-AF65-F5344CB8AC3E}">
        <p14:creationId xmlns:p14="http://schemas.microsoft.com/office/powerpoint/2010/main" val="3485083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C60A370B-5039-1044-BE3B-626BDE3F0426}" type="slidenum">
              <a:rPr lang="nb-NO" smtClean="0"/>
              <a:t>26</a:t>
            </a:fld>
            <a:endParaRPr lang="nb-NO"/>
          </a:p>
        </p:txBody>
      </p:sp>
    </p:spTree>
    <p:extLst>
      <p:ext uri="{BB962C8B-B14F-4D97-AF65-F5344CB8AC3E}">
        <p14:creationId xmlns:p14="http://schemas.microsoft.com/office/powerpoint/2010/main" val="4153868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C60A370B-5039-1044-BE3B-626BDE3F0426}" type="slidenum">
              <a:rPr lang="nb-NO" smtClean="0"/>
              <a:t>27</a:t>
            </a:fld>
            <a:endParaRPr lang="nb-NO"/>
          </a:p>
        </p:txBody>
      </p:sp>
    </p:spTree>
    <p:extLst>
      <p:ext uri="{BB962C8B-B14F-4D97-AF65-F5344CB8AC3E}">
        <p14:creationId xmlns:p14="http://schemas.microsoft.com/office/powerpoint/2010/main" val="542068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70C0"/>
                </a:solidFill>
                <a:effectLst/>
                <a:latin typeface="Times New Roman" panose="02020603050405020304" pitchFamily="18" charset="0"/>
                <a:ea typeface="Times New Roman" panose="02020603050405020304" pitchFamily="18" charset="0"/>
              </a:rPr>
              <a:t>Compositionality is a scale.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70C0"/>
                </a:solidFill>
                <a:effectLst/>
                <a:latin typeface="Times New Roman" panose="02020603050405020304" pitchFamily="18" charset="0"/>
                <a:ea typeface="Times New Roman" panose="02020603050405020304" pitchFamily="18" charset="0"/>
              </a:rPr>
              <a:t>Goldberg, A. 2006.</a:t>
            </a:r>
            <a:r>
              <a:rPr lang="en-US" sz="1800" dirty="0">
                <a:solidFill>
                  <a:srgbClr val="0070C0"/>
                </a:solidFill>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Constructions at work: The nature of generalizations in language</a:t>
            </a:r>
            <a:r>
              <a:rPr lang="en-US" sz="1800" dirty="0">
                <a:effectLst/>
                <a:latin typeface="Times New Roman" panose="02020603050405020304" pitchFamily="18" charset="0"/>
                <a:ea typeface="Times New Roman" panose="02020603050405020304" pitchFamily="18" charset="0"/>
              </a:rPr>
              <a:t>. Oxford U Press.</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a:p>
            <a:r>
              <a:rPr lang="nb-NO" b="0" i="0" u="none" strike="noStrike" dirty="0">
                <a:solidFill>
                  <a:srgbClr val="666666"/>
                </a:solidFill>
                <a:effectLst/>
                <a:latin typeface="Nexus Sans Pro"/>
              </a:rPr>
              <a:t>Goldberg, A. E., &amp; Herbst, T. (2021). The nice-of-</a:t>
            </a:r>
            <a:r>
              <a:rPr lang="nb-NO" b="0" i="0" u="none" strike="noStrike" dirty="0" err="1">
                <a:solidFill>
                  <a:srgbClr val="666666"/>
                </a:solidFill>
                <a:effectLst/>
                <a:latin typeface="Nexus Sans Pro"/>
              </a:rPr>
              <a:t>you</a:t>
            </a:r>
            <a:r>
              <a:rPr lang="nb-NO" b="0" i="0" u="none" strike="noStrike" dirty="0">
                <a:solidFill>
                  <a:srgbClr val="666666"/>
                </a:solidFill>
                <a:effectLst/>
                <a:latin typeface="Nexus Sans Pro"/>
              </a:rPr>
              <a:t> </a:t>
            </a:r>
            <a:r>
              <a:rPr lang="nb-NO" b="0" i="0" u="none" strike="noStrike" dirty="0" err="1">
                <a:solidFill>
                  <a:srgbClr val="666666"/>
                </a:solidFill>
                <a:effectLst/>
                <a:latin typeface="Nexus Sans Pro"/>
              </a:rPr>
              <a:t>construction</a:t>
            </a:r>
            <a:r>
              <a:rPr lang="nb-NO" b="0" i="0" u="none" strike="noStrike" dirty="0">
                <a:solidFill>
                  <a:srgbClr val="666666"/>
                </a:solidFill>
                <a:effectLst/>
                <a:latin typeface="Nexus Sans Pro"/>
              </a:rPr>
              <a:t> and </a:t>
            </a:r>
            <a:r>
              <a:rPr lang="nb-NO" b="0" i="0" u="none" strike="noStrike" dirty="0" err="1">
                <a:solidFill>
                  <a:srgbClr val="666666"/>
                </a:solidFill>
                <a:effectLst/>
                <a:latin typeface="Nexus Sans Pro"/>
              </a:rPr>
              <a:t>its</a:t>
            </a:r>
            <a:r>
              <a:rPr lang="nb-NO" b="0" i="0" u="none" strike="noStrike" dirty="0">
                <a:solidFill>
                  <a:srgbClr val="666666"/>
                </a:solidFill>
                <a:effectLst/>
                <a:latin typeface="Nexus Sans Pro"/>
              </a:rPr>
              <a:t> fragments. </a:t>
            </a:r>
            <a:r>
              <a:rPr lang="nb-NO" b="0" i="1" u="none" strike="noStrike" dirty="0" err="1">
                <a:solidFill>
                  <a:srgbClr val="666666"/>
                </a:solidFill>
                <a:effectLst/>
                <a:latin typeface="Nexus Sans Pro"/>
              </a:rPr>
              <a:t>Linguistics</a:t>
            </a:r>
            <a:r>
              <a:rPr lang="nb-NO" b="0" i="0" u="none" strike="noStrike" dirty="0">
                <a:solidFill>
                  <a:srgbClr val="666666"/>
                </a:solidFill>
                <a:effectLst/>
                <a:latin typeface="Nexus Sans Pro"/>
              </a:rPr>
              <a:t>, </a:t>
            </a:r>
            <a:r>
              <a:rPr lang="nb-NO" b="0" i="1" u="none" strike="noStrike" dirty="0">
                <a:solidFill>
                  <a:srgbClr val="666666"/>
                </a:solidFill>
                <a:effectLst/>
                <a:latin typeface="Nexus Sans Pro"/>
              </a:rPr>
              <a:t>59</a:t>
            </a:r>
            <a:r>
              <a:rPr lang="nb-NO" b="0" i="0" u="none" strike="noStrike" dirty="0">
                <a:solidFill>
                  <a:srgbClr val="666666"/>
                </a:solidFill>
                <a:effectLst/>
                <a:latin typeface="Nexus Sans Pro"/>
              </a:rPr>
              <a:t>(1), 285-318. </a:t>
            </a:r>
            <a:r>
              <a:rPr lang="nb-NO" b="0" i="0" u="none" strike="noStrike" dirty="0" err="1">
                <a:solidFill>
                  <a:srgbClr val="666666"/>
                </a:solidFill>
                <a:effectLst/>
                <a:latin typeface="Nexus Sans Pro"/>
              </a:rPr>
              <a:t>https</a:t>
            </a:r>
            <a:r>
              <a:rPr lang="nb-NO" b="0" i="0" u="none" strike="noStrike" dirty="0">
                <a:solidFill>
                  <a:srgbClr val="666666"/>
                </a:solidFill>
                <a:effectLst/>
                <a:latin typeface="Nexus Sans Pro"/>
              </a:rPr>
              <a:t>://</a:t>
            </a:r>
            <a:r>
              <a:rPr lang="nb-NO" b="0" i="0" u="none" strike="noStrike" dirty="0" err="1">
                <a:solidFill>
                  <a:srgbClr val="666666"/>
                </a:solidFill>
                <a:effectLst/>
                <a:latin typeface="Nexus Sans Pro"/>
              </a:rPr>
              <a:t>doi.org</a:t>
            </a:r>
            <a:r>
              <a:rPr lang="nb-NO" b="0" i="0" u="none" strike="noStrike" dirty="0">
                <a:solidFill>
                  <a:srgbClr val="666666"/>
                </a:solidFill>
                <a:effectLst/>
                <a:latin typeface="Nexus Sans Pro"/>
              </a:rPr>
              <a:t>/10.1515/ling-2020-0274</a:t>
            </a:r>
            <a:endParaRPr lang="nb-NO" dirty="0"/>
          </a:p>
        </p:txBody>
      </p:sp>
      <p:sp>
        <p:nvSpPr>
          <p:cNvPr id="4" name="Plassholder for lysbildenummer 3"/>
          <p:cNvSpPr>
            <a:spLocks noGrp="1"/>
          </p:cNvSpPr>
          <p:nvPr>
            <p:ph type="sldNum" sz="quarter" idx="5"/>
          </p:nvPr>
        </p:nvSpPr>
        <p:spPr/>
        <p:txBody>
          <a:bodyPr/>
          <a:lstStyle/>
          <a:p>
            <a:fld id="{E5A60DFC-D055-8843-9682-BC8247EEDD3A}" type="slidenum">
              <a:rPr lang="en-NO" smtClean="0"/>
              <a:t>6</a:t>
            </a:fld>
            <a:endParaRPr lang="en-NO"/>
          </a:p>
        </p:txBody>
      </p:sp>
    </p:spTree>
    <p:extLst>
      <p:ext uri="{BB962C8B-B14F-4D97-AF65-F5344CB8AC3E}">
        <p14:creationId xmlns:p14="http://schemas.microsoft.com/office/powerpoint/2010/main" val="2082504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E5A60DFC-D055-8843-9682-BC8247EEDD3A}" type="slidenum">
              <a:rPr lang="en-NO" smtClean="0"/>
              <a:t>28</a:t>
            </a:fld>
            <a:endParaRPr lang="en-NO"/>
          </a:p>
        </p:txBody>
      </p:sp>
    </p:spTree>
    <p:extLst>
      <p:ext uri="{BB962C8B-B14F-4D97-AF65-F5344CB8AC3E}">
        <p14:creationId xmlns:p14="http://schemas.microsoft.com/office/powerpoint/2010/main" val="3359283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E5A60DFC-D055-8843-9682-BC8247EEDD3A}" type="slidenum">
              <a:rPr lang="en-NO" smtClean="0"/>
              <a:t>29</a:t>
            </a:fld>
            <a:endParaRPr lang="en-NO"/>
          </a:p>
        </p:txBody>
      </p:sp>
    </p:spTree>
    <p:extLst>
      <p:ext uri="{BB962C8B-B14F-4D97-AF65-F5344CB8AC3E}">
        <p14:creationId xmlns:p14="http://schemas.microsoft.com/office/powerpoint/2010/main" val="2064752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E5A60DFC-D055-8843-9682-BC8247EEDD3A}" type="slidenum">
              <a:rPr lang="en-NO" smtClean="0"/>
              <a:t>30</a:t>
            </a:fld>
            <a:endParaRPr lang="en-NO"/>
          </a:p>
        </p:txBody>
      </p:sp>
    </p:spTree>
    <p:extLst>
      <p:ext uri="{BB962C8B-B14F-4D97-AF65-F5344CB8AC3E}">
        <p14:creationId xmlns:p14="http://schemas.microsoft.com/office/powerpoint/2010/main" val="4101789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E5A60DFC-D055-8843-9682-BC8247EEDD3A}" type="slidenum">
              <a:rPr lang="en-NO" smtClean="0"/>
              <a:t>31</a:t>
            </a:fld>
            <a:endParaRPr lang="en-NO"/>
          </a:p>
        </p:txBody>
      </p:sp>
    </p:spTree>
    <p:extLst>
      <p:ext uri="{BB962C8B-B14F-4D97-AF65-F5344CB8AC3E}">
        <p14:creationId xmlns:p14="http://schemas.microsoft.com/office/powerpoint/2010/main" val="219679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NP-Nom </a:t>
            </a:r>
            <a:r>
              <a:rPr lang="en-US" dirty="0" err="1"/>
              <a:t>bojat'sja</a:t>
            </a:r>
            <a:endParaRPr lang="en-US" dirty="0"/>
          </a:p>
        </p:txBody>
      </p:sp>
      <p:sp>
        <p:nvSpPr>
          <p:cNvPr id="4" name="Plassholder for lysbildenummer 3"/>
          <p:cNvSpPr>
            <a:spLocks noGrp="1"/>
          </p:cNvSpPr>
          <p:nvPr>
            <p:ph type="sldNum" sz="quarter" idx="5"/>
          </p:nvPr>
        </p:nvSpPr>
        <p:spPr/>
        <p:txBody>
          <a:bodyPr/>
          <a:lstStyle/>
          <a:p>
            <a:fld id="{E5A60DFC-D055-8843-9682-BC8247EEDD3A}" type="slidenum">
              <a:rPr lang="en-NO" smtClean="0"/>
              <a:t>32</a:t>
            </a:fld>
            <a:endParaRPr lang="en-NO"/>
          </a:p>
        </p:txBody>
      </p:sp>
    </p:spTree>
    <p:extLst>
      <p:ext uri="{BB962C8B-B14F-4D97-AF65-F5344CB8AC3E}">
        <p14:creationId xmlns:p14="http://schemas.microsoft.com/office/powerpoint/2010/main" val="1813795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5A60DFC-D055-8843-9682-BC8247EEDD3A}" type="slidenum">
              <a:rPr lang="en-NO" smtClean="0"/>
              <a:t>33</a:t>
            </a:fld>
            <a:endParaRPr lang="en-NO"/>
          </a:p>
        </p:txBody>
      </p:sp>
    </p:spTree>
    <p:extLst>
      <p:ext uri="{BB962C8B-B14F-4D97-AF65-F5344CB8AC3E}">
        <p14:creationId xmlns:p14="http://schemas.microsoft.com/office/powerpoint/2010/main" val="28604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E5A60DFC-D055-8843-9682-BC8247EEDD3A}" type="slidenum">
              <a:rPr lang="en-NO" smtClean="0"/>
              <a:t>34</a:t>
            </a:fld>
            <a:endParaRPr lang="en-NO"/>
          </a:p>
        </p:txBody>
      </p:sp>
    </p:spTree>
    <p:extLst>
      <p:ext uri="{BB962C8B-B14F-4D97-AF65-F5344CB8AC3E}">
        <p14:creationId xmlns:p14="http://schemas.microsoft.com/office/powerpoint/2010/main" val="4228687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47867-CA91-9505-C702-B2167227DF8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F0EDB0D-5C24-8E3E-C68B-29848869A17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4028FC8-C5F8-76FA-BB32-C8F4FF5F471A}"/>
              </a:ext>
            </a:extLst>
          </p:cNvPr>
          <p:cNvSpPr>
            <a:spLocks noGrp="1"/>
          </p:cNvSpPr>
          <p:nvPr>
            <p:ph type="body" idx="1"/>
          </p:nvPr>
        </p:nvSpPr>
        <p:spPr/>
        <p:txBody>
          <a:bodyPr/>
          <a:lstStyle/>
          <a:p>
            <a:endParaRPr lang="en-US"/>
          </a:p>
        </p:txBody>
      </p:sp>
      <p:sp>
        <p:nvSpPr>
          <p:cNvPr id="4" name="Plassholder for lysbildenummer 3">
            <a:extLst>
              <a:ext uri="{FF2B5EF4-FFF2-40B4-BE49-F238E27FC236}">
                <a16:creationId xmlns:a16="http://schemas.microsoft.com/office/drawing/2014/main" id="{D4EF211E-28E6-64CF-1716-D013CE15249A}"/>
              </a:ext>
            </a:extLst>
          </p:cNvPr>
          <p:cNvSpPr>
            <a:spLocks noGrp="1"/>
          </p:cNvSpPr>
          <p:nvPr>
            <p:ph type="sldNum" sz="quarter" idx="5"/>
          </p:nvPr>
        </p:nvSpPr>
        <p:spPr/>
        <p:txBody>
          <a:bodyPr/>
          <a:lstStyle/>
          <a:p>
            <a:fld id="{E5A60DFC-D055-8843-9682-BC8247EEDD3A}" type="slidenum">
              <a:rPr lang="en-NO" smtClean="0"/>
              <a:t>36</a:t>
            </a:fld>
            <a:endParaRPr lang="en-NO"/>
          </a:p>
        </p:txBody>
      </p:sp>
    </p:spTree>
    <p:extLst>
      <p:ext uri="{BB962C8B-B14F-4D97-AF65-F5344CB8AC3E}">
        <p14:creationId xmlns:p14="http://schemas.microsoft.com/office/powerpoint/2010/main" val="2146236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C60A370B-5039-1044-BE3B-626BDE3F0426}" type="slidenum">
              <a:rPr lang="nb-NO" smtClean="0"/>
              <a:t>39</a:t>
            </a:fld>
            <a:endParaRPr lang="nb-NO" dirty="0"/>
          </a:p>
        </p:txBody>
      </p:sp>
    </p:spTree>
    <p:extLst>
      <p:ext uri="{BB962C8B-B14F-4D97-AF65-F5344CB8AC3E}">
        <p14:creationId xmlns:p14="http://schemas.microsoft.com/office/powerpoint/2010/main" val="739353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5A60DFC-D055-8843-9682-BC8247EEDD3A}" type="slidenum">
              <a:rPr lang="x-none" smtClean="0"/>
              <a:t>45</a:t>
            </a:fld>
            <a:endParaRPr lang="x-none"/>
          </a:p>
        </p:txBody>
      </p:sp>
    </p:spTree>
    <p:extLst>
      <p:ext uri="{BB962C8B-B14F-4D97-AF65-F5344CB8AC3E}">
        <p14:creationId xmlns:p14="http://schemas.microsoft.com/office/powerpoint/2010/main" val="1051657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5A60DFC-D055-8843-9682-BC8247EEDD3A}" type="slidenum">
              <a:rPr lang="en-NO" smtClean="0"/>
              <a:t>7</a:t>
            </a:fld>
            <a:endParaRPr lang="en-NO"/>
          </a:p>
        </p:txBody>
      </p:sp>
    </p:spTree>
    <p:extLst>
      <p:ext uri="{BB962C8B-B14F-4D97-AF65-F5344CB8AC3E}">
        <p14:creationId xmlns:p14="http://schemas.microsoft.com/office/powerpoint/2010/main" val="3671368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5A60DFC-D055-8843-9682-BC8247EEDD3A}" type="slidenum">
              <a:rPr lang="en-NO" smtClean="0"/>
              <a:t>46</a:t>
            </a:fld>
            <a:endParaRPr lang="en-NO"/>
          </a:p>
        </p:txBody>
      </p:sp>
    </p:spTree>
    <p:extLst>
      <p:ext uri="{BB962C8B-B14F-4D97-AF65-F5344CB8AC3E}">
        <p14:creationId xmlns:p14="http://schemas.microsoft.com/office/powerpoint/2010/main" val="3297868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5A60DFC-D055-8843-9682-BC8247EEDD3A}" type="slidenum">
              <a:rPr lang="en-NO" smtClean="0"/>
              <a:t>48</a:t>
            </a:fld>
            <a:endParaRPr lang="en-NO"/>
          </a:p>
        </p:txBody>
      </p:sp>
    </p:spTree>
    <p:extLst>
      <p:ext uri="{BB962C8B-B14F-4D97-AF65-F5344CB8AC3E}">
        <p14:creationId xmlns:p14="http://schemas.microsoft.com/office/powerpoint/2010/main" val="3685801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5A60DFC-D055-8843-9682-BC8247EEDD3A}" type="slidenum">
              <a:rPr lang="en-NO" smtClean="0"/>
              <a:t>49</a:t>
            </a:fld>
            <a:endParaRPr lang="en-NO"/>
          </a:p>
        </p:txBody>
      </p:sp>
    </p:spTree>
    <p:extLst>
      <p:ext uri="{BB962C8B-B14F-4D97-AF65-F5344CB8AC3E}">
        <p14:creationId xmlns:p14="http://schemas.microsoft.com/office/powerpoint/2010/main" val="438541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5A60DFC-D055-8843-9682-BC8247EEDD3A}" type="slidenum">
              <a:rPr lang="en-NO" smtClean="0"/>
              <a:t>50</a:t>
            </a:fld>
            <a:endParaRPr lang="en-NO"/>
          </a:p>
        </p:txBody>
      </p:sp>
    </p:spTree>
    <p:extLst>
      <p:ext uri="{BB962C8B-B14F-4D97-AF65-F5344CB8AC3E}">
        <p14:creationId xmlns:p14="http://schemas.microsoft.com/office/powerpoint/2010/main" val="2121936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5A60DFC-D055-8843-9682-BC8247EEDD3A}" type="slidenum">
              <a:rPr lang="en-NO" smtClean="0"/>
              <a:t>52</a:t>
            </a:fld>
            <a:endParaRPr lang="en-NO"/>
          </a:p>
        </p:txBody>
      </p:sp>
    </p:spTree>
    <p:extLst>
      <p:ext uri="{BB962C8B-B14F-4D97-AF65-F5344CB8AC3E}">
        <p14:creationId xmlns:p14="http://schemas.microsoft.com/office/powerpoint/2010/main" val="3687542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nb-NO" dirty="0"/>
              <a:t>updated version (see 1 additional family 2.5.)</a:t>
            </a:r>
            <a:endParaRPr lang="ru-RU" dirty="0"/>
          </a:p>
        </p:txBody>
      </p:sp>
      <p:sp>
        <p:nvSpPr>
          <p:cNvPr id="4" name="Номер слайда 3"/>
          <p:cNvSpPr>
            <a:spLocks noGrp="1"/>
          </p:cNvSpPr>
          <p:nvPr>
            <p:ph type="sldNum" sz="quarter" idx="5"/>
          </p:nvPr>
        </p:nvSpPr>
        <p:spPr/>
        <p:txBody>
          <a:bodyPr/>
          <a:lstStyle/>
          <a:p>
            <a:fld id="{E5A60DFC-D055-8843-9682-BC8247EEDD3A}" type="slidenum">
              <a:rPr lang="en-NO" smtClean="0"/>
              <a:t>53</a:t>
            </a:fld>
            <a:endParaRPr lang="en-NO"/>
          </a:p>
        </p:txBody>
      </p:sp>
    </p:spTree>
    <p:extLst>
      <p:ext uri="{BB962C8B-B14F-4D97-AF65-F5344CB8AC3E}">
        <p14:creationId xmlns:p14="http://schemas.microsoft.com/office/powerpoint/2010/main" val="799805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nb-NO" dirty="0"/>
              <a:t>updated version (see 1 additional family 2.5.)</a:t>
            </a:r>
            <a:endParaRPr lang="ru-RU" dirty="0"/>
          </a:p>
        </p:txBody>
      </p:sp>
      <p:sp>
        <p:nvSpPr>
          <p:cNvPr id="4" name="Номер слайда 3"/>
          <p:cNvSpPr>
            <a:spLocks noGrp="1"/>
          </p:cNvSpPr>
          <p:nvPr>
            <p:ph type="sldNum" sz="quarter" idx="5"/>
          </p:nvPr>
        </p:nvSpPr>
        <p:spPr/>
        <p:txBody>
          <a:bodyPr/>
          <a:lstStyle/>
          <a:p>
            <a:fld id="{E5A60DFC-D055-8843-9682-BC8247EEDD3A}" type="slidenum">
              <a:rPr lang="en-NO" smtClean="0"/>
              <a:t>54</a:t>
            </a:fld>
            <a:endParaRPr lang="en-NO"/>
          </a:p>
        </p:txBody>
      </p:sp>
    </p:spTree>
    <p:extLst>
      <p:ext uri="{BB962C8B-B14F-4D97-AF65-F5344CB8AC3E}">
        <p14:creationId xmlns:p14="http://schemas.microsoft.com/office/powerpoint/2010/main" val="2142055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nb-NO" dirty="0"/>
              <a:t>updated version (see 1 additional family 2.5.)</a:t>
            </a:r>
            <a:endParaRPr lang="ru-RU" dirty="0"/>
          </a:p>
        </p:txBody>
      </p:sp>
      <p:sp>
        <p:nvSpPr>
          <p:cNvPr id="4" name="Номер слайда 3"/>
          <p:cNvSpPr>
            <a:spLocks noGrp="1"/>
          </p:cNvSpPr>
          <p:nvPr>
            <p:ph type="sldNum" sz="quarter" idx="5"/>
          </p:nvPr>
        </p:nvSpPr>
        <p:spPr/>
        <p:txBody>
          <a:bodyPr/>
          <a:lstStyle/>
          <a:p>
            <a:fld id="{E5A60DFC-D055-8843-9682-BC8247EEDD3A}" type="slidenum">
              <a:rPr lang="en-NO" smtClean="0"/>
              <a:t>55</a:t>
            </a:fld>
            <a:endParaRPr lang="en-NO"/>
          </a:p>
        </p:txBody>
      </p:sp>
    </p:spTree>
    <p:extLst>
      <p:ext uri="{BB962C8B-B14F-4D97-AF65-F5344CB8AC3E}">
        <p14:creationId xmlns:p14="http://schemas.microsoft.com/office/powerpoint/2010/main" val="750522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nb-NO" dirty="0"/>
              <a:t>updated version (see 1 additional family 2.5.)</a:t>
            </a:r>
            <a:endParaRPr lang="ru-RU" dirty="0"/>
          </a:p>
        </p:txBody>
      </p:sp>
      <p:sp>
        <p:nvSpPr>
          <p:cNvPr id="4" name="Номер слайда 3"/>
          <p:cNvSpPr>
            <a:spLocks noGrp="1"/>
          </p:cNvSpPr>
          <p:nvPr>
            <p:ph type="sldNum" sz="quarter" idx="5"/>
          </p:nvPr>
        </p:nvSpPr>
        <p:spPr/>
        <p:txBody>
          <a:bodyPr/>
          <a:lstStyle/>
          <a:p>
            <a:fld id="{E5A60DFC-D055-8843-9682-BC8247EEDD3A}" type="slidenum">
              <a:rPr lang="en-NO" smtClean="0"/>
              <a:t>56</a:t>
            </a:fld>
            <a:endParaRPr lang="en-NO"/>
          </a:p>
        </p:txBody>
      </p:sp>
    </p:spTree>
    <p:extLst>
      <p:ext uri="{BB962C8B-B14F-4D97-AF65-F5344CB8AC3E}">
        <p14:creationId xmlns:p14="http://schemas.microsoft.com/office/powerpoint/2010/main" val="2005334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NO" sz="1200">
                <a:latin typeface="Calibri" panose="020F0502020204030204" pitchFamily="34" charset="0"/>
                <a:cs typeface="Calibri" panose="020F0502020204030204" pitchFamily="34" charset="0"/>
              </a:rPr>
              <a:t>We propose to analyze constructions in terms meaningful groupings: family – cluster – network</a:t>
            </a:r>
          </a:p>
        </p:txBody>
      </p:sp>
      <p:sp>
        <p:nvSpPr>
          <p:cNvPr id="4" name="Номер слайда 3"/>
          <p:cNvSpPr>
            <a:spLocks noGrp="1"/>
          </p:cNvSpPr>
          <p:nvPr>
            <p:ph type="sldNum" sz="quarter" idx="5"/>
          </p:nvPr>
        </p:nvSpPr>
        <p:spPr/>
        <p:txBody>
          <a:bodyPr/>
          <a:lstStyle/>
          <a:p>
            <a:fld id="{E5A60DFC-D055-8843-9682-BC8247EEDD3A}" type="slidenum">
              <a:rPr lang="en-NO" smtClean="0"/>
              <a:t>57</a:t>
            </a:fld>
            <a:endParaRPr lang="en-NO"/>
          </a:p>
        </p:txBody>
      </p:sp>
    </p:spTree>
    <p:extLst>
      <p:ext uri="{BB962C8B-B14F-4D97-AF65-F5344CB8AC3E}">
        <p14:creationId xmlns:p14="http://schemas.microsoft.com/office/powerpoint/2010/main" val="3829205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Two ideas have been crucial for us: First, as Fillmore states it, the grammar of a language can be seen as a repertory of constructions, and Second, as it was shown by Adele Goldberg, constructions are related to each other and form families, structured as radial networks. Here on the slide you can see a family of English constructions that feature subject auxiliary inversion, explored in Goldberg 2006.</a:t>
            </a:r>
          </a:p>
        </p:txBody>
      </p:sp>
      <p:sp>
        <p:nvSpPr>
          <p:cNvPr id="4" name="Plassholder for lysbildenummer 3"/>
          <p:cNvSpPr>
            <a:spLocks noGrp="1"/>
          </p:cNvSpPr>
          <p:nvPr>
            <p:ph type="sldNum" sz="quarter" idx="5"/>
          </p:nvPr>
        </p:nvSpPr>
        <p:spPr/>
        <p:txBody>
          <a:bodyPr/>
          <a:lstStyle/>
          <a:p>
            <a:fld id="{E5A60DFC-D055-8843-9682-BC8247EEDD3A}" type="slidenum">
              <a:rPr lang="en-NO" smtClean="0"/>
              <a:t>8</a:t>
            </a:fld>
            <a:endParaRPr lang="en-NO"/>
          </a:p>
        </p:txBody>
      </p:sp>
    </p:spTree>
    <p:extLst>
      <p:ext uri="{BB962C8B-B14F-4D97-AF65-F5344CB8AC3E}">
        <p14:creationId xmlns:p14="http://schemas.microsoft.com/office/powerpoint/2010/main" val="1092221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Russian </a:t>
            </a:r>
            <a:r>
              <a:rPr lang="nb-NO" sz="1200" dirty="0" err="1"/>
              <a:t>lacks</a:t>
            </a:r>
            <a:r>
              <a:rPr lang="nb-NO" sz="1200" dirty="0"/>
              <a:t> a </a:t>
            </a:r>
            <a:r>
              <a:rPr lang="nb-NO" sz="1200" dirty="0" err="1"/>
              <a:t>fully</a:t>
            </a:r>
            <a:r>
              <a:rPr lang="nb-NO" sz="1200" dirty="0"/>
              <a:t> </a:t>
            </a:r>
            <a:r>
              <a:rPr lang="nb-NO" sz="1200" dirty="0" err="1"/>
              <a:t>developed</a:t>
            </a:r>
            <a:r>
              <a:rPr lang="nb-NO" sz="1200" dirty="0"/>
              <a:t> </a:t>
            </a:r>
            <a:r>
              <a:rPr lang="nb-NO" sz="1200" dirty="0" err="1"/>
              <a:t>FrameNet</a:t>
            </a:r>
            <a:r>
              <a:rPr lang="nb-NO" sz="1200" dirty="0"/>
              <a:t> resource</a:t>
            </a:r>
          </a:p>
          <a:p>
            <a:endParaRPr lang="en-NO"/>
          </a:p>
        </p:txBody>
      </p:sp>
      <p:sp>
        <p:nvSpPr>
          <p:cNvPr id="4" name="Slide Number Placeholder 3"/>
          <p:cNvSpPr>
            <a:spLocks noGrp="1"/>
          </p:cNvSpPr>
          <p:nvPr>
            <p:ph type="sldNum" sz="quarter" idx="5"/>
          </p:nvPr>
        </p:nvSpPr>
        <p:spPr/>
        <p:txBody>
          <a:bodyPr/>
          <a:lstStyle/>
          <a:p>
            <a:fld id="{E5A60DFC-D055-8843-9682-BC8247EEDD3A}" type="slidenum">
              <a:rPr lang="en-NO" smtClean="0"/>
              <a:t>59</a:t>
            </a:fld>
            <a:endParaRPr lang="en-NO"/>
          </a:p>
        </p:txBody>
      </p:sp>
    </p:spTree>
    <p:extLst>
      <p:ext uri="{BB962C8B-B14F-4D97-AF65-F5344CB8AC3E}">
        <p14:creationId xmlns:p14="http://schemas.microsoft.com/office/powerpoint/2010/main" val="3529471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C60A370B-5039-1044-BE3B-626BDE3F0426}" type="slidenum">
              <a:rPr lang="nb-NO" smtClean="0"/>
              <a:t>60</a:t>
            </a:fld>
            <a:endParaRPr lang="nb-NO"/>
          </a:p>
        </p:txBody>
      </p:sp>
    </p:spTree>
    <p:extLst>
      <p:ext uri="{BB962C8B-B14F-4D97-AF65-F5344CB8AC3E}">
        <p14:creationId xmlns:p14="http://schemas.microsoft.com/office/powerpoint/2010/main" val="1275135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
        <p:nvSpPr>
          <p:cNvPr id="4" name="Plassholder for lysbildenummer 3"/>
          <p:cNvSpPr>
            <a:spLocks noGrp="1"/>
          </p:cNvSpPr>
          <p:nvPr>
            <p:ph type="sldNum" sz="quarter" idx="5"/>
          </p:nvPr>
        </p:nvSpPr>
        <p:spPr/>
        <p:txBody>
          <a:bodyPr/>
          <a:lstStyle/>
          <a:p>
            <a:fld id="{E5A60DFC-D055-8843-9682-BC8247EEDD3A}" type="slidenum">
              <a:rPr lang="en-NO" smtClean="0"/>
              <a:t>62</a:t>
            </a:fld>
            <a:endParaRPr lang="en-NO"/>
          </a:p>
        </p:txBody>
      </p:sp>
    </p:spTree>
    <p:extLst>
      <p:ext uri="{BB962C8B-B14F-4D97-AF65-F5344CB8AC3E}">
        <p14:creationId xmlns:p14="http://schemas.microsoft.com/office/powerpoint/2010/main" val="19890699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E5A60DFC-D055-8843-9682-BC8247EEDD3A}" type="slidenum">
              <a:rPr lang="en-NO" smtClean="0"/>
              <a:t>64</a:t>
            </a:fld>
            <a:endParaRPr lang="en-NO"/>
          </a:p>
        </p:txBody>
      </p:sp>
    </p:spTree>
    <p:extLst>
      <p:ext uri="{BB962C8B-B14F-4D97-AF65-F5344CB8AC3E}">
        <p14:creationId xmlns:p14="http://schemas.microsoft.com/office/powerpoint/2010/main" val="3495425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97894-D4A7-CC61-1B3D-D1AA40ED2E8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010EE60-04C2-3B0E-1CBC-E6C531CDF18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C5D62F2-99AA-198D-0A4B-88A948E6EC21}"/>
              </a:ext>
            </a:extLst>
          </p:cNvPr>
          <p:cNvSpPr>
            <a:spLocks noGrp="1"/>
          </p:cNvSpPr>
          <p:nvPr>
            <p:ph type="body" idx="1"/>
          </p:nvPr>
        </p:nvSpPr>
        <p:spPr/>
        <p:txBody>
          <a:bodyPr/>
          <a:lstStyle/>
          <a:p>
            <a:endParaRPr lang="en-US" dirty="0"/>
          </a:p>
        </p:txBody>
      </p:sp>
      <p:sp>
        <p:nvSpPr>
          <p:cNvPr id="4" name="Plassholder for lysbildenummer 3">
            <a:extLst>
              <a:ext uri="{FF2B5EF4-FFF2-40B4-BE49-F238E27FC236}">
                <a16:creationId xmlns:a16="http://schemas.microsoft.com/office/drawing/2014/main" id="{E35FC8AA-1817-094A-0CFE-9E9D4CB727E5}"/>
              </a:ext>
            </a:extLst>
          </p:cNvPr>
          <p:cNvSpPr>
            <a:spLocks noGrp="1"/>
          </p:cNvSpPr>
          <p:nvPr>
            <p:ph type="sldNum" sz="quarter" idx="5"/>
          </p:nvPr>
        </p:nvSpPr>
        <p:spPr/>
        <p:txBody>
          <a:bodyPr/>
          <a:lstStyle/>
          <a:p>
            <a:fld id="{E5A60DFC-D055-8843-9682-BC8247EEDD3A}" type="slidenum">
              <a:rPr lang="en-NO" smtClean="0"/>
              <a:t>65</a:t>
            </a:fld>
            <a:endParaRPr lang="en-NO"/>
          </a:p>
        </p:txBody>
      </p:sp>
    </p:spTree>
    <p:extLst>
      <p:ext uri="{BB962C8B-B14F-4D97-AF65-F5344CB8AC3E}">
        <p14:creationId xmlns:p14="http://schemas.microsoft.com/office/powerpoint/2010/main" val="746669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33A1C940-A3E5-D54C-8B87-0A2886836A5B}" type="slidenum">
              <a:rPr lang="en-NO" smtClean="0"/>
              <a:t>68</a:t>
            </a:fld>
            <a:endParaRPr lang="en-NO"/>
          </a:p>
        </p:txBody>
      </p:sp>
    </p:spTree>
    <p:extLst>
      <p:ext uri="{BB962C8B-B14F-4D97-AF65-F5344CB8AC3E}">
        <p14:creationId xmlns:p14="http://schemas.microsoft.com/office/powerpoint/2010/main" val="26341894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decided to start the implementation from discourse constructions.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give you a flavor of what kind of constructions we included, here are some examples. Mostly parenthetical expressions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simple to use because most of them are </a:t>
            </a:r>
            <a:r>
              <a:rPr lang="en-NO" b="1" dirty="0"/>
              <a:t>Clause </a:t>
            </a:r>
            <a:r>
              <a:rPr lang="en-US" b="1" dirty="0"/>
              <a:t>+</a:t>
            </a:r>
            <a:r>
              <a:rPr lang="en-NO" b="1" dirty="0"/>
              <a:t> Modifier </a:t>
            </a:r>
            <a:r>
              <a:rPr lang="en-US" b="1" dirty="0"/>
              <a:t>c</a:t>
            </a:r>
            <a:r>
              <a:rPr lang="en-NO" b="1" dirty="0"/>
              <a:t>onstruction</a:t>
            </a:r>
            <a:r>
              <a:rPr lang="en-US" b="1" dirty="0"/>
              <a:t>s</a:t>
            </a:r>
            <a:r>
              <a:rPr lang="ru-RU" b="1" dirty="0"/>
              <a:t> (конструкция с модификатором который относится ко всей клаузе)</a:t>
            </a:r>
            <a:r>
              <a:rPr lang="en-US" b="1" dirty="0"/>
              <a:t>, meaning that the fixed</a:t>
            </a:r>
            <a:r>
              <a:rPr lang="en-US" dirty="0"/>
              <a:t> lexical element of the construction is </a:t>
            </a:r>
            <a:r>
              <a:rPr lang="en-NO" dirty="0"/>
              <a:t>an adverbial that modifies an entire clause</a:t>
            </a:r>
            <a:r>
              <a:rPr lang="en-US" dirty="0"/>
              <a:t>. The </a:t>
            </a:r>
            <a:r>
              <a:rPr lang="en-US" b="1" dirty="0"/>
              <a:t>fixed</a:t>
            </a:r>
            <a:r>
              <a:rPr lang="en-US" dirty="0"/>
              <a:t> lexical elements in these constructions are mostly </a:t>
            </a:r>
            <a:r>
              <a:rPr lang="en-NO" dirty="0"/>
              <a:t>parenthetical </a:t>
            </a:r>
            <a:r>
              <a:rPr lang="en-US" dirty="0"/>
              <a:t>(the Russian term </a:t>
            </a:r>
            <a:r>
              <a:rPr lang="ru-RU" i="1" dirty="0"/>
              <a:t>вводные слова</a:t>
            </a:r>
            <a:r>
              <a:rPr lang="en-US" dirty="0"/>
              <a:t>) and do not disturb the overall syntactic structure of a sentence they are inserted in. This makes these constructions relatively easy to learn even at early stages of L2 acquisition.  At the same time, these constructions are widely used and can express a variety of pragmatic and semantic nuances. Moreover, they can function to scaffold text, by providing milestones or control points in text production.</a:t>
            </a:r>
            <a:endParaRPr lang="en-NO" dirty="0"/>
          </a:p>
          <a:p>
            <a:endParaRPr lang="en-NO" dirty="0"/>
          </a:p>
        </p:txBody>
      </p:sp>
      <p:sp>
        <p:nvSpPr>
          <p:cNvPr id="4" name="Slide Number Placeholder 3"/>
          <p:cNvSpPr>
            <a:spLocks noGrp="1"/>
          </p:cNvSpPr>
          <p:nvPr>
            <p:ph type="sldNum" sz="quarter" idx="5"/>
          </p:nvPr>
        </p:nvSpPr>
        <p:spPr/>
        <p:txBody>
          <a:bodyPr/>
          <a:lstStyle/>
          <a:p>
            <a:fld id="{E5A60DFC-D055-8843-9682-BC8247EEDD3A}" type="slidenum">
              <a:rPr lang="en-NO" smtClean="0"/>
              <a:t>69</a:t>
            </a:fld>
            <a:endParaRPr lang="en-NO"/>
          </a:p>
        </p:txBody>
      </p:sp>
    </p:spTree>
    <p:extLst>
      <p:ext uri="{BB962C8B-B14F-4D97-AF65-F5344CB8AC3E}">
        <p14:creationId xmlns:p14="http://schemas.microsoft.com/office/powerpoint/2010/main" val="34581690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buNone/>
            </a:pPr>
            <a:r>
              <a:rPr lang="nb-NO" b="0" i="0" dirty="0">
                <a:effectLst/>
                <a:latin typeface="Roboto" panose="020F0502020204030204" pitchFamily="34" charset="0"/>
              </a:rPr>
              <a:t>This semester, </a:t>
            </a:r>
            <a:r>
              <a:rPr lang="nb-NO" b="0" i="0" dirty="0" err="1">
                <a:effectLst/>
                <a:latin typeface="Roboto" panose="020F0502020204030204" pitchFamily="34" charset="0"/>
              </a:rPr>
              <a:t>we</a:t>
            </a:r>
            <a:r>
              <a:rPr lang="nb-NO" b="0" i="0" dirty="0">
                <a:effectLst/>
                <a:latin typeface="Roboto" panose="020F0502020204030204" pitchFamily="34" charset="0"/>
              </a:rPr>
              <a:t> </a:t>
            </a:r>
            <a:r>
              <a:rPr lang="nb-NO" b="0" i="0" dirty="0" err="1">
                <a:effectLst/>
                <a:latin typeface="Roboto" panose="020F0502020204030204" pitchFamily="34" charset="0"/>
              </a:rPr>
              <a:t>focused</a:t>
            </a:r>
            <a:r>
              <a:rPr lang="nb-NO" b="0" i="0" dirty="0">
                <a:effectLst/>
                <a:latin typeface="Roboto" panose="020F0502020204030204" pitchFamily="34" charset="0"/>
              </a:rPr>
              <a:t> </a:t>
            </a:r>
            <a:r>
              <a:rPr lang="nb-NO" b="0" i="0" dirty="0" err="1">
                <a:effectLst/>
                <a:latin typeface="Roboto" panose="020F0502020204030204" pitchFamily="34" charset="0"/>
              </a:rPr>
              <a:t>on</a:t>
            </a:r>
            <a:r>
              <a:rPr lang="nb-NO" b="0" i="0" dirty="0">
                <a:effectLst/>
                <a:latin typeface="Roboto" panose="020F0502020204030204" pitchFamily="34" charset="0"/>
              </a:rPr>
              <a:t> </a:t>
            </a:r>
            <a:r>
              <a:rPr lang="nb-NO" b="0" i="0" dirty="0" err="1">
                <a:effectLst/>
                <a:latin typeface="Roboto" panose="020F0502020204030204" pitchFamily="34" charset="0"/>
              </a:rPr>
              <a:t>updating</a:t>
            </a:r>
            <a:r>
              <a:rPr lang="nb-NO" b="0" i="0" dirty="0">
                <a:effectLst/>
                <a:latin typeface="Roboto" panose="020F0502020204030204" pitchFamily="34" charset="0"/>
              </a:rPr>
              <a:t> </a:t>
            </a:r>
            <a:r>
              <a:rPr lang="nb-NO" b="0" i="0" dirty="0" err="1">
                <a:effectLst/>
                <a:latin typeface="Roboto" panose="020F0502020204030204" pitchFamily="34" charset="0"/>
              </a:rPr>
              <a:t>the</a:t>
            </a:r>
            <a:r>
              <a:rPr lang="nb-NO" b="0" i="0" dirty="0">
                <a:effectLst/>
                <a:latin typeface="Roboto" panose="020F0502020204030204" pitchFamily="34" charset="0"/>
              </a:rPr>
              <a:t> </a:t>
            </a:r>
            <a:r>
              <a:rPr lang="nb-NO" b="0" i="0" dirty="0" err="1">
                <a:effectLst/>
                <a:latin typeface="Roboto" panose="020F0502020204030204" pitchFamily="34" charset="0"/>
              </a:rPr>
              <a:t>content</a:t>
            </a:r>
            <a:r>
              <a:rPr lang="nb-NO" b="0" i="0" dirty="0">
                <a:effectLst/>
                <a:latin typeface="Roboto" panose="020F0502020204030204" pitchFamily="34" charset="0"/>
              </a:rPr>
              <a:t>. The </a:t>
            </a:r>
            <a:r>
              <a:rPr lang="nb-NO" b="0" i="0" dirty="0" err="1">
                <a:effectLst/>
                <a:latin typeface="Roboto" panose="020F0502020204030204" pitchFamily="34" charset="0"/>
              </a:rPr>
              <a:t>new</a:t>
            </a:r>
            <a:r>
              <a:rPr lang="nb-NO" b="0" i="0" dirty="0">
                <a:effectLst/>
                <a:latin typeface="Roboto" panose="020F0502020204030204" pitchFamily="34" charset="0"/>
              </a:rPr>
              <a:t> </a:t>
            </a:r>
            <a:r>
              <a:rPr lang="nb-NO" b="0" i="0" dirty="0" err="1">
                <a:effectLst/>
                <a:latin typeface="Roboto" panose="020F0502020204030204" pitchFamily="34" charset="0"/>
              </a:rPr>
              <a:t>version</a:t>
            </a:r>
            <a:r>
              <a:rPr lang="nb-NO" b="0" i="0" dirty="0">
                <a:effectLst/>
                <a:latin typeface="Roboto" panose="020F0502020204030204" pitchFamily="34" charset="0"/>
              </a:rPr>
              <a:t> </a:t>
            </a:r>
            <a:r>
              <a:rPr lang="nb-NO" b="0" i="0" dirty="0" err="1">
                <a:effectLst/>
                <a:latin typeface="Roboto" panose="020F0502020204030204" pitchFamily="34" charset="0"/>
              </a:rPr>
              <a:t>of</a:t>
            </a:r>
            <a:r>
              <a:rPr lang="nb-NO" b="0" i="0" dirty="0">
                <a:effectLst/>
                <a:latin typeface="Roboto" panose="020F0502020204030204" pitchFamily="34" charset="0"/>
              </a:rPr>
              <a:t> </a:t>
            </a:r>
            <a:r>
              <a:rPr lang="nb-NO" b="0" i="0" dirty="0" err="1">
                <a:effectLst/>
                <a:latin typeface="Roboto" panose="020F0502020204030204" pitchFamily="34" charset="0"/>
              </a:rPr>
              <a:t>the</a:t>
            </a:r>
            <a:r>
              <a:rPr lang="nb-NO" b="0" i="0" dirty="0">
                <a:effectLst/>
                <a:latin typeface="Roboto" panose="020F0502020204030204" pitchFamily="34" charset="0"/>
              </a:rPr>
              <a:t> </a:t>
            </a:r>
            <a:r>
              <a:rPr lang="nb-NO" b="0" i="0" dirty="0" err="1">
                <a:effectLst/>
                <a:latin typeface="Roboto" panose="020F0502020204030204" pitchFamily="34" charset="0"/>
              </a:rPr>
              <a:t>resource</a:t>
            </a:r>
            <a:r>
              <a:rPr lang="nb-NO" b="0" i="0" dirty="0">
                <a:effectLst/>
                <a:latin typeface="Roboto" panose="020F0502020204030204" pitchFamily="34" charset="0"/>
              </a:rPr>
              <a:t> </a:t>
            </a:r>
            <a:r>
              <a:rPr lang="nb-NO" b="0" i="0" dirty="0" err="1">
                <a:effectLst/>
                <a:latin typeface="Roboto" panose="020F0502020204030204" pitchFamily="34" charset="0"/>
              </a:rPr>
              <a:t>includes</a:t>
            </a:r>
            <a:r>
              <a:rPr lang="nb-NO" b="0" i="0" dirty="0">
                <a:effectLst/>
                <a:latin typeface="Roboto" panose="020F0502020204030204" pitchFamily="34" charset="0"/>
              </a:rPr>
              <a:t>:</a:t>
            </a:r>
          </a:p>
          <a:p>
            <a:pPr algn="l">
              <a:buFont typeface="Arial" panose="020B0604020202020204" pitchFamily="34" charset="0"/>
              <a:buChar char="•"/>
            </a:pPr>
            <a:r>
              <a:rPr lang="nb-NO" b="0" i="0" dirty="0" err="1">
                <a:effectLst/>
                <a:latin typeface="var(--mud-typography-body1-family)"/>
              </a:rPr>
              <a:t>Simplified</a:t>
            </a:r>
            <a:r>
              <a:rPr lang="nb-NO" b="0" i="0" dirty="0">
                <a:effectLst/>
                <a:latin typeface="var(--mud-typography-body1-family)"/>
              </a:rPr>
              <a:t>, student-</a:t>
            </a:r>
            <a:r>
              <a:rPr lang="nb-NO" b="0" i="0" dirty="0" err="1">
                <a:effectLst/>
                <a:latin typeface="var(--mud-typography-body1-family)"/>
              </a:rPr>
              <a:t>friendly</a:t>
            </a:r>
            <a:r>
              <a:rPr lang="nb-NO" b="0" i="0" dirty="0">
                <a:effectLst/>
                <a:latin typeface="var(--mud-typography-body1-family)"/>
              </a:rPr>
              <a:t> </a:t>
            </a:r>
            <a:r>
              <a:rPr lang="nb-NO" b="0" i="0" dirty="0" err="1">
                <a:effectLst/>
                <a:latin typeface="var(--mud-typography-body1-family)"/>
              </a:rPr>
              <a:t>representations</a:t>
            </a:r>
            <a:r>
              <a:rPr lang="nb-NO" b="0" i="0" dirty="0">
                <a:effectLst/>
                <a:latin typeface="var(--mud-typography-body1-family)"/>
              </a:rPr>
              <a:t> </a:t>
            </a:r>
            <a:r>
              <a:rPr lang="nb-NO" b="0" i="0" dirty="0" err="1">
                <a:effectLst/>
                <a:latin typeface="var(--mud-typography-body1-family)"/>
              </a:rPr>
              <a:t>of</a:t>
            </a:r>
            <a:r>
              <a:rPr lang="nb-NO" b="0" i="0" dirty="0">
                <a:effectLst/>
                <a:latin typeface="var(--mud-typography-body1-family)"/>
              </a:rPr>
              <a:t> </a:t>
            </a:r>
            <a:r>
              <a:rPr lang="nb-NO" b="0" i="0" dirty="0" err="1">
                <a:effectLst/>
                <a:latin typeface="var(--mud-typography-body1-family)"/>
              </a:rPr>
              <a:t>constructions</a:t>
            </a:r>
            <a:r>
              <a:rPr lang="nb-NO" b="0" i="0" dirty="0">
                <a:effectLst/>
                <a:latin typeface="var(--mud-typography-body1-family)"/>
              </a:rPr>
              <a:t>.</a:t>
            </a:r>
          </a:p>
          <a:p>
            <a:pPr algn="l">
              <a:buFont typeface="Arial" panose="020B0604020202020204" pitchFamily="34" charset="0"/>
              <a:buChar char="•"/>
            </a:pPr>
            <a:r>
              <a:rPr lang="nb-NO" b="0" i="0" dirty="0" err="1">
                <a:effectLst/>
                <a:latin typeface="var(--mud-typography-body1-family)"/>
              </a:rPr>
              <a:t>Individual</a:t>
            </a:r>
            <a:r>
              <a:rPr lang="nb-NO" b="0" i="0" dirty="0">
                <a:effectLst/>
                <a:latin typeface="var(--mud-typography-body1-family)"/>
              </a:rPr>
              <a:t> links to </a:t>
            </a:r>
            <a:r>
              <a:rPr lang="nb-NO" b="0" i="0" dirty="0" err="1">
                <a:effectLst/>
                <a:latin typeface="var(--mud-typography-body1-family)"/>
              </a:rPr>
              <a:t>construction</a:t>
            </a:r>
            <a:r>
              <a:rPr lang="nb-NO" b="0" i="0" dirty="0">
                <a:effectLst/>
                <a:latin typeface="var(--mud-typography-body1-family)"/>
              </a:rPr>
              <a:t> </a:t>
            </a:r>
            <a:r>
              <a:rPr lang="nb-NO" b="0" i="0" dirty="0" err="1">
                <a:effectLst/>
                <a:latin typeface="var(--mud-typography-body1-family)"/>
              </a:rPr>
              <a:t>descriptions</a:t>
            </a:r>
            <a:r>
              <a:rPr lang="nb-NO" b="0" i="0" dirty="0">
                <a:effectLst/>
                <a:latin typeface="var(--mud-typography-body1-family)"/>
              </a:rPr>
              <a:t> in </a:t>
            </a:r>
            <a:r>
              <a:rPr lang="nb-NO" b="0" i="0" dirty="0" err="1">
                <a:effectLst/>
                <a:latin typeface="var(--mud-typography-body1-family)"/>
              </a:rPr>
              <a:t>the</a:t>
            </a:r>
            <a:r>
              <a:rPr lang="nb-NO" b="0" i="0" dirty="0">
                <a:effectLst/>
                <a:latin typeface="var(--mud-typography-body1-family)"/>
              </a:rPr>
              <a:t> Russian Constructicon.</a:t>
            </a:r>
          </a:p>
          <a:p>
            <a:pPr algn="l">
              <a:buFont typeface="Arial" panose="020B0604020202020204" pitchFamily="34" charset="0"/>
              <a:buChar char="•"/>
            </a:pPr>
            <a:r>
              <a:rPr lang="nb-NO" b="0" i="0" dirty="0" err="1">
                <a:effectLst/>
                <a:latin typeface="var(--mud-typography-body1-family)"/>
              </a:rPr>
              <a:t>Corresponding</a:t>
            </a:r>
            <a:r>
              <a:rPr lang="nb-NO" b="0" i="0" dirty="0">
                <a:effectLst/>
                <a:latin typeface="var(--mud-typography-body1-family)"/>
              </a:rPr>
              <a:t> </a:t>
            </a:r>
            <a:r>
              <a:rPr lang="nb-NO" b="0" i="0" dirty="0" err="1">
                <a:effectLst/>
                <a:latin typeface="var(--mud-typography-body1-family)"/>
              </a:rPr>
              <a:t>counterparts</a:t>
            </a:r>
            <a:r>
              <a:rPr lang="nb-NO" b="0" i="0" dirty="0">
                <a:effectLst/>
                <a:latin typeface="var(--mud-typography-body1-family)"/>
              </a:rPr>
              <a:t> </a:t>
            </a:r>
            <a:r>
              <a:rPr lang="nb-NO" b="0" i="0" dirty="0" err="1">
                <a:effectLst/>
                <a:latin typeface="var(--mud-typography-body1-family)"/>
              </a:rPr>
              <a:t>provided</a:t>
            </a:r>
            <a:r>
              <a:rPr lang="nb-NO" b="0" i="0" dirty="0">
                <a:effectLst/>
                <a:latin typeface="var(--mud-typography-body1-family)"/>
              </a:rPr>
              <a:t> in English and Norwegian, </a:t>
            </a:r>
            <a:r>
              <a:rPr lang="nb-NO" b="0" i="0" dirty="0" err="1">
                <a:effectLst/>
                <a:latin typeface="var(--mud-typography-body1-family)"/>
              </a:rPr>
              <a:t>along</a:t>
            </a:r>
            <a:r>
              <a:rPr lang="nb-NO" b="0" i="0" dirty="0">
                <a:effectLst/>
                <a:latin typeface="var(--mud-typography-body1-family)"/>
              </a:rPr>
              <a:t> </a:t>
            </a:r>
            <a:r>
              <a:rPr lang="nb-NO" b="0" i="0" dirty="0" err="1">
                <a:effectLst/>
                <a:latin typeface="var(--mud-typography-body1-family)"/>
              </a:rPr>
              <a:t>with</a:t>
            </a:r>
            <a:r>
              <a:rPr lang="nb-NO" b="0" i="0" dirty="0">
                <a:effectLst/>
                <a:latin typeface="var(--mud-typography-body1-family)"/>
              </a:rPr>
              <a:t> </a:t>
            </a:r>
            <a:r>
              <a:rPr lang="nb-NO" b="0" i="0" dirty="0" err="1">
                <a:effectLst/>
                <a:latin typeface="var(--mud-typography-body1-family)"/>
              </a:rPr>
              <a:t>translations</a:t>
            </a:r>
            <a:r>
              <a:rPr lang="nb-NO" b="0" i="0" dirty="0">
                <a:effectLst/>
                <a:latin typeface="var(--mud-typography-body1-family)"/>
              </a:rPr>
              <a:t> </a:t>
            </a:r>
            <a:r>
              <a:rPr lang="nb-NO" b="0" i="0" dirty="0" err="1">
                <a:effectLst/>
                <a:latin typeface="var(--mud-typography-body1-family)"/>
              </a:rPr>
              <a:t>of</a:t>
            </a:r>
            <a:r>
              <a:rPr lang="nb-NO" b="0" i="0" dirty="0">
                <a:effectLst/>
                <a:latin typeface="var(--mud-typography-body1-family)"/>
              </a:rPr>
              <a:t> illustrative </a:t>
            </a:r>
            <a:r>
              <a:rPr lang="nb-NO" b="0" i="0" dirty="0" err="1">
                <a:effectLst/>
                <a:latin typeface="var(--mud-typography-body1-family)"/>
              </a:rPr>
              <a:t>sentences</a:t>
            </a:r>
            <a:r>
              <a:rPr lang="nb-NO" b="0" i="0" dirty="0">
                <a:effectLst/>
                <a:latin typeface="var(--mud-typography-body1-family)"/>
              </a:rPr>
              <a:t>.</a:t>
            </a:r>
          </a:p>
          <a:p>
            <a:pPr algn="l">
              <a:buFont typeface="Arial" panose="020B0604020202020204" pitchFamily="34" charset="0"/>
              <a:buChar char="•"/>
            </a:pPr>
            <a:r>
              <a:rPr lang="nb-NO" b="0" i="0" dirty="0" err="1">
                <a:effectLst/>
                <a:latin typeface="var(--mud-typography-body1-family)"/>
              </a:rPr>
              <a:t>Added</a:t>
            </a:r>
            <a:r>
              <a:rPr lang="nb-NO" b="0" i="0" dirty="0">
                <a:effectLst/>
                <a:latin typeface="var(--mud-typography-body1-family)"/>
              </a:rPr>
              <a:t> </a:t>
            </a:r>
            <a:r>
              <a:rPr lang="nb-NO" b="0" i="0" dirty="0" err="1">
                <a:effectLst/>
                <a:latin typeface="var(--mud-typography-body1-family)"/>
              </a:rPr>
              <a:t>voiceover</a:t>
            </a:r>
            <a:r>
              <a:rPr lang="nb-NO" b="0" i="0" dirty="0">
                <a:effectLst/>
                <a:latin typeface="var(--mud-typography-body1-family)"/>
              </a:rPr>
              <a:t> files, </a:t>
            </a:r>
            <a:r>
              <a:rPr lang="nb-NO" b="0" i="0" dirty="0" err="1">
                <a:effectLst/>
                <a:latin typeface="var(--mud-typography-body1-family)"/>
              </a:rPr>
              <a:t>allowing</a:t>
            </a:r>
            <a:r>
              <a:rPr lang="nb-NO" b="0" i="0" dirty="0">
                <a:effectLst/>
                <a:latin typeface="var(--mud-typography-body1-family)"/>
              </a:rPr>
              <a:t> </a:t>
            </a:r>
            <a:r>
              <a:rPr lang="nb-NO" b="0" i="0" dirty="0" err="1">
                <a:effectLst/>
                <a:latin typeface="var(--mud-typography-body1-family)"/>
              </a:rPr>
              <a:t>the</a:t>
            </a:r>
            <a:r>
              <a:rPr lang="nb-NO" b="0" i="0" dirty="0">
                <a:effectLst/>
                <a:latin typeface="var(--mud-typography-body1-family)"/>
              </a:rPr>
              <a:t> </a:t>
            </a:r>
            <a:r>
              <a:rPr lang="nb-NO" b="0" i="0" dirty="0" err="1">
                <a:effectLst/>
                <a:latin typeface="var(--mud-typography-body1-family)"/>
              </a:rPr>
              <a:t>microtexts</a:t>
            </a:r>
            <a:r>
              <a:rPr lang="nb-NO" b="0" i="0" dirty="0">
                <a:effectLst/>
                <a:latin typeface="var(--mud-typography-body1-family)"/>
              </a:rPr>
              <a:t> to be used as </a:t>
            </a:r>
            <a:r>
              <a:rPr lang="nb-NO" b="0" i="0" dirty="0" err="1">
                <a:effectLst/>
                <a:latin typeface="var(--mud-typography-body1-family)"/>
              </a:rPr>
              <a:t>listening</a:t>
            </a:r>
            <a:r>
              <a:rPr lang="nb-NO" b="0" i="0" dirty="0">
                <a:effectLst/>
                <a:latin typeface="var(--mud-typography-body1-family)"/>
              </a:rPr>
              <a:t> </a:t>
            </a:r>
            <a:r>
              <a:rPr lang="nb-NO" b="0" i="0" dirty="0" err="1">
                <a:effectLst/>
                <a:latin typeface="var(--mud-typography-body1-family)"/>
              </a:rPr>
              <a:t>exercises</a:t>
            </a:r>
            <a:r>
              <a:rPr lang="nb-NO" b="0" i="0" dirty="0">
                <a:effectLst/>
                <a:latin typeface="var(--mud-typography-body1-family)"/>
              </a:rPr>
              <a:t>.</a:t>
            </a:r>
          </a:p>
          <a:p>
            <a:pPr algn="l">
              <a:buFont typeface="Arial" panose="020B0604020202020204" pitchFamily="34" charset="0"/>
              <a:buChar char="•"/>
            </a:pPr>
            <a:r>
              <a:rPr lang="nb-NO" b="0" i="0" dirty="0">
                <a:effectLst/>
                <a:latin typeface="var(--mud-typography-body1-family)"/>
              </a:rPr>
              <a:t>A </a:t>
            </a:r>
            <a:r>
              <a:rPr lang="nb-NO" b="0" i="0" dirty="0" err="1">
                <a:effectLst/>
                <a:latin typeface="var(--mud-typography-body1-family)"/>
              </a:rPr>
              <a:t>feature</a:t>
            </a:r>
            <a:r>
              <a:rPr lang="nb-NO" b="0" i="0" dirty="0">
                <a:effectLst/>
                <a:latin typeface="var(--mud-typography-body1-family)"/>
              </a:rPr>
              <a:t> </a:t>
            </a:r>
            <a:r>
              <a:rPr lang="nb-NO" b="0" i="0" dirty="0" err="1">
                <a:effectLst/>
                <a:latin typeface="var(--mud-typography-body1-family)"/>
              </a:rPr>
              <a:t>on</a:t>
            </a:r>
            <a:r>
              <a:rPr lang="nb-NO" b="0" i="0" dirty="0">
                <a:effectLst/>
                <a:latin typeface="var(--mud-typography-body1-family)"/>
              </a:rPr>
              <a:t> </a:t>
            </a:r>
            <a:r>
              <a:rPr lang="nb-NO" b="0" i="0" dirty="0" err="1">
                <a:effectLst/>
                <a:latin typeface="var(--mud-typography-body1-family)"/>
              </a:rPr>
              <a:t>the</a:t>
            </a:r>
            <a:r>
              <a:rPr lang="nb-NO" b="0" i="0" dirty="0">
                <a:effectLst/>
                <a:latin typeface="var(--mud-typography-body1-family)"/>
              </a:rPr>
              <a:t> website </a:t>
            </a:r>
            <a:r>
              <a:rPr lang="nb-NO" b="0" i="0" dirty="0" err="1">
                <a:effectLst/>
                <a:latin typeface="var(--mud-typography-body1-family)"/>
              </a:rPr>
              <a:t>where</a:t>
            </a:r>
            <a:r>
              <a:rPr lang="nb-NO" b="0" i="0" dirty="0">
                <a:effectLst/>
                <a:latin typeface="var(--mud-typography-body1-family)"/>
              </a:rPr>
              <a:t> </a:t>
            </a:r>
            <a:r>
              <a:rPr lang="nb-NO" b="0" i="0" dirty="0" err="1">
                <a:effectLst/>
                <a:latin typeface="var(--mud-typography-body1-family)"/>
              </a:rPr>
              <a:t>you</a:t>
            </a:r>
            <a:r>
              <a:rPr lang="nb-NO" b="0" i="0" dirty="0">
                <a:effectLst/>
                <a:latin typeface="var(--mud-typography-body1-family)"/>
              </a:rPr>
              <a:t> </a:t>
            </a:r>
            <a:r>
              <a:rPr lang="nb-NO" b="0" i="0" dirty="0" err="1">
                <a:effectLst/>
                <a:latin typeface="var(--mud-typography-body1-family)"/>
              </a:rPr>
              <a:t>can</a:t>
            </a:r>
            <a:r>
              <a:rPr lang="nb-NO" b="0" i="0" dirty="0">
                <a:effectLst/>
                <a:latin typeface="var(--mud-typography-body1-family)"/>
              </a:rPr>
              <a:t> </a:t>
            </a:r>
            <a:r>
              <a:rPr lang="nb-NO" b="0" i="0" dirty="0" err="1">
                <a:effectLst/>
                <a:latin typeface="var(--mud-typography-body1-family)"/>
              </a:rPr>
              <a:t>check</a:t>
            </a:r>
            <a:r>
              <a:rPr lang="nb-NO" b="0" i="0" dirty="0">
                <a:effectLst/>
                <a:latin typeface="var(--mud-typography-body1-family)"/>
              </a:rPr>
              <a:t> </a:t>
            </a:r>
            <a:r>
              <a:rPr lang="nb-NO" b="0" i="0" dirty="0" err="1">
                <a:effectLst/>
                <a:latin typeface="var(--mud-typography-body1-family)"/>
              </a:rPr>
              <a:t>your</a:t>
            </a:r>
            <a:r>
              <a:rPr lang="nb-NO" b="0" i="0" dirty="0">
                <a:effectLst/>
                <a:latin typeface="var(--mud-typography-body1-family)"/>
              </a:rPr>
              <a:t> </a:t>
            </a:r>
            <a:r>
              <a:rPr lang="nb-NO" b="0" i="0" dirty="0" err="1">
                <a:effectLst/>
                <a:latin typeface="var(--mud-typography-body1-family)"/>
              </a:rPr>
              <a:t>answers</a:t>
            </a:r>
            <a:r>
              <a:rPr lang="nb-NO" b="0" i="0" dirty="0">
                <a:effectLst/>
                <a:latin typeface="var(--mud-typography-body1-family)"/>
              </a:rPr>
              <a:t> and </a:t>
            </a:r>
            <a:r>
              <a:rPr lang="nb-NO" b="0" i="0" dirty="0" err="1">
                <a:effectLst/>
                <a:latin typeface="var(--mud-typography-body1-family)"/>
              </a:rPr>
              <a:t>view</a:t>
            </a:r>
            <a:r>
              <a:rPr lang="nb-NO" b="0" i="0" dirty="0">
                <a:effectLst/>
                <a:latin typeface="var(--mud-typography-body1-family)"/>
              </a:rPr>
              <a:t> </a:t>
            </a:r>
            <a:r>
              <a:rPr lang="nb-NO" b="0" i="0" dirty="0" err="1">
                <a:effectLst/>
                <a:latin typeface="var(--mud-typography-body1-family)"/>
              </a:rPr>
              <a:t>additional</a:t>
            </a:r>
            <a:r>
              <a:rPr lang="nb-NO" b="0" i="0" dirty="0">
                <a:effectLst/>
                <a:latin typeface="var(--mud-typography-body1-family)"/>
              </a:rPr>
              <a:t> </a:t>
            </a:r>
            <a:r>
              <a:rPr lang="nb-NO" b="0" i="0" dirty="0" err="1">
                <a:effectLst/>
                <a:latin typeface="var(--mud-typography-body1-family)"/>
              </a:rPr>
              <a:t>translations</a:t>
            </a:r>
            <a:r>
              <a:rPr lang="nb-NO" b="0" i="0" dirty="0">
                <a:effectLst/>
                <a:latin typeface="var(--mud-typography-body1-family)"/>
              </a:rPr>
              <a:t> </a:t>
            </a:r>
            <a:r>
              <a:rPr lang="nb-NO" b="0" i="0" dirty="0" err="1">
                <a:effectLst/>
                <a:latin typeface="var(--mud-typography-body1-family)"/>
              </a:rPr>
              <a:t>of</a:t>
            </a:r>
            <a:r>
              <a:rPr lang="nb-NO" b="0" i="0" dirty="0">
                <a:effectLst/>
                <a:latin typeface="var(--mud-typography-body1-family)"/>
              </a:rPr>
              <a:t> </a:t>
            </a:r>
            <a:r>
              <a:rPr lang="nb-NO" b="0" i="0" dirty="0" err="1">
                <a:effectLst/>
                <a:latin typeface="var(--mud-typography-body1-family)"/>
              </a:rPr>
              <a:t>the</a:t>
            </a:r>
            <a:r>
              <a:rPr lang="nb-NO" b="0" i="0" dirty="0">
                <a:effectLst/>
                <a:latin typeface="var(--mud-typography-body1-family)"/>
              </a:rPr>
              <a:t> </a:t>
            </a:r>
            <a:r>
              <a:rPr lang="nb-NO" b="0" i="0" dirty="0" err="1">
                <a:effectLst/>
                <a:latin typeface="var(--mud-typography-body1-family)"/>
              </a:rPr>
              <a:t>tasks</a:t>
            </a:r>
            <a:r>
              <a:rPr lang="nb-NO" b="0" i="0" dirty="0">
                <a:effectLst/>
                <a:latin typeface="var(--mud-typography-body1-family)"/>
              </a:rPr>
              <a:t>.</a:t>
            </a:r>
          </a:p>
          <a:p>
            <a:pPr algn="l"/>
            <a:r>
              <a:rPr lang="nb-NO" b="0" i="0" dirty="0" err="1">
                <a:effectLst/>
                <a:latin typeface="Roboto" panose="02000000000000000000" pitchFamily="2" charset="0"/>
              </a:rPr>
              <a:t>We</a:t>
            </a:r>
            <a:r>
              <a:rPr lang="nb-NO" b="0" i="0" dirty="0">
                <a:effectLst/>
                <a:latin typeface="Roboto" panose="02000000000000000000" pitchFamily="2" charset="0"/>
              </a:rPr>
              <a:t> </a:t>
            </a:r>
            <a:r>
              <a:rPr lang="nb-NO" b="0" i="0" dirty="0" err="1">
                <a:effectLst/>
                <a:latin typeface="Roboto" panose="02000000000000000000" pitchFamily="2" charset="0"/>
              </a:rPr>
              <a:t>also</a:t>
            </a:r>
            <a:r>
              <a:rPr lang="nb-NO" b="0" i="0" dirty="0">
                <a:effectLst/>
                <a:latin typeface="Roboto" panose="02000000000000000000" pitchFamily="2" charset="0"/>
              </a:rPr>
              <a:t> plan to record </a:t>
            </a:r>
            <a:r>
              <a:rPr lang="nb-NO" b="0" i="0" dirty="0" err="1">
                <a:effectLst/>
                <a:latin typeface="Roboto" panose="02000000000000000000" pitchFamily="2" charset="0"/>
              </a:rPr>
              <a:t>short</a:t>
            </a:r>
            <a:r>
              <a:rPr lang="nb-NO" b="0" i="0" dirty="0">
                <a:effectLst/>
                <a:latin typeface="Roboto" panose="02000000000000000000" pitchFamily="2" charset="0"/>
              </a:rPr>
              <a:t> videos for </a:t>
            </a:r>
            <a:r>
              <a:rPr lang="nb-NO" b="0" i="0" dirty="0" err="1">
                <a:effectLst/>
                <a:latin typeface="Roboto" panose="02000000000000000000" pitchFamily="2" charset="0"/>
              </a:rPr>
              <a:t>each</a:t>
            </a:r>
            <a:r>
              <a:rPr lang="nb-NO" b="0" i="0" dirty="0">
                <a:effectLst/>
                <a:latin typeface="Roboto" panose="02000000000000000000" pitchFamily="2" charset="0"/>
              </a:rPr>
              <a:t> </a:t>
            </a:r>
            <a:r>
              <a:rPr lang="nb-NO" b="0" i="0" dirty="0" err="1">
                <a:effectLst/>
                <a:latin typeface="Roboto" panose="02000000000000000000" pitchFamily="2" charset="0"/>
              </a:rPr>
              <a:t>lesson</a:t>
            </a:r>
            <a:r>
              <a:rPr lang="nb-NO" b="0" i="0" dirty="0">
                <a:effectLst/>
                <a:latin typeface="Roboto" panose="02000000000000000000" pitchFamily="2" charset="0"/>
              </a:rPr>
              <a:t> and </a:t>
            </a:r>
            <a:r>
              <a:rPr lang="nb-NO" b="0" i="0" dirty="0" err="1">
                <a:effectLst/>
                <a:latin typeface="Roboto" panose="02000000000000000000" pitchFamily="2" charset="0"/>
              </a:rPr>
              <a:t>use</a:t>
            </a:r>
            <a:r>
              <a:rPr lang="nb-NO" b="0" i="0" dirty="0">
                <a:effectLst/>
                <a:latin typeface="Roboto" panose="02000000000000000000" pitchFamily="2" charset="0"/>
              </a:rPr>
              <a:t> </a:t>
            </a:r>
            <a:r>
              <a:rPr lang="nb-NO" b="0" i="0" dirty="0" err="1">
                <a:effectLst/>
                <a:latin typeface="Roboto" panose="02000000000000000000" pitchFamily="2" charset="0"/>
              </a:rPr>
              <a:t>them</a:t>
            </a:r>
            <a:r>
              <a:rPr lang="nb-NO" b="0" i="0" dirty="0">
                <a:effectLst/>
                <a:latin typeface="Roboto" panose="02000000000000000000" pitchFamily="2" charset="0"/>
              </a:rPr>
              <a:t> for </a:t>
            </a:r>
            <a:r>
              <a:rPr lang="nb-NO" b="0" i="0" dirty="0" err="1">
                <a:effectLst/>
                <a:latin typeface="Roboto" panose="02000000000000000000" pitchFamily="2" charset="0"/>
              </a:rPr>
              <a:t>flipped</a:t>
            </a:r>
            <a:r>
              <a:rPr lang="nb-NO" b="0" i="0" dirty="0">
                <a:effectLst/>
                <a:latin typeface="Roboto" panose="02000000000000000000" pitchFamily="2" charset="0"/>
              </a:rPr>
              <a:t> </a:t>
            </a:r>
            <a:r>
              <a:rPr lang="nb-NO" b="0" i="0" dirty="0" err="1">
                <a:effectLst/>
                <a:latin typeface="Roboto" panose="02000000000000000000" pitchFamily="2" charset="0"/>
              </a:rPr>
              <a:t>classroom</a:t>
            </a:r>
            <a:r>
              <a:rPr lang="nb-NO" b="0" i="0" dirty="0">
                <a:effectLst/>
                <a:latin typeface="Roboto" panose="02000000000000000000" pitchFamily="2" charset="0"/>
              </a:rPr>
              <a:t> sessions.</a:t>
            </a:r>
          </a:p>
        </p:txBody>
      </p:sp>
      <p:sp>
        <p:nvSpPr>
          <p:cNvPr id="4" name="Plassholder for lysbildenummer 3"/>
          <p:cNvSpPr>
            <a:spLocks noGrp="1"/>
          </p:cNvSpPr>
          <p:nvPr>
            <p:ph type="sldNum" sz="quarter" idx="5"/>
          </p:nvPr>
        </p:nvSpPr>
        <p:spPr/>
        <p:txBody>
          <a:bodyPr/>
          <a:lstStyle/>
          <a:p>
            <a:fld id="{649AFD34-3D7C-C44D-B720-D9D69D24A978}" type="slidenum">
              <a:rPr lang="en-US" smtClean="0"/>
              <a:t>72</a:t>
            </a:fld>
            <a:endParaRPr lang="en-US"/>
          </a:p>
        </p:txBody>
      </p:sp>
    </p:spTree>
    <p:extLst>
      <p:ext uri="{BB962C8B-B14F-4D97-AF65-F5344CB8AC3E}">
        <p14:creationId xmlns:p14="http://schemas.microsoft.com/office/powerpoint/2010/main" val="3046280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a:solidFill>
                  <a:schemeClr val="tx1"/>
                </a:solidFill>
                <a:effectLst/>
                <a:latin typeface="+mn-lt"/>
                <a:ea typeface="+mn-ea"/>
                <a:cs typeface="+mn-cs"/>
              </a:rPr>
              <a:t>Упражнения на комбинации конструкций и выстраивание связного последовательного текста </a:t>
            </a:r>
          </a:p>
          <a:p>
            <a:r>
              <a:rPr lang="en-US" sz="1200" kern="1200" dirty="0">
                <a:solidFill>
                  <a:schemeClr val="tx1"/>
                </a:solidFill>
                <a:effectLst/>
                <a:latin typeface="+mn-lt"/>
                <a:ea typeface="+mn-ea"/>
                <a:cs typeface="+mn-cs"/>
              </a:rPr>
              <a:t>In review lessons, constructions are combined in strings to yield templates for text organization at the micro-level. Such templates can be employed for producing texts of potentially any topic and genre. </a:t>
            </a:r>
            <a:r>
              <a:rPr lang="nb-NO" b="0" i="0" u="none" strike="noStrike" dirty="0" err="1">
                <a:solidFill>
                  <a:srgbClr val="000000"/>
                </a:solidFill>
                <a:effectLst/>
                <a:latin typeface="Aptos" panose="020B0004020202020204" pitchFamily="34" charset="0"/>
              </a:rPr>
              <a:t>building</a:t>
            </a:r>
            <a:r>
              <a:rPr lang="nb-NO" b="0" i="0" u="none" strike="noStrike" dirty="0">
                <a:solidFill>
                  <a:srgbClr val="000000"/>
                </a:solidFill>
                <a:effectLst/>
                <a:latin typeface="Aptos" panose="020B0004020202020204" pitchFamily="34" charset="0"/>
              </a:rPr>
              <a:t> </a:t>
            </a:r>
            <a:r>
              <a:rPr lang="nb-NO" b="0" i="0" u="none" strike="noStrike" dirty="0" err="1">
                <a:solidFill>
                  <a:srgbClr val="000000"/>
                </a:solidFill>
                <a:effectLst/>
                <a:latin typeface="Aptos" panose="020B0004020202020204" pitchFamily="34" charset="0"/>
              </a:rPr>
              <a:t>blocks</a:t>
            </a:r>
            <a:r>
              <a:rPr lang="nb-NO" b="0" i="0" u="none" strike="noStrike" dirty="0">
                <a:solidFill>
                  <a:srgbClr val="000000"/>
                </a:solidFill>
                <a:effectLst/>
                <a:latin typeface="Aptos" panose="020B0004020202020204" pitchFamily="34" charset="0"/>
              </a:rPr>
              <a:t> with combinations KEEP </a:t>
            </a:r>
            <a:r>
              <a:rPr lang="en-US" sz="1200" dirty="0"/>
              <a:t>producing texts of potentially </a:t>
            </a:r>
            <a:br>
              <a:rPr lang="en-US" sz="1200" dirty="0"/>
            </a:br>
            <a:r>
              <a:rPr lang="ru-RU" sz="1200" dirty="0"/>
              <a:t>С</a:t>
            </a:r>
            <a:r>
              <a:rPr lang="en-US" sz="1200" dirty="0" err="1"/>
              <a:t>xns</a:t>
            </a:r>
            <a:r>
              <a:rPr lang="en-US" sz="1200" dirty="0"/>
              <a:t> can be combined into </a:t>
            </a:r>
            <a:r>
              <a:rPr lang="en-US" sz="1200" dirty="0">
                <a:solidFill>
                  <a:srgbClr val="0070C0"/>
                </a:solidFill>
              </a:rPr>
              <a:t>strategic sets</a:t>
            </a:r>
            <a:r>
              <a:rPr lang="en-US" sz="1200" dirty="0"/>
              <a:t>, or templates, that make the task of generating any text, oral or written, much easier.</a:t>
            </a:r>
            <a:r>
              <a:rPr lang="en-NO" sz="1100"/>
              <a:t> </a:t>
            </a:r>
            <a:endParaRPr lang="en-US" sz="1200" kern="0" dirty="0">
              <a:effectLst/>
              <a:latin typeface="Calibri" panose="020F0502020204030204" pitchFamily="34" charset="0"/>
              <a:ea typeface="Times New Roman" panose="02020603050405020304" pitchFamily="18" charset="0"/>
            </a:endParaRPr>
          </a:p>
          <a:p>
            <a:endParaRPr lang="en-NO"/>
          </a:p>
        </p:txBody>
      </p:sp>
      <p:sp>
        <p:nvSpPr>
          <p:cNvPr id="4" name="Slide Number Placeholder 3"/>
          <p:cNvSpPr>
            <a:spLocks noGrp="1"/>
          </p:cNvSpPr>
          <p:nvPr>
            <p:ph type="sldNum" sz="quarter" idx="5"/>
          </p:nvPr>
        </p:nvSpPr>
        <p:spPr/>
        <p:txBody>
          <a:bodyPr/>
          <a:lstStyle/>
          <a:p>
            <a:fld id="{E5A60DFC-D055-8843-9682-BC8247EEDD3A}" type="slidenum">
              <a:rPr lang="en-NO" smtClean="0"/>
              <a:t>76</a:t>
            </a:fld>
            <a:endParaRPr lang="en-NO"/>
          </a:p>
        </p:txBody>
      </p:sp>
    </p:spTree>
    <p:extLst>
      <p:ext uri="{BB962C8B-B14F-4D97-AF65-F5344CB8AC3E}">
        <p14:creationId xmlns:p14="http://schemas.microsoft.com/office/powerpoint/2010/main" val="2653460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err="1">
                <a:effectLst/>
              </a:rPr>
              <a:t>Each</a:t>
            </a:r>
            <a:r>
              <a:rPr lang="nb-NO" sz="1200" dirty="0">
                <a:effectLst/>
              </a:rPr>
              <a:t> </a:t>
            </a:r>
            <a:r>
              <a:rPr lang="nb-NO" sz="1200" dirty="0" err="1">
                <a:effectLst/>
              </a:rPr>
              <a:t>lesson</a:t>
            </a:r>
            <a:r>
              <a:rPr lang="nb-NO" sz="1200" dirty="0">
                <a:effectLst/>
              </a:rPr>
              <a:t> </a:t>
            </a:r>
            <a:r>
              <a:rPr lang="nb-NO" sz="1200" dirty="0" err="1">
                <a:effectLst/>
              </a:rPr>
              <a:t>opens</a:t>
            </a:r>
            <a:r>
              <a:rPr lang="nb-NO" sz="1200" dirty="0">
                <a:effectLst/>
              </a:rPr>
              <a:t> with an overview </a:t>
            </a:r>
            <a:r>
              <a:rPr lang="nb-NO" sz="1200" dirty="0" err="1">
                <a:effectLst/>
              </a:rPr>
              <a:t>table</a:t>
            </a:r>
            <a:r>
              <a:rPr lang="nb-NO" sz="1200" dirty="0">
                <a:effectLst/>
              </a:rPr>
              <a:t> of </a:t>
            </a:r>
            <a:r>
              <a:rPr lang="nb-NO" sz="1200" dirty="0" err="1">
                <a:effectLst/>
              </a:rPr>
              <a:t>cxns</a:t>
            </a:r>
            <a:r>
              <a:rPr lang="nb-NO" sz="1200" dirty="0"/>
              <a:t> </a:t>
            </a:r>
            <a:r>
              <a:rPr lang="nb-NO" sz="1200" dirty="0" err="1">
                <a:effectLst/>
              </a:rPr>
              <a:t>followed</a:t>
            </a:r>
            <a:r>
              <a:rPr lang="nb-NO" sz="1200" dirty="0">
                <a:effectLst/>
              </a:rPr>
              <a:t> by 2-3 </a:t>
            </a:r>
            <a:r>
              <a:rPr lang="nb-NO" sz="1200" dirty="0" err="1">
                <a:effectLst/>
              </a:rPr>
              <a:t>microtexts</a:t>
            </a:r>
            <a:r>
              <a:rPr lang="nb-NO" sz="1200" dirty="0">
                <a:effectLst/>
              </a:rPr>
              <a:t>, in </a:t>
            </a:r>
            <a:r>
              <a:rPr lang="nb-NO" sz="1200" dirty="0" err="1">
                <a:effectLst/>
              </a:rPr>
              <a:t>which</a:t>
            </a:r>
            <a:r>
              <a:rPr lang="nb-NO" sz="1200" dirty="0">
                <a:effectLst/>
              </a:rPr>
              <a:t> </a:t>
            </a:r>
            <a:r>
              <a:rPr lang="nb-NO" sz="1200" dirty="0" err="1">
                <a:effectLst/>
              </a:rPr>
              <a:t>nearly</a:t>
            </a:r>
            <a:r>
              <a:rPr lang="nb-NO" sz="1200" dirty="0">
                <a:effectLst/>
              </a:rPr>
              <a:t> </a:t>
            </a:r>
            <a:r>
              <a:rPr lang="nb-NO" sz="1200" dirty="0" err="1">
                <a:effectLst/>
              </a:rPr>
              <a:t>every</a:t>
            </a:r>
            <a:r>
              <a:rPr lang="nb-NO" sz="1200" dirty="0">
                <a:effectLst/>
              </a:rPr>
              <a:t> </a:t>
            </a:r>
            <a:r>
              <a:rPr lang="nb-NO" sz="1200" dirty="0" err="1">
                <a:effectLst/>
              </a:rPr>
              <a:t>sentence</a:t>
            </a:r>
            <a:r>
              <a:rPr lang="nb-NO" sz="1200" dirty="0">
                <a:effectLst/>
              </a:rPr>
              <a:t> </a:t>
            </a:r>
            <a:r>
              <a:rPr lang="nb-NO" sz="1200" dirty="0" err="1">
                <a:effectLst/>
              </a:rPr>
              <a:t>contains</a:t>
            </a:r>
            <a:r>
              <a:rPr lang="nb-NO" sz="1200" dirty="0">
                <a:effectLst/>
              </a:rPr>
              <a:t> a</a:t>
            </a:r>
            <a:r>
              <a:rPr lang="nb-NO" sz="1200" dirty="0"/>
              <a:t> </a:t>
            </a:r>
            <a:r>
              <a:rPr lang="nb-NO" sz="1200" dirty="0">
                <a:effectLst/>
              </a:rPr>
              <a:t>new </a:t>
            </a:r>
            <a:r>
              <a:rPr lang="nb-NO" sz="1200" dirty="0" err="1">
                <a:effectLst/>
              </a:rPr>
              <a:t>construction</a:t>
            </a:r>
            <a:r>
              <a:rPr lang="nb-NO" sz="1200" dirty="0">
                <a:effectLst/>
              </a:rPr>
              <a:t>. </a:t>
            </a:r>
            <a:r>
              <a:rPr lang="nb-NO" sz="1200" dirty="0" err="1"/>
              <a:t>Each</a:t>
            </a:r>
            <a:r>
              <a:rPr lang="nb-NO" sz="1200" dirty="0"/>
              <a:t> </a:t>
            </a:r>
            <a:r>
              <a:rPr lang="nb-NO" sz="1200" dirty="0" err="1"/>
              <a:t>lesson</a:t>
            </a:r>
            <a:r>
              <a:rPr lang="nb-NO" sz="1200" dirty="0"/>
              <a:t> </a:t>
            </a:r>
            <a:r>
              <a:rPr lang="nb-NO" sz="1200" dirty="0" err="1"/>
              <a:t>culminates</a:t>
            </a:r>
            <a:r>
              <a:rPr lang="nb-NO" sz="1200" dirty="0"/>
              <a:t> with exercises that engage students in </a:t>
            </a:r>
            <a:r>
              <a:rPr lang="nb-NO" sz="1200" dirty="0" err="1"/>
              <a:t>producing</a:t>
            </a:r>
            <a:r>
              <a:rPr lang="nb-NO" sz="1200" dirty="0"/>
              <a:t> a </a:t>
            </a:r>
            <a:r>
              <a:rPr lang="nb-NO" sz="1200" dirty="0" err="1"/>
              <a:t>dialogue</a:t>
            </a:r>
            <a:r>
              <a:rPr lang="nb-NO" sz="1200" dirty="0"/>
              <a:t> or </a:t>
            </a:r>
            <a:r>
              <a:rPr lang="nb-NO" sz="1200" dirty="0" err="1"/>
              <a:t>monologue</a:t>
            </a:r>
            <a:r>
              <a:rPr lang="nb-NO" sz="1200" dirty="0"/>
              <a:t> </a:t>
            </a:r>
            <a:r>
              <a:rPr lang="nb-NO" sz="1200" dirty="0" err="1"/>
              <a:t>using</a:t>
            </a:r>
            <a:r>
              <a:rPr lang="nb-NO" sz="1200" dirty="0"/>
              <a:t> </a:t>
            </a:r>
            <a:r>
              <a:rPr lang="nb-NO" sz="1200" dirty="0" err="1"/>
              <a:t>newly</a:t>
            </a:r>
            <a:r>
              <a:rPr lang="nb-NO" sz="1200" dirty="0"/>
              <a:t> </a:t>
            </a:r>
            <a:r>
              <a:rPr lang="nb-NO" sz="1200" dirty="0" err="1"/>
              <a:t>learned</a:t>
            </a:r>
            <a:r>
              <a:rPr lang="nb-NO" sz="1200" dirty="0"/>
              <a:t> constructions and </a:t>
            </a:r>
            <a:r>
              <a:rPr lang="nb-NO" sz="1200" dirty="0" err="1"/>
              <a:t>key</a:t>
            </a:r>
            <a:r>
              <a:rPr lang="nb-NO" sz="1200" dirty="0"/>
              <a:t> </a:t>
            </a:r>
            <a:r>
              <a:rPr lang="nb-NO" sz="1200" dirty="0" err="1"/>
              <a:t>words</a:t>
            </a:r>
            <a:r>
              <a:rPr lang="nb-NO" sz="1200" dirty="0"/>
              <a:t>. </a:t>
            </a:r>
          </a:p>
          <a:p>
            <a:pPr algn="l"/>
            <a:r>
              <a:rPr lang="en-US" dirty="0"/>
              <a:t>voiceover</a:t>
            </a:r>
          </a:p>
          <a:p>
            <a:pPr algn="l"/>
            <a:r>
              <a:rPr lang="en-US" dirty="0"/>
              <a:t>logic in each lesson, from easy to more advanced, from linguistic to more spoken communicative</a:t>
            </a:r>
          </a:p>
          <a:p>
            <a:endParaRPr lang="en-US" dirty="0"/>
          </a:p>
        </p:txBody>
      </p:sp>
      <p:sp>
        <p:nvSpPr>
          <p:cNvPr id="4" name="Plassholder for lysbildenummer 3"/>
          <p:cNvSpPr>
            <a:spLocks noGrp="1"/>
          </p:cNvSpPr>
          <p:nvPr>
            <p:ph type="sldNum" sz="quarter" idx="5"/>
          </p:nvPr>
        </p:nvSpPr>
        <p:spPr/>
        <p:txBody>
          <a:bodyPr/>
          <a:lstStyle/>
          <a:p>
            <a:fld id="{E5A60DFC-D055-8843-9682-BC8247EEDD3A}" type="slidenum">
              <a:rPr lang="en-NO" smtClean="0"/>
              <a:t>77</a:t>
            </a:fld>
            <a:endParaRPr lang="en-NO"/>
          </a:p>
        </p:txBody>
      </p:sp>
    </p:spTree>
    <p:extLst>
      <p:ext uri="{BB962C8B-B14F-4D97-AF65-F5344CB8AC3E}">
        <p14:creationId xmlns:p14="http://schemas.microsoft.com/office/powerpoint/2010/main" val="379629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en-NO" sz="1200"/>
              <a:t>The Russian Constructicon is by far the largest, with over 2200 constuctions</a:t>
            </a:r>
          </a:p>
          <a:p>
            <a:endParaRPr lang="nb-NO"/>
          </a:p>
        </p:txBody>
      </p:sp>
      <p:sp>
        <p:nvSpPr>
          <p:cNvPr id="4" name="Plassholder for lysbildenummer 3"/>
          <p:cNvSpPr>
            <a:spLocks noGrp="1"/>
          </p:cNvSpPr>
          <p:nvPr>
            <p:ph type="sldNum" sz="quarter" idx="5"/>
          </p:nvPr>
        </p:nvSpPr>
        <p:spPr/>
        <p:txBody>
          <a:bodyPr/>
          <a:lstStyle/>
          <a:p>
            <a:fld id="{E5A60DFC-D055-8843-9682-BC8247EEDD3A}" type="slidenum">
              <a:rPr lang="en-NO" smtClean="0"/>
              <a:t>10</a:t>
            </a:fld>
            <a:endParaRPr lang="en-NO"/>
          </a:p>
        </p:txBody>
      </p:sp>
    </p:spTree>
    <p:extLst>
      <p:ext uri="{BB962C8B-B14F-4D97-AF65-F5344CB8AC3E}">
        <p14:creationId xmlns:p14="http://schemas.microsoft.com/office/powerpoint/2010/main" val="127566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Russian Constructicon is a </a:t>
            </a:r>
            <a:r>
              <a:rPr lang="nb-NO" dirty="0" err="1"/>
              <a:t>large-scale</a:t>
            </a:r>
            <a:r>
              <a:rPr lang="nb-NO" dirty="0"/>
              <a:t> resource </a:t>
            </a:r>
            <a:r>
              <a:rPr lang="nb-NO" b="1" dirty="0" err="1"/>
              <a:t>aiming</a:t>
            </a:r>
            <a:r>
              <a:rPr lang="nb-NO" b="1" dirty="0"/>
              <a:t> to </a:t>
            </a:r>
            <a:r>
              <a:rPr lang="nb-NO" b="1" dirty="0" err="1"/>
              <a:t>represent</a:t>
            </a:r>
            <a:r>
              <a:rPr lang="nb-NO" b="1" dirty="0"/>
              <a:t> a major </a:t>
            </a:r>
            <a:r>
              <a:rPr lang="nb-NO" b="1" dirty="0" err="1"/>
              <a:t>portion</a:t>
            </a:r>
            <a:r>
              <a:rPr lang="nb-NO" b="1" dirty="0"/>
              <a:t> of the grammar </a:t>
            </a:r>
            <a:r>
              <a:rPr lang="nb-NO" dirty="0"/>
              <a:t>of Russian.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Light" panose="020F0302020204030204" pitchFamily="34" charset="0"/>
              <a:cs typeface="Calibri Light" panose="020F0302020204030204" pitchFamily="34" charset="0"/>
            </a:endParaRPr>
          </a:p>
          <a:p>
            <a:endParaRPr lang="en-US" dirty="0"/>
          </a:p>
        </p:txBody>
      </p:sp>
      <p:sp>
        <p:nvSpPr>
          <p:cNvPr id="4" name="Plassholder for lysbildenummer 3"/>
          <p:cNvSpPr>
            <a:spLocks noGrp="1"/>
          </p:cNvSpPr>
          <p:nvPr>
            <p:ph type="sldNum" sz="quarter" idx="5"/>
          </p:nvPr>
        </p:nvSpPr>
        <p:spPr/>
        <p:txBody>
          <a:bodyPr/>
          <a:lstStyle/>
          <a:p>
            <a:fld id="{E5A60DFC-D055-8843-9682-BC8247EEDD3A}" type="slidenum">
              <a:rPr lang="en-NO" smtClean="0"/>
              <a:t>12</a:t>
            </a:fld>
            <a:endParaRPr lang="en-NO"/>
          </a:p>
        </p:txBody>
      </p:sp>
    </p:spTree>
    <p:extLst>
      <p:ext uri="{BB962C8B-B14F-4D97-AF65-F5344CB8AC3E}">
        <p14:creationId xmlns:p14="http://schemas.microsoft.com/office/powerpoint/2010/main" val="3961225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9D52A784-EF6D-CD4F-9DD7-2B37812D1AAE}" type="slidenum">
              <a:rPr lang="en-NO" smtClean="0"/>
              <a:t>13</a:t>
            </a:fld>
            <a:endParaRPr lang="en-NO"/>
          </a:p>
        </p:txBody>
      </p:sp>
    </p:spTree>
    <p:extLst>
      <p:ext uri="{BB962C8B-B14F-4D97-AF65-F5344CB8AC3E}">
        <p14:creationId xmlns:p14="http://schemas.microsoft.com/office/powerpoint/2010/main" val="2722025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construction that has an open slot for a noun phrase (</a:t>
            </a:r>
            <a:r>
              <a:rPr lang="en-US" u="sng"/>
              <a:t>NP</a:t>
            </a:r>
            <a:r>
              <a:rPr lang="en-US"/>
              <a:t>) restricted to nouns signifying a person that will soon change his or her status. This construction also has a fixed part (anchor words) </a:t>
            </a:r>
            <a:r>
              <a:rPr lang="nb-NO" i="1" u="sng"/>
              <a:t>bez pjati minut</a:t>
            </a:r>
            <a:r>
              <a:rPr lang="en-US"/>
              <a:t>. </a:t>
            </a:r>
          </a:p>
          <a:p>
            <a:endParaRPr lang="nb-NO"/>
          </a:p>
        </p:txBody>
      </p:sp>
      <p:sp>
        <p:nvSpPr>
          <p:cNvPr id="4" name="Slide Number Placeholder 3"/>
          <p:cNvSpPr>
            <a:spLocks noGrp="1"/>
          </p:cNvSpPr>
          <p:nvPr>
            <p:ph type="sldNum" sz="quarter" idx="5"/>
          </p:nvPr>
        </p:nvSpPr>
        <p:spPr/>
        <p:txBody>
          <a:bodyPr/>
          <a:lstStyle/>
          <a:p>
            <a:fld id="{A16C2BA3-AA11-7C47-81D5-AB96627E9E38}" type="slidenum">
              <a:rPr lang="nb-NO" smtClean="0"/>
              <a:t>15</a:t>
            </a:fld>
            <a:endParaRPr lang="nb-NO"/>
          </a:p>
        </p:txBody>
      </p:sp>
    </p:spTree>
    <p:extLst>
      <p:ext uri="{BB962C8B-B14F-4D97-AF65-F5344CB8AC3E}">
        <p14:creationId xmlns:p14="http://schemas.microsoft.com/office/powerpoint/2010/main" val="1945808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60A370B-5039-1044-BE3B-626BDE3F0426}" type="slidenum">
              <a:rPr lang="nb-NO" smtClean="0"/>
              <a:t>17</a:t>
            </a:fld>
            <a:endParaRPr lang="nb-NO" dirty="0"/>
          </a:p>
        </p:txBody>
      </p:sp>
    </p:spTree>
    <p:extLst>
      <p:ext uri="{BB962C8B-B14F-4D97-AF65-F5344CB8AC3E}">
        <p14:creationId xmlns:p14="http://schemas.microsoft.com/office/powerpoint/2010/main" val="1965931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8" name="Title 7"/>
          <p:cNvSpPr>
            <a:spLocks noGrp="1"/>
          </p:cNvSpPr>
          <p:nvPr>
            <p:ph type="title" hasCustomPrompt="1"/>
          </p:nvPr>
        </p:nvSpPr>
        <p:spPr>
          <a:xfrm>
            <a:off x="1054464" y="1118585"/>
            <a:ext cx="6012000" cy="1811813"/>
          </a:xfrm>
        </p:spPr>
        <p:txBody>
          <a:bodyPr lIns="0" anchor="b">
            <a:normAutofit/>
          </a:bodyPr>
          <a:lstStyle>
            <a:lvl1pPr>
              <a:defRPr sz="2400" baseline="0">
                <a:solidFill>
                  <a:schemeClr val="bg1"/>
                </a:solidFill>
              </a:defRPr>
            </a:lvl1pPr>
          </a:lstStyle>
          <a:p>
            <a:r>
              <a:rPr lang="en-US" noProof="0" dirty="0"/>
              <a:t>Document title</a:t>
            </a:r>
          </a:p>
        </p:txBody>
      </p:sp>
      <p:sp>
        <p:nvSpPr>
          <p:cNvPr id="4" name="Text Placeholder 3"/>
          <p:cNvSpPr>
            <a:spLocks noGrp="1"/>
          </p:cNvSpPr>
          <p:nvPr>
            <p:ph type="body" sz="quarter" idx="12" hasCustomPrompt="1"/>
          </p:nvPr>
        </p:nvSpPr>
        <p:spPr>
          <a:xfrm>
            <a:off x="1054464" y="2942591"/>
            <a:ext cx="6012000" cy="1126695"/>
          </a:xfr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dirty="0"/>
              <a:t>Subtitle</a:t>
            </a:r>
          </a:p>
        </p:txBody>
      </p:sp>
      <p:sp>
        <p:nvSpPr>
          <p:cNvPr id="3" name="Subtitle 2"/>
          <p:cNvSpPr>
            <a:spLocks noGrp="1"/>
          </p:cNvSpPr>
          <p:nvPr>
            <p:ph type="subTitle" idx="1" hasCustomPrompt="1"/>
          </p:nvPr>
        </p:nvSpPr>
        <p:spPr>
          <a:xfrm>
            <a:off x="1054464" y="4208016"/>
            <a:ext cx="6012000" cy="1454784"/>
          </a:xfr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Author’s name and last name</a:t>
            </a:r>
          </a:p>
        </p:txBody>
      </p:sp>
      <p:sp>
        <p:nvSpPr>
          <p:cNvPr id="6" name="Text Placeholder 5"/>
          <p:cNvSpPr>
            <a:spLocks noGrp="1"/>
          </p:cNvSpPr>
          <p:nvPr>
            <p:ph type="body" sz="quarter" idx="13" hasCustomPrompt="1"/>
          </p:nvPr>
        </p:nvSpPr>
        <p:spPr>
          <a:xfrm>
            <a:off x="1054464" y="5674992"/>
            <a:ext cx="6012000" cy="746878"/>
          </a:xfr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dirty="0"/>
              <a:t>Address</a:t>
            </a:r>
          </a:p>
        </p:txBody>
      </p:sp>
      <p:sp>
        <p:nvSpPr>
          <p:cNvPr id="9"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dirty="0"/>
              <a:t>Click the icon below to add a picture</a:t>
            </a:r>
          </a:p>
        </p:txBody>
      </p:sp>
    </p:spTree>
    <p:extLst>
      <p:ext uri="{BB962C8B-B14F-4D97-AF65-F5344CB8AC3E}">
        <p14:creationId xmlns:p14="http://schemas.microsoft.com/office/powerpoint/2010/main" val="615897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905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19F32FD-B5F8-E642-8053-E9250B355B70}" type="datetime1">
              <a:rPr lang="nb-NO" smtClean="0"/>
              <a:t>01.04.2025</a:t>
            </a:fld>
            <a:endParaRPr lang="en-NO"/>
          </a:p>
        </p:txBody>
      </p:sp>
      <p:sp>
        <p:nvSpPr>
          <p:cNvPr id="5" name="Footer Placeholder 4"/>
          <p:cNvSpPr>
            <a:spLocks noGrp="1"/>
          </p:cNvSpPr>
          <p:nvPr>
            <p:ph type="ftr" sz="quarter" idx="11"/>
          </p:nvPr>
        </p:nvSpPr>
        <p:spPr/>
        <p:txBody>
          <a:bodyPr/>
          <a:lstStyle/>
          <a:p>
            <a:endParaRPr lang="en-NO"/>
          </a:p>
        </p:txBody>
      </p:sp>
      <p:sp>
        <p:nvSpPr>
          <p:cNvPr id="6" name="Slide Number Placeholder 5"/>
          <p:cNvSpPr>
            <a:spLocks noGrp="1"/>
          </p:cNvSpPr>
          <p:nvPr>
            <p:ph type="sldNum" sz="quarter" idx="12"/>
          </p:nvPr>
        </p:nvSpPr>
        <p:spPr/>
        <p:txBody>
          <a:bodyPr/>
          <a:lstStyle/>
          <a:p>
            <a:fld id="{6E77C5C6-3357-E145-B5C5-5B5168CE97B5}" type="slidenum">
              <a:rPr lang="en-NO" smtClean="0"/>
              <a:t>‹#›</a:t>
            </a:fld>
            <a:endParaRPr lang="en-NO"/>
          </a:p>
        </p:txBody>
      </p:sp>
    </p:spTree>
    <p:extLst>
      <p:ext uri="{BB962C8B-B14F-4D97-AF65-F5344CB8AC3E}">
        <p14:creationId xmlns:p14="http://schemas.microsoft.com/office/powerpoint/2010/main" val="388082566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9AC901-F7B9-05DF-6007-3209CFBE39E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a:extLst>
              <a:ext uri="{FF2B5EF4-FFF2-40B4-BE49-F238E27FC236}">
                <a16:creationId xmlns:a16="http://schemas.microsoft.com/office/drawing/2014/main" id="{A05B199A-97B9-61C9-7395-32F0C5F958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a:extLst>
              <a:ext uri="{FF2B5EF4-FFF2-40B4-BE49-F238E27FC236}">
                <a16:creationId xmlns:a16="http://schemas.microsoft.com/office/drawing/2014/main" id="{0A5066AD-2C62-CE78-0DC6-D1D34A9557B4}"/>
              </a:ext>
            </a:extLst>
          </p:cNvPr>
          <p:cNvSpPr>
            <a:spLocks noGrp="1"/>
          </p:cNvSpPr>
          <p:nvPr>
            <p:ph type="dt" sz="half" idx="10"/>
          </p:nvPr>
        </p:nvSpPr>
        <p:spPr/>
        <p:txBody>
          <a:bodyPr/>
          <a:lstStyle/>
          <a:p>
            <a:fld id="{5ECE160F-1130-F141-986E-8F47F42EFC6D}" type="datetimeFigureOut">
              <a:rPr lang="en-US" smtClean="0"/>
              <a:t>4/1/25</a:t>
            </a:fld>
            <a:endParaRPr lang="en-US"/>
          </a:p>
        </p:txBody>
      </p:sp>
      <p:sp>
        <p:nvSpPr>
          <p:cNvPr id="5" name="Plassholder for bunntekst 4">
            <a:extLst>
              <a:ext uri="{FF2B5EF4-FFF2-40B4-BE49-F238E27FC236}">
                <a16:creationId xmlns:a16="http://schemas.microsoft.com/office/drawing/2014/main" id="{B289CF92-F754-AAB7-15E1-A054D997AAEA}"/>
              </a:ext>
            </a:extLst>
          </p:cNvPr>
          <p:cNvSpPr>
            <a:spLocks noGrp="1"/>
          </p:cNvSpPr>
          <p:nvPr>
            <p:ph type="ftr" sz="quarter" idx="11"/>
          </p:nvPr>
        </p:nvSpPr>
        <p:spPr/>
        <p:txBody>
          <a:bodyPr/>
          <a:lstStyle/>
          <a:p>
            <a:endParaRPr lang="en-US"/>
          </a:p>
        </p:txBody>
      </p:sp>
      <p:sp>
        <p:nvSpPr>
          <p:cNvPr id="6" name="Plassholder for lysbildenummer 5">
            <a:extLst>
              <a:ext uri="{FF2B5EF4-FFF2-40B4-BE49-F238E27FC236}">
                <a16:creationId xmlns:a16="http://schemas.microsoft.com/office/drawing/2014/main" id="{D86AA06B-5717-FEA6-9D9D-F71E7DC32FCB}"/>
              </a:ext>
            </a:extLst>
          </p:cNvPr>
          <p:cNvSpPr>
            <a:spLocks noGrp="1"/>
          </p:cNvSpPr>
          <p:nvPr>
            <p:ph type="sldNum" sz="quarter" idx="12"/>
          </p:nvPr>
        </p:nvSpPr>
        <p:spPr/>
        <p:txBody>
          <a:bodyPr/>
          <a:lstStyle/>
          <a:p>
            <a:fld id="{3BC848D9-AA18-4746-9306-EBB926ED27EC}" type="slidenum">
              <a:rPr lang="en-US" smtClean="0"/>
              <a:t>‹#›</a:t>
            </a:fld>
            <a:endParaRPr lang="en-US"/>
          </a:p>
        </p:txBody>
      </p:sp>
    </p:spTree>
    <p:extLst>
      <p:ext uri="{BB962C8B-B14F-4D97-AF65-F5344CB8AC3E}">
        <p14:creationId xmlns:p14="http://schemas.microsoft.com/office/powerpoint/2010/main" val="2860793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10" name="Title 7"/>
          <p:cNvSpPr>
            <a:spLocks noGrp="1"/>
          </p:cNvSpPr>
          <p:nvPr>
            <p:ph type="title" hasCustomPrompt="1"/>
          </p:nvPr>
        </p:nvSpPr>
        <p:spPr>
          <a:xfrm>
            <a:off x="1054464" y="1118585"/>
            <a:ext cx="6012000" cy="1811813"/>
          </a:xfrm>
          <a:prstGeom prst="rect">
            <a:avLst/>
          </a:prstGeom>
        </p:spPr>
        <p:txBody>
          <a:bodyPr lIns="0" anchor="b">
            <a:normAutofit/>
          </a:bodyPr>
          <a:lstStyle>
            <a:lvl1pPr>
              <a:defRPr sz="2400" baseline="0">
                <a:solidFill>
                  <a:schemeClr val="bg1"/>
                </a:solidFill>
              </a:defRPr>
            </a:lvl1pPr>
          </a:lstStyle>
          <a:p>
            <a:r>
              <a:rPr lang="en-US" noProof="0" dirty="0"/>
              <a:t>Document title</a:t>
            </a:r>
          </a:p>
        </p:txBody>
      </p:sp>
      <p:sp>
        <p:nvSpPr>
          <p:cNvPr id="11" name="Text Placeholder 3"/>
          <p:cNvSpPr>
            <a:spLocks noGrp="1"/>
          </p:cNvSpPr>
          <p:nvPr>
            <p:ph type="body" sz="quarter" idx="12" hasCustomPrompt="1"/>
          </p:nvPr>
        </p:nvSpPr>
        <p:spPr>
          <a:xfrm>
            <a:off x="1054464" y="2942591"/>
            <a:ext cx="6012000" cy="1126695"/>
          </a:xfrm>
          <a:prstGeom prst="rect">
            <a:avLst/>
          </a:prstGeo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dirty="0"/>
              <a:t>Subtitle</a:t>
            </a:r>
          </a:p>
        </p:txBody>
      </p:sp>
      <p:sp>
        <p:nvSpPr>
          <p:cNvPr id="9" name="Subtitle 2"/>
          <p:cNvSpPr>
            <a:spLocks noGrp="1"/>
          </p:cNvSpPr>
          <p:nvPr>
            <p:ph type="subTitle" idx="1" hasCustomPrompt="1"/>
          </p:nvPr>
        </p:nvSpPr>
        <p:spPr>
          <a:xfrm>
            <a:off x="1054464" y="4208016"/>
            <a:ext cx="6012000" cy="1454784"/>
          </a:xfrm>
          <a:prstGeom prst="rect">
            <a:avLst/>
          </a:prstGeo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Author’s name and last name</a:t>
            </a:r>
          </a:p>
        </p:txBody>
      </p:sp>
      <p:sp>
        <p:nvSpPr>
          <p:cNvPr id="12" name="Text Placeholder 5"/>
          <p:cNvSpPr>
            <a:spLocks noGrp="1"/>
          </p:cNvSpPr>
          <p:nvPr>
            <p:ph type="body" sz="quarter" idx="13" hasCustomPrompt="1"/>
          </p:nvPr>
        </p:nvSpPr>
        <p:spPr>
          <a:xfrm>
            <a:off x="1054464" y="5674992"/>
            <a:ext cx="6012000" cy="746878"/>
          </a:xfrm>
          <a:prstGeom prst="rect">
            <a:avLst/>
          </a:prstGeo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dirty="0"/>
              <a:t>Address</a:t>
            </a:r>
          </a:p>
        </p:txBody>
      </p:sp>
      <p:sp>
        <p:nvSpPr>
          <p:cNvPr id="13"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dirty="0"/>
              <a:t>Click the icon below to add a picture</a:t>
            </a:r>
          </a:p>
        </p:txBody>
      </p:sp>
    </p:spTree>
    <p:extLst>
      <p:ext uri="{BB962C8B-B14F-4D97-AF65-F5344CB8AC3E}">
        <p14:creationId xmlns:p14="http://schemas.microsoft.com/office/powerpoint/2010/main" val="1334680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
        <p:nvSpPr>
          <p:cNvPr id="5" name="Content Placeholder 2"/>
          <p:cNvSpPr>
            <a:spLocks noGrp="1"/>
          </p:cNvSpPr>
          <p:nvPr>
            <p:ph idx="1" hasCustomPrompt="1"/>
          </p:nvPr>
        </p:nvSpPr>
        <p:spPr>
          <a:xfrm>
            <a:off x="838200" y="1825625"/>
            <a:ext cx="10515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405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
        <p:nvSpPr>
          <p:cNvPr id="6" name="Content Placeholder 2"/>
          <p:cNvSpPr>
            <a:spLocks noGrp="1"/>
          </p:cNvSpPr>
          <p:nvPr>
            <p:ph sz="half" idx="1" hasCustomPrompt="1"/>
          </p:nvPr>
        </p:nvSpPr>
        <p:spPr>
          <a:xfrm>
            <a:off x="838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2" hasCustomPrompt="1"/>
          </p:nvPr>
        </p:nvSpPr>
        <p:spPr>
          <a:xfrm>
            <a:off x="6172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9082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Tree>
    <p:extLst>
      <p:ext uri="{BB962C8B-B14F-4D97-AF65-F5344CB8AC3E}">
        <p14:creationId xmlns:p14="http://schemas.microsoft.com/office/powerpoint/2010/main" val="4270224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464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D5696-65DE-7D40-B66F-CBFDBAC3686C}"/>
              </a:ext>
            </a:extLst>
          </p:cNvPr>
          <p:cNvSpPr>
            <a:spLocks noGrp="1"/>
          </p:cNvSpPr>
          <p:nvPr>
            <p:ph type="title"/>
          </p:nvPr>
        </p:nvSpPr>
        <p:spPr>
          <a:xfrm>
            <a:off x="831849" y="1709738"/>
            <a:ext cx="10515600" cy="2852737"/>
          </a:xfrm>
        </p:spPr>
        <p:txBody>
          <a:bodyPr anchor="b"/>
          <a:lstStyle>
            <a:lvl1pPr>
              <a:defRPr sz="6000"/>
            </a:lvl1pPr>
          </a:lstStyle>
          <a:p>
            <a:r>
              <a:rPr lang="en-US"/>
              <a:t>Click to edit Master title style</a:t>
            </a:r>
            <a:endParaRPr lang="en-NO"/>
          </a:p>
        </p:txBody>
      </p:sp>
      <p:sp>
        <p:nvSpPr>
          <p:cNvPr id="3" name="Text Placeholder 2">
            <a:extLst>
              <a:ext uri="{FF2B5EF4-FFF2-40B4-BE49-F238E27FC236}">
                <a16:creationId xmlns:a16="http://schemas.microsoft.com/office/drawing/2014/main" id="{A3ABC8FB-5D1B-854C-B525-1348096F3299}"/>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B09896-5BF6-7149-9924-E57118B4C001}"/>
              </a:ext>
            </a:extLst>
          </p:cNvPr>
          <p:cNvSpPr>
            <a:spLocks noGrp="1"/>
          </p:cNvSpPr>
          <p:nvPr>
            <p:ph type="dt" sz="half" idx="10"/>
          </p:nvPr>
        </p:nvSpPr>
        <p:spPr/>
        <p:txBody>
          <a:bodyPr/>
          <a:lstStyle/>
          <a:p>
            <a:fld id="{C5C329AA-8CD9-DD4D-87CA-61CC5A0E889E}" type="datetime1">
              <a:rPr lang="nb-NO" smtClean="0"/>
              <a:t>01.04.2025</a:t>
            </a:fld>
            <a:endParaRPr lang="en-NO"/>
          </a:p>
        </p:txBody>
      </p:sp>
      <p:sp>
        <p:nvSpPr>
          <p:cNvPr id="5" name="Footer Placeholder 4">
            <a:extLst>
              <a:ext uri="{FF2B5EF4-FFF2-40B4-BE49-F238E27FC236}">
                <a16:creationId xmlns:a16="http://schemas.microsoft.com/office/drawing/2014/main" id="{8667D23D-B52D-764E-A7DE-C8CC7A2EA8DA}"/>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E8990740-E0E3-6048-ACEB-6CBDD57DA46B}"/>
              </a:ext>
            </a:extLst>
          </p:cNvPr>
          <p:cNvSpPr>
            <a:spLocks noGrp="1"/>
          </p:cNvSpPr>
          <p:nvPr>
            <p:ph type="sldNum" sz="quarter" idx="12"/>
          </p:nvPr>
        </p:nvSpPr>
        <p:spPr/>
        <p:txBody>
          <a:bodyPr/>
          <a:lstStyle/>
          <a:p>
            <a:fld id="{6E77C5C6-3357-E145-B5C5-5B5168CE97B5}" type="slidenum">
              <a:rPr lang="en-NO" smtClean="0"/>
              <a:t>‹#›</a:t>
            </a:fld>
            <a:endParaRPr lang="en-NO"/>
          </a:p>
        </p:txBody>
      </p:sp>
    </p:spTree>
    <p:extLst>
      <p:ext uri="{BB962C8B-B14F-4D97-AF65-F5344CB8AC3E}">
        <p14:creationId xmlns:p14="http://schemas.microsoft.com/office/powerpoint/2010/main" val="3256230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033C-2449-574D-A170-28B1E1B58C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O"/>
          </a:p>
        </p:txBody>
      </p:sp>
      <p:sp>
        <p:nvSpPr>
          <p:cNvPr id="3" name="Subtitle 2">
            <a:extLst>
              <a:ext uri="{FF2B5EF4-FFF2-40B4-BE49-F238E27FC236}">
                <a16:creationId xmlns:a16="http://schemas.microsoft.com/office/drawing/2014/main" id="{8D8A8C3D-9318-494B-B59A-DE19C47B552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NO"/>
          </a:p>
        </p:txBody>
      </p:sp>
      <p:sp>
        <p:nvSpPr>
          <p:cNvPr id="4" name="Date Placeholder 3">
            <a:extLst>
              <a:ext uri="{FF2B5EF4-FFF2-40B4-BE49-F238E27FC236}">
                <a16:creationId xmlns:a16="http://schemas.microsoft.com/office/drawing/2014/main" id="{4407AEBD-35EC-2B45-948F-1B1AAF6FB26F}"/>
              </a:ext>
            </a:extLst>
          </p:cNvPr>
          <p:cNvSpPr>
            <a:spLocks noGrp="1"/>
          </p:cNvSpPr>
          <p:nvPr>
            <p:ph type="dt" sz="half" idx="10"/>
          </p:nvPr>
        </p:nvSpPr>
        <p:spPr/>
        <p:txBody>
          <a:bodyPr/>
          <a:lstStyle/>
          <a:p>
            <a:fld id="{C552091D-C9CF-C14B-A40E-C110DE9C1F2C}" type="datetime1">
              <a:rPr lang="nb-NO" smtClean="0"/>
              <a:t>01.04.2025</a:t>
            </a:fld>
            <a:endParaRPr lang="en-NO"/>
          </a:p>
        </p:txBody>
      </p:sp>
      <p:sp>
        <p:nvSpPr>
          <p:cNvPr id="5" name="Footer Placeholder 4">
            <a:extLst>
              <a:ext uri="{FF2B5EF4-FFF2-40B4-BE49-F238E27FC236}">
                <a16:creationId xmlns:a16="http://schemas.microsoft.com/office/drawing/2014/main" id="{B9F0E96E-578F-C84C-9F52-5A84DBB227E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18477B01-3020-9E4E-9821-6B61494B5A36}"/>
              </a:ext>
            </a:extLst>
          </p:cNvPr>
          <p:cNvSpPr>
            <a:spLocks noGrp="1"/>
          </p:cNvSpPr>
          <p:nvPr>
            <p:ph type="sldNum" sz="quarter" idx="12"/>
          </p:nvPr>
        </p:nvSpPr>
        <p:spPr/>
        <p:txBody>
          <a:bodyPr/>
          <a:lstStyle/>
          <a:p>
            <a:fld id="{6E77C5C6-3357-E145-B5C5-5B5168CE97B5}" type="slidenum">
              <a:rPr lang="en-NO" smtClean="0"/>
              <a:t>‹#›</a:t>
            </a:fld>
            <a:endParaRPr lang="en-NO"/>
          </a:p>
        </p:txBody>
      </p:sp>
    </p:spTree>
    <p:extLst>
      <p:ext uri="{BB962C8B-B14F-4D97-AF65-F5344CB8AC3E}">
        <p14:creationId xmlns:p14="http://schemas.microsoft.com/office/powerpoint/2010/main" val="170227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Click to add title</a:t>
            </a:r>
          </a:p>
        </p:txBody>
      </p:sp>
      <p:sp>
        <p:nvSpPr>
          <p:cNvPr id="3" name="Content Placeholder 2"/>
          <p:cNvSpPr>
            <a:spLocks noGrp="1"/>
          </p:cNvSpPr>
          <p:nvPr>
            <p:ph idx="1" hasCustomPrompt="1"/>
          </p:nvPr>
        </p:nvSpPr>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777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19F32FD-B5F8-E642-8053-E9250B355B70}" type="datetime1">
              <a:rPr lang="nb-NO" smtClean="0"/>
              <a:t>01.04.2025</a:t>
            </a:fld>
            <a:endParaRPr lang="en-NO"/>
          </a:p>
        </p:txBody>
      </p:sp>
      <p:sp>
        <p:nvSpPr>
          <p:cNvPr id="5" name="Footer Placeholder 4"/>
          <p:cNvSpPr>
            <a:spLocks noGrp="1"/>
          </p:cNvSpPr>
          <p:nvPr>
            <p:ph type="ftr" sz="quarter" idx="11"/>
          </p:nvPr>
        </p:nvSpPr>
        <p:spPr/>
        <p:txBody>
          <a:bodyPr/>
          <a:lstStyle/>
          <a:p>
            <a:endParaRPr lang="en-NO"/>
          </a:p>
        </p:txBody>
      </p:sp>
      <p:sp>
        <p:nvSpPr>
          <p:cNvPr id="6" name="Slide Number Placeholder 5"/>
          <p:cNvSpPr>
            <a:spLocks noGrp="1"/>
          </p:cNvSpPr>
          <p:nvPr>
            <p:ph type="sldNum" sz="quarter" idx="12"/>
          </p:nvPr>
        </p:nvSpPr>
        <p:spPr/>
        <p:txBody>
          <a:bodyPr/>
          <a:lstStyle/>
          <a:p>
            <a:fld id="{6E77C5C6-3357-E145-B5C5-5B5168CE97B5}" type="slidenum">
              <a:rPr lang="en-NO" smtClean="0"/>
              <a:t>‹#›</a:t>
            </a:fld>
            <a:endParaRPr lang="en-NO"/>
          </a:p>
        </p:txBody>
      </p:sp>
    </p:spTree>
    <p:extLst>
      <p:ext uri="{BB962C8B-B14F-4D97-AF65-F5344CB8AC3E}">
        <p14:creationId xmlns:p14="http://schemas.microsoft.com/office/powerpoint/2010/main" val="45021965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10" name="Title 7"/>
          <p:cNvSpPr>
            <a:spLocks noGrp="1"/>
          </p:cNvSpPr>
          <p:nvPr>
            <p:ph type="title" hasCustomPrompt="1"/>
          </p:nvPr>
        </p:nvSpPr>
        <p:spPr>
          <a:xfrm>
            <a:off x="1054464" y="1118585"/>
            <a:ext cx="6012000" cy="1811813"/>
          </a:xfrm>
          <a:prstGeom prst="rect">
            <a:avLst/>
          </a:prstGeom>
        </p:spPr>
        <p:txBody>
          <a:bodyPr lIns="0" anchor="b">
            <a:normAutofit/>
          </a:bodyPr>
          <a:lstStyle>
            <a:lvl1pPr>
              <a:defRPr sz="2400" baseline="0">
                <a:solidFill>
                  <a:schemeClr val="bg1"/>
                </a:solidFill>
              </a:defRPr>
            </a:lvl1pPr>
          </a:lstStyle>
          <a:p>
            <a:r>
              <a:rPr lang="en-US" noProof="0" dirty="0"/>
              <a:t>Document title</a:t>
            </a:r>
          </a:p>
        </p:txBody>
      </p:sp>
      <p:sp>
        <p:nvSpPr>
          <p:cNvPr id="9" name="Subtitle 2"/>
          <p:cNvSpPr>
            <a:spLocks noGrp="1"/>
          </p:cNvSpPr>
          <p:nvPr>
            <p:ph type="subTitle" idx="1" hasCustomPrompt="1"/>
          </p:nvPr>
        </p:nvSpPr>
        <p:spPr>
          <a:xfrm>
            <a:off x="1054464" y="4208016"/>
            <a:ext cx="6012000" cy="1454784"/>
          </a:xfrm>
          <a:prstGeom prst="rect">
            <a:avLst/>
          </a:prstGeo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Author’s name and last name</a:t>
            </a:r>
          </a:p>
        </p:txBody>
      </p:sp>
      <p:sp>
        <p:nvSpPr>
          <p:cNvPr id="11" name="Text Placeholder 3"/>
          <p:cNvSpPr>
            <a:spLocks noGrp="1"/>
          </p:cNvSpPr>
          <p:nvPr>
            <p:ph type="body" sz="quarter" idx="12" hasCustomPrompt="1"/>
          </p:nvPr>
        </p:nvSpPr>
        <p:spPr>
          <a:xfrm>
            <a:off x="1054464" y="2942591"/>
            <a:ext cx="6012000" cy="1126695"/>
          </a:xfrm>
          <a:prstGeom prst="rect">
            <a:avLst/>
          </a:prstGeo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dirty="0"/>
              <a:t>Subtitle</a:t>
            </a:r>
          </a:p>
        </p:txBody>
      </p:sp>
      <p:sp>
        <p:nvSpPr>
          <p:cNvPr id="12" name="Text Placeholder 5"/>
          <p:cNvSpPr>
            <a:spLocks noGrp="1"/>
          </p:cNvSpPr>
          <p:nvPr>
            <p:ph type="body" sz="quarter" idx="13" hasCustomPrompt="1"/>
          </p:nvPr>
        </p:nvSpPr>
        <p:spPr>
          <a:xfrm>
            <a:off x="1054464" y="5674992"/>
            <a:ext cx="6012000" cy="746878"/>
          </a:xfrm>
          <a:prstGeom prst="rect">
            <a:avLst/>
          </a:prstGeo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dirty="0"/>
              <a:t>Address</a:t>
            </a:r>
          </a:p>
        </p:txBody>
      </p:sp>
      <p:sp>
        <p:nvSpPr>
          <p:cNvPr id="13"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dirty="0"/>
              <a:t>Click the icon below to add a picture</a:t>
            </a:r>
          </a:p>
        </p:txBody>
      </p:sp>
    </p:spTree>
    <p:extLst>
      <p:ext uri="{BB962C8B-B14F-4D97-AF65-F5344CB8AC3E}">
        <p14:creationId xmlns:p14="http://schemas.microsoft.com/office/powerpoint/2010/main" val="2108539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
        <p:nvSpPr>
          <p:cNvPr id="5" name="Content Placeholder 2"/>
          <p:cNvSpPr>
            <a:spLocks noGrp="1"/>
          </p:cNvSpPr>
          <p:nvPr>
            <p:ph idx="1" hasCustomPrompt="1"/>
          </p:nvPr>
        </p:nvSpPr>
        <p:spPr>
          <a:xfrm>
            <a:off x="838200" y="1825625"/>
            <a:ext cx="10515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5541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
        <p:nvSpPr>
          <p:cNvPr id="6" name="Content Placeholder 2"/>
          <p:cNvSpPr>
            <a:spLocks noGrp="1"/>
          </p:cNvSpPr>
          <p:nvPr>
            <p:ph sz="half" idx="1" hasCustomPrompt="1"/>
          </p:nvPr>
        </p:nvSpPr>
        <p:spPr>
          <a:xfrm>
            <a:off x="838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2" hasCustomPrompt="1"/>
          </p:nvPr>
        </p:nvSpPr>
        <p:spPr>
          <a:xfrm>
            <a:off x="6172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4416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Tree>
    <p:extLst>
      <p:ext uri="{BB962C8B-B14F-4D97-AF65-F5344CB8AC3E}">
        <p14:creationId xmlns:p14="http://schemas.microsoft.com/office/powerpoint/2010/main" val="2573493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664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Click to add title</a:t>
            </a:r>
          </a:p>
        </p:txBody>
      </p:sp>
      <p:sp>
        <p:nvSpPr>
          <p:cNvPr id="3" name="Content Placeholder 2"/>
          <p:cNvSpPr>
            <a:spLocks noGrp="1"/>
          </p:cNvSpPr>
          <p:nvPr>
            <p:ph sz="half" idx="1" hasCustomPrompt="1"/>
          </p:nvPr>
        </p:nvSpPr>
        <p:spPr>
          <a:xfrm>
            <a:off x="838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7876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Click to add title</a:t>
            </a:r>
          </a:p>
        </p:txBody>
      </p:sp>
    </p:spTree>
    <p:extLst>
      <p:ext uri="{BB962C8B-B14F-4D97-AF65-F5344CB8AC3E}">
        <p14:creationId xmlns:p14="http://schemas.microsoft.com/office/powerpoint/2010/main" val="418764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34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10" name="Title 7"/>
          <p:cNvSpPr>
            <a:spLocks noGrp="1"/>
          </p:cNvSpPr>
          <p:nvPr>
            <p:ph type="title" hasCustomPrompt="1"/>
          </p:nvPr>
        </p:nvSpPr>
        <p:spPr>
          <a:xfrm>
            <a:off x="1054464" y="1118585"/>
            <a:ext cx="6012000" cy="1811813"/>
          </a:xfrm>
          <a:prstGeom prst="rect">
            <a:avLst/>
          </a:prstGeom>
        </p:spPr>
        <p:txBody>
          <a:bodyPr lIns="0" anchor="b">
            <a:normAutofit/>
          </a:bodyPr>
          <a:lstStyle>
            <a:lvl1pPr>
              <a:defRPr sz="2400" baseline="0">
                <a:solidFill>
                  <a:schemeClr val="bg1"/>
                </a:solidFill>
              </a:defRPr>
            </a:lvl1pPr>
          </a:lstStyle>
          <a:p>
            <a:r>
              <a:rPr lang="en-US" noProof="0" dirty="0"/>
              <a:t>Document title</a:t>
            </a:r>
          </a:p>
        </p:txBody>
      </p:sp>
      <p:sp>
        <p:nvSpPr>
          <p:cNvPr id="11" name="Text Placeholder 3"/>
          <p:cNvSpPr>
            <a:spLocks noGrp="1"/>
          </p:cNvSpPr>
          <p:nvPr>
            <p:ph type="body" sz="quarter" idx="12" hasCustomPrompt="1"/>
          </p:nvPr>
        </p:nvSpPr>
        <p:spPr>
          <a:xfrm>
            <a:off x="1054464" y="2942591"/>
            <a:ext cx="6012000" cy="1126695"/>
          </a:xfrm>
          <a:prstGeom prst="rect">
            <a:avLst/>
          </a:prstGeo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dirty="0"/>
              <a:t>Subtitle</a:t>
            </a:r>
          </a:p>
        </p:txBody>
      </p:sp>
      <p:sp>
        <p:nvSpPr>
          <p:cNvPr id="9" name="Subtitle 2"/>
          <p:cNvSpPr>
            <a:spLocks noGrp="1"/>
          </p:cNvSpPr>
          <p:nvPr>
            <p:ph type="subTitle" idx="1" hasCustomPrompt="1"/>
          </p:nvPr>
        </p:nvSpPr>
        <p:spPr>
          <a:xfrm>
            <a:off x="1054464" y="4208016"/>
            <a:ext cx="6012000" cy="1454784"/>
          </a:xfrm>
          <a:prstGeom prst="rect">
            <a:avLst/>
          </a:prstGeo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Author’s name and last name</a:t>
            </a:r>
          </a:p>
        </p:txBody>
      </p:sp>
      <p:sp>
        <p:nvSpPr>
          <p:cNvPr id="12" name="Text Placeholder 5"/>
          <p:cNvSpPr>
            <a:spLocks noGrp="1"/>
          </p:cNvSpPr>
          <p:nvPr>
            <p:ph type="body" sz="quarter" idx="13" hasCustomPrompt="1"/>
          </p:nvPr>
        </p:nvSpPr>
        <p:spPr>
          <a:xfrm>
            <a:off x="1054464" y="5674992"/>
            <a:ext cx="6012000" cy="746878"/>
          </a:xfrm>
          <a:prstGeom prst="rect">
            <a:avLst/>
          </a:prstGeo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dirty="0"/>
              <a:t>Address</a:t>
            </a:r>
          </a:p>
        </p:txBody>
      </p:sp>
      <p:sp>
        <p:nvSpPr>
          <p:cNvPr id="13"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dirty="0"/>
              <a:t>Click the icon below to add a picture</a:t>
            </a:r>
          </a:p>
        </p:txBody>
      </p:sp>
    </p:spTree>
    <p:extLst>
      <p:ext uri="{BB962C8B-B14F-4D97-AF65-F5344CB8AC3E}">
        <p14:creationId xmlns:p14="http://schemas.microsoft.com/office/powerpoint/2010/main" val="2267822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
        <p:nvSpPr>
          <p:cNvPr id="5" name="Content Placeholder 2"/>
          <p:cNvSpPr>
            <a:spLocks noGrp="1"/>
          </p:cNvSpPr>
          <p:nvPr>
            <p:ph idx="1" hasCustomPrompt="1"/>
          </p:nvPr>
        </p:nvSpPr>
        <p:spPr>
          <a:xfrm>
            <a:off x="838200" y="1825625"/>
            <a:ext cx="10515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50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
        <p:nvSpPr>
          <p:cNvPr id="6" name="Content Placeholder 2"/>
          <p:cNvSpPr>
            <a:spLocks noGrp="1"/>
          </p:cNvSpPr>
          <p:nvPr>
            <p:ph sz="half" idx="1" hasCustomPrompt="1"/>
          </p:nvPr>
        </p:nvSpPr>
        <p:spPr>
          <a:xfrm>
            <a:off x="838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2" hasCustomPrompt="1"/>
          </p:nvPr>
        </p:nvSpPr>
        <p:spPr>
          <a:xfrm>
            <a:off x="6172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1819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Tree>
    <p:extLst>
      <p:ext uri="{BB962C8B-B14F-4D97-AF65-F5344CB8AC3E}">
        <p14:creationId xmlns:p14="http://schemas.microsoft.com/office/powerpoint/2010/main" val="10752648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add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en-US" noProof="0" smtClean="0"/>
              <a:t>4/1/25</a:t>
            </a:fld>
            <a:endParaRPr lang="en-US" noProof="0"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en-US" noProof="0" smtClean="0"/>
              <a:t>‹#›</a:t>
            </a:fld>
            <a:endParaRPr lang="en-US" noProof="0" dirty="0"/>
          </a:p>
        </p:txBody>
      </p:sp>
    </p:spTree>
    <p:extLst>
      <p:ext uri="{BB962C8B-B14F-4D97-AF65-F5344CB8AC3E}">
        <p14:creationId xmlns:p14="http://schemas.microsoft.com/office/powerpoint/2010/main" val="350943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add title</a:t>
            </a:r>
          </a:p>
        </p:txBody>
      </p:sp>
      <p:sp>
        <p:nvSpPr>
          <p:cNvPr id="9"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en-US" noProof="0" smtClean="0"/>
              <a:t>4/1/25</a:t>
            </a:fld>
            <a:endParaRPr lang="en-US" noProof="0" dirty="0"/>
          </a:p>
        </p:txBody>
      </p:sp>
      <p:sp>
        <p:nvSpPr>
          <p:cNvPr id="11"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1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en-US" noProof="0" smtClean="0"/>
              <a:t>‹#›</a:t>
            </a:fld>
            <a:endParaRPr lang="en-US" noProof="0" dirty="0"/>
          </a:p>
        </p:txBody>
      </p:sp>
    </p:spTree>
    <p:extLst>
      <p:ext uri="{BB962C8B-B14F-4D97-AF65-F5344CB8AC3E}">
        <p14:creationId xmlns:p14="http://schemas.microsoft.com/office/powerpoint/2010/main" val="109761003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77" r:id="rId6"/>
    <p:sldLayoutId id="214748367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add title</a:t>
            </a:r>
          </a:p>
        </p:txBody>
      </p:sp>
      <p:sp>
        <p:nvSpPr>
          <p:cNvPr id="11"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en-US" noProof="0" smtClean="0"/>
              <a:t>4/1/25</a:t>
            </a:fld>
            <a:endParaRPr lang="en-US" noProof="0" dirty="0"/>
          </a:p>
        </p:txBody>
      </p:sp>
      <p:sp>
        <p:nvSpPr>
          <p:cNvPr id="13"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1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en-US" noProof="0" smtClean="0"/>
              <a:t>‹#›</a:t>
            </a:fld>
            <a:endParaRPr lang="en-US" noProof="0" dirty="0"/>
          </a:p>
        </p:txBody>
      </p:sp>
    </p:spTree>
    <p:extLst>
      <p:ext uri="{BB962C8B-B14F-4D97-AF65-F5344CB8AC3E}">
        <p14:creationId xmlns:p14="http://schemas.microsoft.com/office/powerpoint/2010/main" val="218861953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add title</a:t>
            </a:r>
          </a:p>
        </p:txBody>
      </p:sp>
      <p:sp>
        <p:nvSpPr>
          <p:cNvPr id="1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en-US" noProof="0" smtClean="0"/>
              <a:t>4/1/25</a:t>
            </a:fld>
            <a:endParaRPr lang="en-US" noProof="0" dirty="0"/>
          </a:p>
        </p:txBody>
      </p:sp>
      <p:sp>
        <p:nvSpPr>
          <p:cNvPr id="1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1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en-US" noProof="0" smtClean="0"/>
              <a:t>‹#›</a:t>
            </a:fld>
            <a:endParaRPr lang="en-US" noProof="0" dirty="0"/>
          </a:p>
        </p:txBody>
      </p:sp>
    </p:spTree>
    <p:extLst>
      <p:ext uri="{BB962C8B-B14F-4D97-AF65-F5344CB8AC3E}">
        <p14:creationId xmlns:p14="http://schemas.microsoft.com/office/powerpoint/2010/main" val="288254346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38.jp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tiff"/><Relationship Id="rId11" Type="http://schemas.openxmlformats.org/officeDocument/2006/relationships/image" Target="../media/image37.emf"/><Relationship Id="rId5" Type="http://schemas.openxmlformats.org/officeDocument/2006/relationships/image" Target="../media/image32.jpeg"/><Relationship Id="rId15" Type="http://schemas.openxmlformats.org/officeDocument/2006/relationships/hyperlink" Target="https://constructicon.ruscorpora.ru/" TargetMode="External"/><Relationship Id="rId10" Type="http://schemas.openxmlformats.org/officeDocument/2006/relationships/image" Target="../media/image36.png"/><Relationship Id="rId4" Type="http://schemas.openxmlformats.org/officeDocument/2006/relationships/image" Target="../media/image31.jpeg"/><Relationship Id="rId9" Type="http://schemas.openxmlformats.org/officeDocument/2006/relationships/image" Target="../media/image35.jpeg"/><Relationship Id="rId14" Type="http://schemas.openxmlformats.org/officeDocument/2006/relationships/hyperlink" Target="https://constructicon.github.io/russia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https://constructicon.github.io/russia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10.jpeg"/><Relationship Id="rId7" Type="http://schemas.openxmlformats.org/officeDocument/2006/relationships/image" Target="../media/image13.png"/><Relationship Id="rId12"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11.jp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46.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46.sv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9.png"/><Relationship Id="rId7"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56.sv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61.sv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61.sv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83.jpe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hyperlink" Target="http://dx.doi.org/https:/doi.org/10.1515/9783111165806-003" TargetMode="External"/><Relationship Id="rId2" Type="http://schemas.openxmlformats.org/officeDocument/2006/relationships/hyperlink" Target="https://www.degruyter.com/serial/tilsm-b/html"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Available%20at:%20https:/scholarsarchive.byu.edu/rlj/vol72/iss1/4" TargetMode="External"/><Relationship Id="rId2" Type="http://schemas.openxmlformats.org/officeDocument/2006/relationships/image" Target="../media/image96.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98.png"/><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464" y="1118585"/>
            <a:ext cx="8159110" cy="2234805"/>
          </a:xfrm>
        </p:spPr>
        <p:txBody>
          <a:bodyPr>
            <a:noAutofit/>
          </a:bodyPr>
          <a:lstStyle/>
          <a:p>
            <a:r>
              <a:rPr lang="nb-NO" sz="4000" dirty="0"/>
              <a:t>Designing a multipurpose </a:t>
            </a:r>
            <a:r>
              <a:rPr lang="nb-NO" sz="4000" dirty="0" err="1"/>
              <a:t>constructicon</a:t>
            </a:r>
            <a:r>
              <a:rPr lang="nb-NO" sz="4000" dirty="0"/>
              <a:t> </a:t>
            </a:r>
            <a:r>
              <a:rPr lang="nb-NO" sz="4000" dirty="0" err="1"/>
              <a:t>resource</a:t>
            </a:r>
            <a:r>
              <a:rPr lang="nb-NO" sz="4000" dirty="0"/>
              <a:t>: </a:t>
            </a:r>
            <a:r>
              <a:rPr lang="nb-NO" sz="4000" dirty="0" err="1"/>
              <a:t>classification</a:t>
            </a:r>
            <a:r>
              <a:rPr lang="nb-NO" sz="4000" dirty="0"/>
              <a:t>, </a:t>
            </a:r>
            <a:r>
              <a:rPr lang="nb-NO" sz="4000" dirty="0" err="1"/>
              <a:t>architecture</a:t>
            </a:r>
            <a:r>
              <a:rPr lang="nb-NO" sz="4000" dirty="0"/>
              <a:t>, and </a:t>
            </a:r>
            <a:r>
              <a:rPr lang="nb-NO" sz="4000" dirty="0" err="1"/>
              <a:t>use</a:t>
            </a:r>
            <a:endParaRPr lang="nb-NO" sz="4000" dirty="0"/>
          </a:p>
        </p:txBody>
      </p:sp>
      <p:sp>
        <p:nvSpPr>
          <p:cNvPr id="4" name="Subtitle 3"/>
          <p:cNvSpPr>
            <a:spLocks noGrp="1"/>
          </p:cNvSpPr>
          <p:nvPr>
            <p:ph type="subTitle" idx="1"/>
          </p:nvPr>
        </p:nvSpPr>
        <p:spPr>
          <a:xfrm>
            <a:off x="1054464" y="3504611"/>
            <a:ext cx="6780853" cy="1258348"/>
          </a:xfrm>
        </p:spPr>
        <p:txBody>
          <a:bodyPr>
            <a:noAutofit/>
          </a:bodyPr>
          <a:lstStyle/>
          <a:p>
            <a:r>
              <a:rPr lang="nb-NO" sz="3200" dirty="0"/>
              <a:t>Laura A. Janda</a:t>
            </a:r>
          </a:p>
          <a:p>
            <a:r>
              <a:rPr lang="nb-NO" sz="3200" dirty="0"/>
              <a:t>Anna Endresen Valentina </a:t>
            </a:r>
            <a:r>
              <a:rPr lang="nb-NO" sz="3200" dirty="0" err="1"/>
              <a:t>Zhukova</a:t>
            </a:r>
            <a:endParaRPr lang="nb-NO" sz="3200" dirty="0"/>
          </a:p>
        </p:txBody>
      </p:sp>
      <p:sp>
        <p:nvSpPr>
          <p:cNvPr id="6" name="Picture Placeholder 5"/>
          <p:cNvSpPr>
            <a:spLocks noGrp="1"/>
          </p:cNvSpPr>
          <p:nvPr>
            <p:ph type="pic" sz="quarter" idx="14"/>
          </p:nvPr>
        </p:nvSpPr>
        <p:spPr/>
        <p:txBody>
          <a:bodyPr/>
          <a:lstStyle/>
          <a:p>
            <a:endParaRPr lang="en-NO"/>
          </a:p>
        </p:txBody>
      </p:sp>
      <p:pic>
        <p:nvPicPr>
          <p:cNvPr id="9" name="Picture 8" descr="A picture containing text, logo&#10;&#10;Description automatically generated">
            <a:extLst>
              <a:ext uri="{FF2B5EF4-FFF2-40B4-BE49-F238E27FC236}">
                <a16:creationId xmlns:a16="http://schemas.microsoft.com/office/drawing/2014/main" id="{8E0091E0-D586-3E1B-EB82-117ABD2549EF}"/>
              </a:ext>
            </a:extLst>
          </p:cNvPr>
          <p:cNvPicPr>
            <a:picLocks noChangeAspect="1"/>
          </p:cNvPicPr>
          <p:nvPr/>
        </p:nvPicPr>
        <p:blipFill>
          <a:blip r:embed="rId2" cstate="print">
            <a:duotone>
              <a:srgbClr val="36AFCE">
                <a:shade val="45000"/>
                <a:satMod val="135000"/>
              </a:srgb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766401" y="3648076"/>
            <a:ext cx="3086568" cy="932400"/>
          </a:xfrm>
          <a:prstGeom prst="rect">
            <a:avLst/>
          </a:prstGeom>
        </p:spPr>
      </p:pic>
      <p:pic>
        <p:nvPicPr>
          <p:cNvPr id="10" name="Google Shape;181;p32">
            <a:extLst>
              <a:ext uri="{FF2B5EF4-FFF2-40B4-BE49-F238E27FC236}">
                <a16:creationId xmlns:a16="http://schemas.microsoft.com/office/drawing/2014/main" id="{498BDF07-E337-BEB6-4B2C-4854FE33E13F}"/>
              </a:ext>
            </a:extLst>
          </p:cNvPr>
          <p:cNvPicPr preferRelativeResize="0">
            <a:picLocks noChangeAspect="1"/>
          </p:cNvPicPr>
          <p:nvPr/>
        </p:nvPicPr>
        <p:blipFill>
          <a:blip r:embed="rId4">
            <a:alphaModFix/>
          </a:blip>
          <a:stretch>
            <a:fillRect/>
          </a:stretch>
        </p:blipFill>
        <p:spPr>
          <a:xfrm>
            <a:off x="8780438" y="4750638"/>
            <a:ext cx="3058494" cy="828064"/>
          </a:xfrm>
          <a:prstGeom prst="rect">
            <a:avLst/>
          </a:prstGeom>
          <a:noFill/>
          <a:ln>
            <a:noFill/>
          </a:ln>
        </p:spPr>
      </p:pic>
      <p:pic>
        <p:nvPicPr>
          <p:cNvPr id="11" name="Bilde 4" descr="Et bilde som inneholder design&#10;&#10;Automatisk generert beskrivelse">
            <a:extLst>
              <a:ext uri="{FF2B5EF4-FFF2-40B4-BE49-F238E27FC236}">
                <a16:creationId xmlns:a16="http://schemas.microsoft.com/office/drawing/2014/main" id="{F59CC471-84A7-396A-79DD-47AAFF9BFF8A}"/>
              </a:ext>
            </a:extLst>
          </p:cNvPr>
          <p:cNvPicPr>
            <a:picLocks noChangeAspect="1"/>
          </p:cNvPicPr>
          <p:nvPr/>
        </p:nvPicPr>
        <p:blipFill>
          <a:blip r:embed="rId5"/>
          <a:stretch>
            <a:fillRect/>
          </a:stretch>
        </p:blipFill>
        <p:spPr>
          <a:xfrm>
            <a:off x="8467320" y="5748864"/>
            <a:ext cx="3684730" cy="814450"/>
          </a:xfrm>
          <a:prstGeom prst="rect">
            <a:avLst/>
          </a:prstGeom>
        </p:spPr>
      </p:pic>
      <p:pic>
        <p:nvPicPr>
          <p:cNvPr id="12" name="Picture 8" descr="A close-up of a person smiling&#10;&#10;Description automatically generated">
            <a:extLst>
              <a:ext uri="{FF2B5EF4-FFF2-40B4-BE49-F238E27FC236}">
                <a16:creationId xmlns:a16="http://schemas.microsoft.com/office/drawing/2014/main" id="{537D32D3-D861-4B0B-3FA2-4805FD1C1532}"/>
              </a:ext>
            </a:extLst>
          </p:cNvPr>
          <p:cNvPicPr>
            <a:picLocks noChangeAspect="1"/>
          </p:cNvPicPr>
          <p:nvPr/>
        </p:nvPicPr>
        <p:blipFill>
          <a:blip r:embed="rId6"/>
          <a:stretch>
            <a:fillRect/>
          </a:stretch>
        </p:blipFill>
        <p:spPr>
          <a:xfrm>
            <a:off x="4681057" y="4801988"/>
            <a:ext cx="1518645" cy="2024861"/>
          </a:xfrm>
          <a:prstGeom prst="rect">
            <a:avLst/>
          </a:prstGeom>
        </p:spPr>
      </p:pic>
      <p:pic>
        <p:nvPicPr>
          <p:cNvPr id="13" name="Picture 12" descr="A person with long hair&#10;&#10;Description automatically generated with medium confidence">
            <a:extLst>
              <a:ext uri="{FF2B5EF4-FFF2-40B4-BE49-F238E27FC236}">
                <a16:creationId xmlns:a16="http://schemas.microsoft.com/office/drawing/2014/main" id="{161A5155-5D83-6CCC-DDB8-5470D2FEB0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7990" y="4824100"/>
            <a:ext cx="1518645" cy="2033900"/>
          </a:xfrm>
          <a:prstGeom prst="rect">
            <a:avLst/>
          </a:prstGeom>
        </p:spPr>
      </p:pic>
    </p:spTree>
    <p:extLst>
      <p:ext uri="{BB962C8B-B14F-4D97-AF65-F5344CB8AC3E}">
        <p14:creationId xmlns:p14="http://schemas.microsoft.com/office/powerpoint/2010/main" val="68082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8902-46C9-AE41-AFF5-B8715E7AB4EF}"/>
              </a:ext>
            </a:extLst>
          </p:cNvPr>
          <p:cNvSpPr>
            <a:spLocks noGrp="1"/>
          </p:cNvSpPr>
          <p:nvPr>
            <p:ph type="title"/>
          </p:nvPr>
        </p:nvSpPr>
        <p:spPr/>
        <p:txBody>
          <a:bodyPr/>
          <a:lstStyle/>
          <a:p>
            <a:r>
              <a:rPr lang="en-NO" dirty="0"/>
              <a:t>What is a constructicon?</a:t>
            </a:r>
          </a:p>
        </p:txBody>
      </p:sp>
      <p:sp>
        <p:nvSpPr>
          <p:cNvPr id="3" name="Content Placeholder 2">
            <a:extLst>
              <a:ext uri="{FF2B5EF4-FFF2-40B4-BE49-F238E27FC236}">
                <a16:creationId xmlns:a16="http://schemas.microsoft.com/office/drawing/2014/main" id="{8BF56681-054B-DC44-B488-39232E4840DC}"/>
              </a:ext>
            </a:extLst>
          </p:cNvPr>
          <p:cNvSpPr>
            <a:spLocks noGrp="1"/>
          </p:cNvSpPr>
          <p:nvPr>
            <p:ph idx="4294967295"/>
          </p:nvPr>
        </p:nvSpPr>
        <p:spPr>
          <a:xfrm>
            <a:off x="838200" y="1464713"/>
            <a:ext cx="4575601" cy="4614650"/>
          </a:xfrm>
        </p:spPr>
        <p:txBody>
          <a:bodyPr>
            <a:normAutofit fontScale="85000" lnSpcReduction="20000"/>
          </a:bodyPr>
          <a:lstStyle/>
          <a:p>
            <a:pPr marL="0" indent="0">
              <a:lnSpc>
                <a:spcPct val="170000"/>
              </a:lnSpc>
              <a:buNone/>
            </a:pPr>
            <a:r>
              <a:rPr lang="en-NO" b="1" dirty="0"/>
              <a:t>Constructicons for:</a:t>
            </a:r>
          </a:p>
          <a:p>
            <a:pPr lvl="1"/>
            <a:r>
              <a:rPr lang="en-NO" sz="2600" b="1" dirty="0"/>
              <a:t>English</a:t>
            </a:r>
          </a:p>
          <a:p>
            <a:pPr lvl="1"/>
            <a:r>
              <a:rPr lang="en-NO" sz="2600" b="1" dirty="0"/>
              <a:t>German</a:t>
            </a:r>
          </a:p>
          <a:p>
            <a:pPr lvl="1"/>
            <a:r>
              <a:rPr lang="en-NO" sz="2600" b="1" dirty="0"/>
              <a:t>Swedish</a:t>
            </a:r>
          </a:p>
          <a:p>
            <a:pPr lvl="1"/>
            <a:r>
              <a:rPr lang="en-NO" sz="2600" b="1" dirty="0"/>
              <a:t>Japanese</a:t>
            </a:r>
          </a:p>
          <a:p>
            <a:pPr lvl="1"/>
            <a:r>
              <a:rPr lang="en-NO" sz="2600" b="1" dirty="0"/>
              <a:t>Brazilian Portuguese</a:t>
            </a:r>
            <a:endParaRPr lang="nb-NO" sz="2600" b="1" dirty="0"/>
          </a:p>
          <a:p>
            <a:pPr lvl="1"/>
            <a:r>
              <a:rPr lang="nb-NO" sz="2600" b="1" dirty="0"/>
              <a:t>Russian</a:t>
            </a:r>
          </a:p>
          <a:p>
            <a:pPr lvl="1"/>
            <a:r>
              <a:rPr lang="nb-NO" sz="2600" b="1" dirty="0"/>
              <a:t>Norwegian</a:t>
            </a:r>
          </a:p>
          <a:p>
            <a:pPr lvl="1"/>
            <a:r>
              <a:rPr lang="nb-NO" sz="2600" b="1" dirty="0" err="1"/>
              <a:t>Italian</a:t>
            </a:r>
            <a:endParaRPr lang="nb-NO" sz="2600" b="1" dirty="0"/>
          </a:p>
          <a:p>
            <a:pPr lvl="1"/>
            <a:r>
              <a:rPr lang="nb-NO" sz="2600" dirty="0" err="1"/>
              <a:t>Estonian</a:t>
            </a:r>
            <a:endParaRPr lang="nb-NO" sz="2600" dirty="0"/>
          </a:p>
          <a:p>
            <a:pPr lvl="1"/>
            <a:r>
              <a:rPr lang="nb-NO" sz="2600" dirty="0" err="1"/>
              <a:t>Ukrainian</a:t>
            </a:r>
            <a:endParaRPr lang="nb-NO" sz="2600" dirty="0"/>
          </a:p>
          <a:p>
            <a:pPr lvl="1"/>
            <a:r>
              <a:rPr lang="nb-NO" sz="2600" dirty="0" err="1"/>
              <a:t>Persian</a:t>
            </a:r>
            <a:endParaRPr lang="nb-NO" sz="2600" dirty="0"/>
          </a:p>
          <a:p>
            <a:pPr lvl="1"/>
            <a:r>
              <a:rPr lang="nb-NO" sz="2600" dirty="0"/>
              <a:t>Hill Mari</a:t>
            </a:r>
          </a:p>
          <a:p>
            <a:pPr lvl="1"/>
            <a:r>
              <a:rPr lang="nb-NO" sz="2600" dirty="0"/>
              <a:t>Slovak (planning stages)</a:t>
            </a:r>
          </a:p>
          <a:p>
            <a:pPr lvl="1"/>
            <a:endParaRPr lang="nb-NO" dirty="0"/>
          </a:p>
          <a:p>
            <a:pPr lvl="1"/>
            <a:endParaRPr lang="en-NO" dirty="0"/>
          </a:p>
        </p:txBody>
      </p:sp>
      <p:sp>
        <p:nvSpPr>
          <p:cNvPr id="4" name="Rounded Rectangle 3">
            <a:extLst>
              <a:ext uri="{FF2B5EF4-FFF2-40B4-BE49-F238E27FC236}">
                <a16:creationId xmlns:a16="http://schemas.microsoft.com/office/drawing/2014/main" id="{07739478-5F20-B54F-A27D-CAC51782932F}"/>
              </a:ext>
            </a:extLst>
          </p:cNvPr>
          <p:cNvSpPr/>
          <p:nvPr/>
        </p:nvSpPr>
        <p:spPr>
          <a:xfrm>
            <a:off x="5413801" y="1690688"/>
            <a:ext cx="5558999" cy="2771480"/>
          </a:xfrm>
          <a:prstGeom prst="roundRect">
            <a:avLst/>
          </a:prstGeom>
          <a:solidFill>
            <a:schemeClr val="accent4">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3200" dirty="0"/>
              <a:t>The Russian Constructicon is by far the largest, </a:t>
            </a:r>
          </a:p>
          <a:p>
            <a:pPr algn="ctr"/>
            <a:r>
              <a:rPr lang="en-NO" sz="3200" dirty="0"/>
              <a:t>with over 4000 const</a:t>
            </a:r>
            <a:r>
              <a:rPr lang="nb-NO" sz="3200" dirty="0"/>
              <a:t>r</a:t>
            </a:r>
            <a:r>
              <a:rPr lang="en-NO" sz="3200" dirty="0"/>
              <a:t>uctions</a:t>
            </a:r>
          </a:p>
        </p:txBody>
      </p:sp>
    </p:spTree>
    <p:extLst>
      <p:ext uri="{BB962C8B-B14F-4D97-AF65-F5344CB8AC3E}">
        <p14:creationId xmlns:p14="http://schemas.microsoft.com/office/powerpoint/2010/main" val="2073176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D75B9-8DD2-BB16-B671-0B9BC9A1C9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DFDE8-2C4B-5C37-73A4-7F3BC5826F33}"/>
              </a:ext>
            </a:extLst>
          </p:cNvPr>
          <p:cNvSpPr>
            <a:spLocks noGrp="1"/>
          </p:cNvSpPr>
          <p:nvPr>
            <p:ph type="title"/>
          </p:nvPr>
        </p:nvSpPr>
        <p:spPr>
          <a:xfrm>
            <a:off x="838200" y="1716846"/>
            <a:ext cx="10515600" cy="1325563"/>
          </a:xfrm>
        </p:spPr>
        <p:txBody>
          <a:bodyPr/>
          <a:lstStyle/>
          <a:p>
            <a:pPr algn="ctr"/>
            <a:r>
              <a:rPr lang="en-NO" sz="4400" dirty="0"/>
              <a:t>Selection and collection of constructions</a:t>
            </a:r>
            <a:endParaRPr lang="en-NO" dirty="0"/>
          </a:p>
        </p:txBody>
      </p:sp>
    </p:spTree>
    <p:extLst>
      <p:ext uri="{BB962C8B-B14F-4D97-AF65-F5344CB8AC3E}">
        <p14:creationId xmlns:p14="http://schemas.microsoft.com/office/powerpoint/2010/main" val="1510664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489931C6-ED89-7911-2772-F30049A7AFFF}"/>
              </a:ext>
            </a:extLst>
          </p:cNvPr>
          <p:cNvPicPr>
            <a:picLocks noChangeAspect="1"/>
          </p:cNvPicPr>
          <p:nvPr/>
        </p:nvPicPr>
        <p:blipFill>
          <a:blip r:embed="rId3"/>
          <a:stretch>
            <a:fillRect/>
          </a:stretch>
        </p:blipFill>
        <p:spPr>
          <a:xfrm>
            <a:off x="9448800" y="0"/>
            <a:ext cx="2743200" cy="2352675"/>
          </a:xfrm>
          <a:prstGeom prst="rect">
            <a:avLst/>
          </a:prstGeom>
        </p:spPr>
      </p:pic>
      <p:sp>
        <p:nvSpPr>
          <p:cNvPr id="2" name="Tittel 1">
            <a:extLst>
              <a:ext uri="{FF2B5EF4-FFF2-40B4-BE49-F238E27FC236}">
                <a16:creationId xmlns:a16="http://schemas.microsoft.com/office/drawing/2014/main" id="{FB530178-7C25-B4BC-5AF1-08F43D8040C4}"/>
              </a:ext>
            </a:extLst>
          </p:cNvPr>
          <p:cNvSpPr>
            <a:spLocks noGrp="1"/>
          </p:cNvSpPr>
          <p:nvPr>
            <p:ph type="title"/>
          </p:nvPr>
        </p:nvSpPr>
        <p:spPr/>
        <p:txBody>
          <a:bodyPr/>
          <a:lstStyle/>
          <a:p>
            <a:r>
              <a:rPr lang="en-US" dirty="0"/>
              <a:t>Our priorities</a:t>
            </a:r>
          </a:p>
        </p:txBody>
      </p:sp>
      <p:sp>
        <p:nvSpPr>
          <p:cNvPr id="3" name="Plassholder for innhold 2">
            <a:extLst>
              <a:ext uri="{FF2B5EF4-FFF2-40B4-BE49-F238E27FC236}">
                <a16:creationId xmlns:a16="http://schemas.microsoft.com/office/drawing/2014/main" id="{F5326170-698E-9ABF-A5D9-CFDBD6B24A20}"/>
              </a:ext>
            </a:extLst>
          </p:cNvPr>
          <p:cNvSpPr>
            <a:spLocks noGrp="1"/>
          </p:cNvSpPr>
          <p:nvPr>
            <p:ph idx="1"/>
          </p:nvPr>
        </p:nvSpPr>
        <p:spPr>
          <a:xfrm>
            <a:off x="838200" y="1825625"/>
            <a:ext cx="9904255" cy="4351338"/>
          </a:xfrm>
        </p:spPr>
        <p:txBody>
          <a:bodyPr>
            <a:normAutofit fontScale="92500"/>
          </a:bodyPr>
          <a:lstStyle/>
          <a:p>
            <a:r>
              <a:rPr lang="nb-NO" sz="2400" dirty="0"/>
              <a:t>We </a:t>
            </a:r>
            <a:r>
              <a:rPr lang="nb-NO" sz="2400" dirty="0" err="1"/>
              <a:t>aim</a:t>
            </a:r>
            <a:r>
              <a:rPr lang="nb-NO" sz="2400" dirty="0"/>
              <a:t> to </a:t>
            </a:r>
            <a:r>
              <a:rPr lang="nb-NO" sz="2400" dirty="0" err="1"/>
              <a:t>represent</a:t>
            </a:r>
            <a:r>
              <a:rPr lang="nb-NO" sz="2400" dirty="0"/>
              <a:t> a major </a:t>
            </a:r>
            <a:r>
              <a:rPr lang="nb-NO" sz="2400" dirty="0" err="1"/>
              <a:t>portion</a:t>
            </a:r>
            <a:r>
              <a:rPr lang="nb-NO" sz="2400" dirty="0"/>
              <a:t> of the grammar of Russian and </a:t>
            </a:r>
            <a:r>
              <a:rPr lang="nb-NO" sz="2400" dirty="0" err="1"/>
              <a:t>take</a:t>
            </a:r>
            <a:r>
              <a:rPr lang="nb-NO" sz="2400" dirty="0"/>
              <a:t> a </a:t>
            </a:r>
            <a:r>
              <a:rPr lang="en-US" sz="2400" dirty="0"/>
              <a:t>maximally inclusive "whole-language" approach</a:t>
            </a:r>
          </a:p>
          <a:p>
            <a:r>
              <a:rPr lang="en-US" sz="2400" dirty="0"/>
              <a:t>But we do not want to reproduce what is already represented elsewhere (e.g. we do not want to include fully schematic "macro-level" </a:t>
            </a:r>
            <a:r>
              <a:rPr lang="en-US" sz="2400" dirty="0" err="1"/>
              <a:t>cxns</a:t>
            </a:r>
            <a:r>
              <a:rPr lang="en-US" sz="2400" dirty="0"/>
              <a:t> or fully idiomatic "micro-level" </a:t>
            </a:r>
            <a:r>
              <a:rPr lang="en-US" sz="2400" dirty="0" err="1"/>
              <a:t>cxns</a:t>
            </a:r>
            <a:r>
              <a:rPr lang="en-US" sz="2400" dirty="0"/>
              <a:t> like idioms and lexemes)</a:t>
            </a:r>
          </a:p>
          <a:p>
            <a:r>
              <a:rPr lang="en-US" sz="2400" dirty="0"/>
              <a:t>Instead, we focus on </a:t>
            </a:r>
            <a:r>
              <a:rPr lang="nb-NO" sz="2400" b="1" dirty="0"/>
              <a:t>m</a:t>
            </a:r>
            <a:r>
              <a:rPr lang="en-NO" sz="2400" b="1" dirty="0"/>
              <a:t>ulti-word expressions with open slots</a:t>
            </a:r>
            <a:r>
              <a:rPr lang="nb-NO" sz="2400" b="1" dirty="0"/>
              <a:t> </a:t>
            </a:r>
            <a:r>
              <a:rPr lang="nb-NO" sz="2400" dirty="0"/>
              <a:t>(</a:t>
            </a:r>
            <a:r>
              <a:rPr lang="nb-NO" sz="2400" dirty="0" err="1"/>
              <a:t>meso</a:t>
            </a:r>
            <a:r>
              <a:rPr lang="nb-NO" sz="2400" dirty="0"/>
              <a:t>-level </a:t>
            </a:r>
            <a:r>
              <a:rPr lang="nb-NO" sz="2400" dirty="0" err="1"/>
              <a:t>cxns</a:t>
            </a:r>
            <a:r>
              <a:rPr lang="nb-NO" sz="2400" dirty="0"/>
              <a:t>), as they are</a:t>
            </a:r>
            <a:r>
              <a:rPr lang="en-NO" sz="2400" dirty="0"/>
              <a:t> less reliably represented in standard resources</a:t>
            </a:r>
            <a:endParaRPr lang="nb-NO" sz="2400" dirty="0"/>
          </a:p>
          <a:p>
            <a:r>
              <a:rPr lang="en-US" sz="2400" b="1" dirty="0"/>
              <a:t>“partially schematic” </a:t>
            </a:r>
            <a:r>
              <a:rPr lang="en-US" sz="2400" b="1" dirty="0" err="1"/>
              <a:t>cxns</a:t>
            </a:r>
            <a:r>
              <a:rPr lang="en-US" sz="2400" b="1" dirty="0"/>
              <a:t> </a:t>
            </a:r>
            <a:r>
              <a:rPr lang="en-US" sz="2400" dirty="0"/>
              <a:t>(</a:t>
            </a:r>
            <a:r>
              <a:rPr lang="en-US" sz="2400" dirty="0" err="1"/>
              <a:t>Ehrlemark</a:t>
            </a:r>
            <a:r>
              <a:rPr lang="en-US" sz="2400" dirty="0"/>
              <a:t> et al. 2018), often feature non-transparent or irregular syntax and non-compositional semantics</a:t>
            </a:r>
          </a:p>
          <a:p>
            <a:r>
              <a:rPr lang="en-US" sz="2400" dirty="0">
                <a:cs typeface="Calibri Light" panose="020F0302020204030204" pitchFamily="34" charset="0"/>
              </a:rPr>
              <a:t>We focus on the </a:t>
            </a:r>
            <a:r>
              <a:rPr lang="en-US" sz="2400" b="1" dirty="0">
                <a:cs typeface="Calibri Light" panose="020F0302020204030204" pitchFamily="34" charset="0"/>
              </a:rPr>
              <a:t>most strategic and frequent </a:t>
            </a:r>
            <a:r>
              <a:rPr lang="en-US" sz="2400" dirty="0" err="1">
                <a:cs typeface="Calibri Light" panose="020F0302020204030204" pitchFamily="34" charset="0"/>
              </a:rPr>
              <a:t>cxns</a:t>
            </a:r>
            <a:r>
              <a:rPr lang="en-US" sz="2400" dirty="0">
                <a:cs typeface="Calibri Light" panose="020F0302020204030204" pitchFamily="34" charset="0"/>
              </a:rPr>
              <a:t> that are important for L2 learners. </a:t>
            </a:r>
            <a:endParaRPr lang="en-US" sz="2400" dirty="0"/>
          </a:p>
          <a:p>
            <a:endParaRPr lang="en-NO" sz="2400" dirty="0"/>
          </a:p>
          <a:p>
            <a:endParaRPr lang="en-US" sz="2400" dirty="0"/>
          </a:p>
          <a:p>
            <a:endParaRPr lang="en-US" sz="2400" dirty="0"/>
          </a:p>
        </p:txBody>
      </p:sp>
      <p:sp>
        <p:nvSpPr>
          <p:cNvPr id="4" name="Plassholder for lysbildenummer 3">
            <a:extLst>
              <a:ext uri="{FF2B5EF4-FFF2-40B4-BE49-F238E27FC236}">
                <a16:creationId xmlns:a16="http://schemas.microsoft.com/office/drawing/2014/main" id="{54C54BD8-06CA-AC0C-F001-878109719523}"/>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7C5C6-3357-E145-B5C5-5B5168CE97B5}" type="slidenum">
              <a:rPr lang="en-NO" smtClean="0"/>
              <a:pPr/>
              <a:t>12</a:t>
            </a:fld>
            <a:endParaRPr lang="en-NO"/>
          </a:p>
        </p:txBody>
      </p:sp>
    </p:spTree>
    <p:extLst>
      <p:ext uri="{BB962C8B-B14F-4D97-AF65-F5344CB8AC3E}">
        <p14:creationId xmlns:p14="http://schemas.microsoft.com/office/powerpoint/2010/main" val="1202641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5C50-12BC-CA4C-9B3D-F3CE962A6D20}"/>
              </a:ext>
            </a:extLst>
          </p:cNvPr>
          <p:cNvSpPr>
            <a:spLocks noGrp="1"/>
          </p:cNvSpPr>
          <p:nvPr>
            <p:ph type="title"/>
          </p:nvPr>
        </p:nvSpPr>
        <p:spPr>
          <a:xfrm>
            <a:off x="834876" y="242707"/>
            <a:ext cx="5257800" cy="1325563"/>
          </a:xfrm>
        </p:spPr>
        <p:txBody>
          <a:bodyPr/>
          <a:lstStyle/>
          <a:p>
            <a:r>
              <a:rPr lang="en-NO" dirty="0"/>
              <a:t>Filling in the gaps</a:t>
            </a:r>
          </a:p>
        </p:txBody>
      </p:sp>
      <p:sp>
        <p:nvSpPr>
          <p:cNvPr id="3" name="Content Placeholder 2">
            <a:extLst>
              <a:ext uri="{FF2B5EF4-FFF2-40B4-BE49-F238E27FC236}">
                <a16:creationId xmlns:a16="http://schemas.microsoft.com/office/drawing/2014/main" id="{8C354389-E755-804F-BFEF-BABA1EBE84AF}"/>
              </a:ext>
            </a:extLst>
          </p:cNvPr>
          <p:cNvSpPr>
            <a:spLocks noGrp="1"/>
          </p:cNvSpPr>
          <p:nvPr>
            <p:ph idx="1"/>
          </p:nvPr>
        </p:nvSpPr>
        <p:spPr>
          <a:xfrm>
            <a:off x="679802" y="1450317"/>
            <a:ext cx="5257800" cy="5116647"/>
          </a:xfrm>
        </p:spPr>
        <p:txBody>
          <a:bodyPr/>
          <a:lstStyle/>
          <a:p>
            <a:r>
              <a:rPr lang="en-NO" dirty="0"/>
              <a:t>Dictionaries, grammars, and textbooks focus primarily on lexemes, lexicalized idioms, inflectional paradigms, and </a:t>
            </a:r>
            <a:r>
              <a:rPr lang="nb-NO" dirty="0" err="1"/>
              <a:t>fully</a:t>
            </a:r>
            <a:r>
              <a:rPr lang="nb-NO" dirty="0"/>
              <a:t> </a:t>
            </a:r>
            <a:r>
              <a:rPr lang="nb-NO" dirty="0" err="1"/>
              <a:t>schematic</a:t>
            </a:r>
            <a:r>
              <a:rPr lang="nb-NO" dirty="0"/>
              <a:t> </a:t>
            </a:r>
            <a:r>
              <a:rPr lang="en-NO" dirty="0"/>
              <a:t>grammatical patterns</a:t>
            </a:r>
          </a:p>
          <a:p>
            <a:endParaRPr lang="en-NO" dirty="0"/>
          </a:p>
          <a:p>
            <a:r>
              <a:rPr lang="en-NO" b="1" dirty="0"/>
              <a:t>Multi-word expressions with open slots</a:t>
            </a:r>
            <a:r>
              <a:rPr lang="en-NO" dirty="0"/>
              <a:t> are less reliably represented in standard resources</a:t>
            </a:r>
          </a:p>
        </p:txBody>
      </p:sp>
      <p:grpSp>
        <p:nvGrpSpPr>
          <p:cNvPr id="14" name="Group 13">
            <a:extLst>
              <a:ext uri="{FF2B5EF4-FFF2-40B4-BE49-F238E27FC236}">
                <a16:creationId xmlns:a16="http://schemas.microsoft.com/office/drawing/2014/main" id="{D3B6EC5C-C42F-7141-9586-96FB68B97DE4}"/>
              </a:ext>
            </a:extLst>
          </p:cNvPr>
          <p:cNvGrpSpPr/>
          <p:nvPr/>
        </p:nvGrpSpPr>
        <p:grpSpPr>
          <a:xfrm>
            <a:off x="5982056" y="0"/>
            <a:ext cx="6322680" cy="6968359"/>
            <a:chOff x="5696607" y="-138278"/>
            <a:chExt cx="6608129" cy="7106637"/>
          </a:xfrm>
        </p:grpSpPr>
        <p:grpSp>
          <p:nvGrpSpPr>
            <p:cNvPr id="12" name="Group 11">
              <a:extLst>
                <a:ext uri="{FF2B5EF4-FFF2-40B4-BE49-F238E27FC236}">
                  <a16:creationId xmlns:a16="http://schemas.microsoft.com/office/drawing/2014/main" id="{FE7AA439-D4AA-2F48-A90A-5F199504E498}"/>
                </a:ext>
              </a:extLst>
            </p:cNvPr>
            <p:cNvGrpSpPr/>
            <p:nvPr/>
          </p:nvGrpSpPr>
          <p:grpSpPr>
            <a:xfrm>
              <a:off x="5696607" y="-138278"/>
              <a:ext cx="6608129" cy="6996278"/>
              <a:chOff x="6284936" y="-138278"/>
              <a:chExt cx="6019800" cy="5793643"/>
            </a:xfrm>
          </p:grpSpPr>
          <p:grpSp>
            <p:nvGrpSpPr>
              <p:cNvPr id="5" name="Group 4">
                <a:extLst>
                  <a:ext uri="{FF2B5EF4-FFF2-40B4-BE49-F238E27FC236}">
                    <a16:creationId xmlns:a16="http://schemas.microsoft.com/office/drawing/2014/main" id="{B37C9801-AB66-F541-ACB9-72C85752C3BA}"/>
                  </a:ext>
                </a:extLst>
              </p:cNvPr>
              <p:cNvGrpSpPr/>
              <p:nvPr/>
            </p:nvGrpSpPr>
            <p:grpSpPr>
              <a:xfrm>
                <a:off x="6284936" y="-113472"/>
                <a:ext cx="6019800" cy="5768837"/>
                <a:chOff x="6172200" y="-113472"/>
                <a:chExt cx="6019800" cy="5768837"/>
              </a:xfrm>
            </p:grpSpPr>
            <p:pic>
              <p:nvPicPr>
                <p:cNvPr id="2050" name="Picture 2" descr="The Cracks are Widening… and We are All Falling Through | The Contrary  Perspective">
                  <a:extLst>
                    <a:ext uri="{FF2B5EF4-FFF2-40B4-BE49-F238E27FC236}">
                      <a16:creationId xmlns:a16="http://schemas.microsoft.com/office/drawing/2014/main" id="{2C9C234A-EFFF-E449-8605-BBE780FAB7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08"/>
                <a:stretch/>
              </p:blipFill>
              <p:spPr bwMode="auto">
                <a:xfrm>
                  <a:off x="6172200" y="-113472"/>
                  <a:ext cx="6019800" cy="5768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2C0F84-9AB8-9E41-A32F-A39CB342345A}"/>
                    </a:ext>
                  </a:extLst>
                </p:cNvPr>
                <p:cNvSpPr txBox="1"/>
                <p:nvPr/>
              </p:nvSpPr>
              <p:spPr>
                <a:xfrm>
                  <a:off x="7815184" y="4761431"/>
                  <a:ext cx="1314784" cy="646331"/>
                </a:xfrm>
                <a:prstGeom prst="rect">
                  <a:avLst/>
                </a:prstGeom>
                <a:noFill/>
              </p:spPr>
              <p:txBody>
                <a:bodyPr wrap="none" rtlCol="0">
                  <a:spAutoFit/>
                </a:bodyPr>
                <a:lstStyle/>
                <a:p>
                  <a:r>
                    <a:rPr lang="en-NO" b="1"/>
                    <a:t>REFERENCE </a:t>
                  </a:r>
                </a:p>
                <a:p>
                  <a:r>
                    <a:rPr lang="en-NO" b="1"/>
                    <a:t>GRAMMAR</a:t>
                  </a:r>
                </a:p>
              </p:txBody>
            </p:sp>
            <p:sp>
              <p:nvSpPr>
                <p:cNvPr id="6" name="TextBox 5">
                  <a:extLst>
                    <a:ext uri="{FF2B5EF4-FFF2-40B4-BE49-F238E27FC236}">
                      <a16:creationId xmlns:a16="http://schemas.microsoft.com/office/drawing/2014/main" id="{19211FB2-18EF-DA4B-8203-B66777FAA684}"/>
                    </a:ext>
                  </a:extLst>
                </p:cNvPr>
                <p:cNvSpPr txBox="1"/>
                <p:nvPr/>
              </p:nvSpPr>
              <p:spPr>
                <a:xfrm rot="1838298">
                  <a:off x="9565704" y="4428611"/>
                  <a:ext cx="1382173" cy="369332"/>
                </a:xfrm>
                <a:prstGeom prst="rect">
                  <a:avLst/>
                </a:prstGeom>
                <a:noFill/>
              </p:spPr>
              <p:txBody>
                <a:bodyPr wrap="none" rtlCol="0">
                  <a:spAutoFit/>
                </a:bodyPr>
                <a:lstStyle/>
                <a:p>
                  <a:r>
                    <a:rPr lang="en-NO" b="1"/>
                    <a:t>DICTIONARY</a:t>
                  </a:r>
                </a:p>
              </p:txBody>
            </p:sp>
            <p:sp>
              <p:nvSpPr>
                <p:cNvPr id="7" name="TextBox 6">
                  <a:extLst>
                    <a:ext uri="{FF2B5EF4-FFF2-40B4-BE49-F238E27FC236}">
                      <a16:creationId xmlns:a16="http://schemas.microsoft.com/office/drawing/2014/main" id="{AFB5A7D7-7C2F-AC4A-8BC8-33D99628EA35}"/>
                    </a:ext>
                  </a:extLst>
                </p:cNvPr>
                <p:cNvSpPr txBox="1"/>
                <p:nvPr/>
              </p:nvSpPr>
              <p:spPr>
                <a:xfrm rot="21015385">
                  <a:off x="6252803" y="3551445"/>
                  <a:ext cx="1106393" cy="338554"/>
                </a:xfrm>
                <a:prstGeom prst="rect">
                  <a:avLst/>
                </a:prstGeom>
                <a:noFill/>
              </p:spPr>
              <p:txBody>
                <a:bodyPr wrap="none" rtlCol="0">
                  <a:spAutoFit/>
                </a:bodyPr>
                <a:lstStyle/>
                <a:p>
                  <a:r>
                    <a:rPr lang="en-NO" sz="1600" b="1"/>
                    <a:t>TEXTBOOK</a:t>
                  </a:r>
                </a:p>
              </p:txBody>
            </p:sp>
            <p:sp>
              <p:nvSpPr>
                <p:cNvPr id="8" name="TextBox 7">
                  <a:extLst>
                    <a:ext uri="{FF2B5EF4-FFF2-40B4-BE49-F238E27FC236}">
                      <a16:creationId xmlns:a16="http://schemas.microsoft.com/office/drawing/2014/main" id="{23DB9A66-7A25-CA4D-ACA4-C4EBAEBACF96}"/>
                    </a:ext>
                  </a:extLst>
                </p:cNvPr>
                <p:cNvSpPr txBox="1"/>
                <p:nvPr/>
              </p:nvSpPr>
              <p:spPr>
                <a:xfrm>
                  <a:off x="8373670" y="3780400"/>
                  <a:ext cx="726481" cy="461665"/>
                </a:xfrm>
                <a:prstGeom prst="rect">
                  <a:avLst/>
                </a:prstGeom>
                <a:noFill/>
              </p:spPr>
              <p:txBody>
                <a:bodyPr wrap="none" rtlCol="0">
                  <a:spAutoFit/>
                </a:bodyPr>
                <a:lstStyle/>
                <a:p>
                  <a:r>
                    <a:rPr lang="en-NO" sz="1200" b="1"/>
                    <a:t>PHRASE </a:t>
                  </a:r>
                </a:p>
                <a:p>
                  <a:r>
                    <a:rPr lang="en-NO" sz="1200" b="1"/>
                    <a:t>BOOK</a:t>
                  </a:r>
                </a:p>
              </p:txBody>
            </p:sp>
            <p:sp>
              <p:nvSpPr>
                <p:cNvPr id="9" name="TextBox 8">
                  <a:extLst>
                    <a:ext uri="{FF2B5EF4-FFF2-40B4-BE49-F238E27FC236}">
                      <a16:creationId xmlns:a16="http://schemas.microsoft.com/office/drawing/2014/main" id="{A02BDFC6-578F-B047-AA0D-42DEE13A2E22}"/>
                    </a:ext>
                  </a:extLst>
                </p:cNvPr>
                <p:cNvSpPr txBox="1"/>
                <p:nvPr/>
              </p:nvSpPr>
              <p:spPr>
                <a:xfrm rot="970530">
                  <a:off x="10669717" y="3871701"/>
                  <a:ext cx="959878" cy="307777"/>
                </a:xfrm>
                <a:prstGeom prst="rect">
                  <a:avLst/>
                </a:prstGeom>
                <a:noFill/>
              </p:spPr>
              <p:txBody>
                <a:bodyPr wrap="none" rtlCol="0">
                  <a:spAutoFit/>
                </a:bodyPr>
                <a:lstStyle/>
                <a:p>
                  <a:r>
                    <a:rPr lang="en-NO" sz="1400" b="1"/>
                    <a:t>GLOSSARY</a:t>
                  </a:r>
                </a:p>
              </p:txBody>
            </p:sp>
            <p:sp>
              <p:nvSpPr>
                <p:cNvPr id="10" name="TextBox 9">
                  <a:extLst>
                    <a:ext uri="{FF2B5EF4-FFF2-40B4-BE49-F238E27FC236}">
                      <a16:creationId xmlns:a16="http://schemas.microsoft.com/office/drawing/2014/main" id="{C43718D5-1846-2D46-93F0-8CA026FC15FF}"/>
                    </a:ext>
                  </a:extLst>
                </p:cNvPr>
                <p:cNvSpPr txBox="1"/>
                <p:nvPr/>
              </p:nvSpPr>
              <p:spPr>
                <a:xfrm>
                  <a:off x="8070574" y="556591"/>
                  <a:ext cx="2575272" cy="615553"/>
                </a:xfrm>
                <a:prstGeom prst="rect">
                  <a:avLst/>
                </a:prstGeom>
                <a:solidFill>
                  <a:schemeClr val="bg1"/>
                </a:solidFill>
              </p:spPr>
              <p:txBody>
                <a:bodyPr wrap="square" rtlCol="0">
                  <a:spAutoFit/>
                </a:bodyPr>
                <a:lstStyle/>
                <a:p>
                  <a:r>
                    <a:rPr lang="en-NO" sz="1700"/>
                    <a:t>It seems that a few things </a:t>
                  </a:r>
                </a:p>
                <a:p>
                  <a:r>
                    <a:rPr lang="en-NO" sz="1700"/>
                    <a:t>just fall through the cracks</a:t>
                  </a:r>
                </a:p>
              </p:txBody>
            </p:sp>
          </p:grpSp>
          <p:sp>
            <p:nvSpPr>
              <p:cNvPr id="11" name="Rectangle 10">
                <a:extLst>
                  <a:ext uri="{FF2B5EF4-FFF2-40B4-BE49-F238E27FC236}">
                    <a16:creationId xmlns:a16="http://schemas.microsoft.com/office/drawing/2014/main" id="{54EC02D4-242C-4648-8EBC-C19F42B5157B}"/>
                  </a:ext>
                </a:extLst>
              </p:cNvPr>
              <p:cNvSpPr/>
              <p:nvPr/>
            </p:nvSpPr>
            <p:spPr>
              <a:xfrm>
                <a:off x="6284936" y="-138278"/>
                <a:ext cx="147645" cy="2909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13" name="Rectangle 12">
              <a:extLst>
                <a:ext uri="{FF2B5EF4-FFF2-40B4-BE49-F238E27FC236}">
                  <a16:creationId xmlns:a16="http://schemas.microsoft.com/office/drawing/2014/main" id="{B843A962-7E5D-024D-869A-80D784DFE540}"/>
                </a:ext>
              </a:extLst>
            </p:cNvPr>
            <p:cNvSpPr/>
            <p:nvPr/>
          </p:nvSpPr>
          <p:spPr>
            <a:xfrm>
              <a:off x="5707117" y="3342290"/>
              <a:ext cx="105104" cy="3626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2819585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BE9D9-11F5-0041-AFB7-76887890FA52}"/>
              </a:ext>
            </a:extLst>
          </p:cNvPr>
          <p:cNvSpPr>
            <a:spLocks noGrp="1"/>
          </p:cNvSpPr>
          <p:nvPr>
            <p:ph type="title"/>
          </p:nvPr>
        </p:nvSpPr>
        <p:spPr>
          <a:xfrm>
            <a:off x="838200" y="365125"/>
            <a:ext cx="7083287" cy="1325563"/>
          </a:xfrm>
        </p:spPr>
        <p:txBody>
          <a:bodyPr/>
          <a:lstStyle/>
          <a:p>
            <a:r>
              <a:rPr lang="nb-NO" dirty="0" err="1">
                <a:latin typeface="Calibri Light" panose="020F0302020204030204" pitchFamily="34" charset="0"/>
                <a:cs typeface="Calibri Light" panose="020F0302020204030204" pitchFamily="34" charset="0"/>
              </a:rPr>
              <a:t>Examples</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of</a:t>
            </a:r>
            <a:r>
              <a:rPr lang="nb-NO" dirty="0">
                <a:latin typeface="Calibri Light" panose="020F0302020204030204" pitchFamily="34" charset="0"/>
                <a:cs typeface="Calibri Light" panose="020F0302020204030204" pitchFamily="34" charset="0"/>
              </a:rPr>
              <a:t> Russian </a:t>
            </a:r>
            <a:r>
              <a:rPr lang="nb-NO" dirty="0" err="1">
                <a:latin typeface="Calibri Light" panose="020F0302020204030204" pitchFamily="34" charset="0"/>
                <a:cs typeface="Calibri Light" panose="020F0302020204030204" pitchFamily="34" charset="0"/>
              </a:rPr>
              <a:t>constructions</a:t>
            </a:r>
            <a:endParaRPr lang="en-NO"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2F4FE0B1-18F7-D94C-BE20-028312761CD7}"/>
              </a:ext>
            </a:extLst>
          </p:cNvPr>
          <p:cNvSpPr>
            <a:spLocks noGrp="1"/>
          </p:cNvSpPr>
          <p:nvPr>
            <p:ph idx="1"/>
          </p:nvPr>
        </p:nvSpPr>
        <p:spPr>
          <a:xfrm>
            <a:off x="838200" y="1825625"/>
            <a:ext cx="6620691" cy="4538230"/>
          </a:xfrm>
        </p:spPr>
        <p:txBody>
          <a:bodyPr>
            <a:normAutofit fontScale="85000" lnSpcReduction="20000"/>
          </a:bodyPr>
          <a:lstStyle/>
          <a:p>
            <a:r>
              <a:rPr lang="nb-NO" dirty="0" err="1">
                <a:latin typeface="Calibri" panose="020F0502020204030204" pitchFamily="34" charset="0"/>
                <a:cs typeface="Calibri" panose="020F0502020204030204" pitchFamily="34" charset="0"/>
              </a:rPr>
              <a:t>Morphemes</a:t>
            </a:r>
            <a:endParaRPr lang="en-NO" dirty="0">
              <a:latin typeface="Calibri" panose="020F0502020204030204" pitchFamily="34" charset="0"/>
              <a:cs typeface="Calibri" panose="020F0502020204030204" pitchFamily="34" charset="0"/>
            </a:endParaRPr>
          </a:p>
          <a:p>
            <a:pPr marL="457200" lvl="1" indent="0">
              <a:buNone/>
            </a:pPr>
            <a:r>
              <a:rPr lang="en-NO" i="1" dirty="0">
                <a:solidFill>
                  <a:srgbClr val="0070C0"/>
                </a:solidFill>
                <a:latin typeface="Calibri" panose="020F0502020204030204" pitchFamily="34" charset="0"/>
                <a:cs typeface="Calibri" panose="020F0502020204030204" pitchFamily="34" charset="0"/>
              </a:rPr>
              <a:t>-t’</a:t>
            </a:r>
            <a:r>
              <a:rPr lang="en-NO" dirty="0">
                <a:latin typeface="Calibri" panose="020F0502020204030204" pitchFamily="34" charset="0"/>
                <a:cs typeface="Calibri" panose="020F0502020204030204" pitchFamily="34" charset="0"/>
              </a:rPr>
              <a:t> = INF</a:t>
            </a:r>
          </a:p>
          <a:p>
            <a:r>
              <a:rPr lang="nb-NO" dirty="0" err="1">
                <a:latin typeface="Calibri" panose="020F0502020204030204" pitchFamily="34" charset="0"/>
                <a:cs typeface="Calibri" panose="020F0502020204030204" pitchFamily="34" charset="0"/>
              </a:rPr>
              <a:t>Lexemes</a:t>
            </a:r>
            <a:endParaRPr lang="en-NO" dirty="0">
              <a:latin typeface="Calibri" panose="020F0502020204030204" pitchFamily="34" charset="0"/>
              <a:cs typeface="Calibri" panose="020F0502020204030204" pitchFamily="34" charset="0"/>
            </a:endParaRPr>
          </a:p>
          <a:p>
            <a:pPr marL="457200" lvl="1" indent="0">
              <a:buNone/>
            </a:pPr>
            <a:r>
              <a:rPr lang="nb-NO" i="1" dirty="0">
                <a:solidFill>
                  <a:srgbClr val="0070C0"/>
                </a:solidFill>
                <a:latin typeface="Calibri" panose="020F0502020204030204" pitchFamily="34" charset="0"/>
                <a:cs typeface="Calibri" panose="020F0502020204030204" pitchFamily="34" charset="0"/>
              </a:rPr>
              <a:t>tanceva</a:t>
            </a:r>
            <a:r>
              <a:rPr lang="en-NO" i="1" dirty="0">
                <a:solidFill>
                  <a:srgbClr val="0070C0"/>
                </a:solidFill>
                <a:latin typeface="Calibri" panose="020F0502020204030204" pitchFamily="34" charset="0"/>
                <a:cs typeface="Calibri" panose="020F0502020204030204" pitchFamily="34" charset="0"/>
              </a:rPr>
              <a:t>t’</a:t>
            </a:r>
            <a:r>
              <a:rPr lang="en-NO" dirty="0">
                <a:solidFill>
                  <a:srgbClr val="0070C0"/>
                </a:solidFill>
                <a:latin typeface="Calibri" panose="020F0502020204030204" pitchFamily="34" charset="0"/>
                <a:cs typeface="Calibri" panose="020F0502020204030204" pitchFamily="34" charset="0"/>
              </a:rPr>
              <a:t> </a:t>
            </a:r>
            <a:r>
              <a:rPr lang="en-NO" dirty="0">
                <a:latin typeface="Calibri" panose="020F0502020204030204" pitchFamily="34" charset="0"/>
                <a:cs typeface="Calibri" panose="020F0502020204030204" pitchFamily="34" charset="0"/>
              </a:rPr>
              <a:t>‘dan</a:t>
            </a:r>
            <a:r>
              <a:rPr lang="nb-NO" dirty="0" err="1">
                <a:latin typeface="Calibri" panose="020F0502020204030204" pitchFamily="34" charset="0"/>
                <a:cs typeface="Calibri" panose="020F0502020204030204" pitchFamily="34" charset="0"/>
              </a:rPr>
              <a:t>ce</a:t>
            </a:r>
            <a:r>
              <a:rPr lang="en-NO" dirty="0">
                <a:latin typeface="Calibri" panose="020F0502020204030204" pitchFamily="34" charset="0"/>
                <a:cs typeface="Calibri" panose="020F0502020204030204" pitchFamily="34" charset="0"/>
              </a:rPr>
              <a:t>’</a:t>
            </a:r>
          </a:p>
          <a:p>
            <a:r>
              <a:rPr lang="nb-NO" dirty="0" err="1">
                <a:latin typeface="Calibri" panose="020F0502020204030204" pitchFamily="34" charset="0"/>
                <a:cs typeface="Calibri" panose="020F0502020204030204" pitchFamily="34" charset="0"/>
              </a:rPr>
              <a:t>Multi-word</a:t>
            </a:r>
            <a:r>
              <a:rPr lang="nb-NO" dirty="0">
                <a:latin typeface="Calibri" panose="020F0502020204030204" pitchFamily="34" charset="0"/>
                <a:cs typeface="Calibri" panose="020F0502020204030204" pitchFamily="34" charset="0"/>
              </a:rPr>
              <a:t> idioms </a:t>
            </a:r>
            <a:r>
              <a:rPr lang="nb-NO" dirty="0" err="1">
                <a:latin typeface="Calibri" panose="020F0502020204030204" pitchFamily="34" charset="0"/>
                <a:cs typeface="Calibri" panose="020F0502020204030204" pitchFamily="34" charset="0"/>
              </a:rPr>
              <a:t>without</a:t>
            </a:r>
            <a:r>
              <a:rPr lang="nb-NO" dirty="0">
                <a:latin typeface="Calibri" panose="020F0502020204030204" pitchFamily="34" charset="0"/>
                <a:cs typeface="Calibri" panose="020F0502020204030204" pitchFamily="34" charset="0"/>
              </a:rPr>
              <a:t> </a:t>
            </a:r>
            <a:r>
              <a:rPr lang="nb-NO" dirty="0" err="1">
                <a:latin typeface="Calibri" panose="020F0502020204030204" pitchFamily="34" charset="0"/>
                <a:cs typeface="Calibri" panose="020F0502020204030204" pitchFamily="34" charset="0"/>
              </a:rPr>
              <a:t>open</a:t>
            </a:r>
            <a:r>
              <a:rPr lang="nb-NO" dirty="0">
                <a:latin typeface="Calibri" panose="020F0502020204030204" pitchFamily="34" charset="0"/>
                <a:cs typeface="Calibri" panose="020F0502020204030204" pitchFamily="34" charset="0"/>
              </a:rPr>
              <a:t> </a:t>
            </a:r>
            <a:r>
              <a:rPr lang="nb-NO" dirty="0" err="1">
                <a:latin typeface="Calibri" panose="020F0502020204030204" pitchFamily="34" charset="0"/>
                <a:cs typeface="Calibri" panose="020F0502020204030204" pitchFamily="34" charset="0"/>
              </a:rPr>
              <a:t>slots</a:t>
            </a:r>
            <a:endParaRPr lang="en-NO" dirty="0">
              <a:latin typeface="Calibri" panose="020F0502020204030204" pitchFamily="34" charset="0"/>
              <a:cs typeface="Calibri" panose="020F0502020204030204" pitchFamily="34" charset="0"/>
            </a:endParaRPr>
          </a:p>
          <a:p>
            <a:pPr marL="457200" lvl="1" indent="0">
              <a:buNone/>
            </a:pPr>
            <a:r>
              <a:rPr lang="en-NO" i="1" dirty="0">
                <a:solidFill>
                  <a:srgbClr val="0070C0"/>
                </a:solidFill>
                <a:latin typeface="Calibri" panose="020F0502020204030204" pitchFamily="34" charset="0"/>
                <a:cs typeface="Calibri" panose="020F0502020204030204" pitchFamily="34" charset="0"/>
              </a:rPr>
              <a:t>tancevat’ ot Adama </a:t>
            </a:r>
            <a:endParaRPr lang="nb-NO" i="1" dirty="0">
              <a:solidFill>
                <a:srgbClr val="0070C0"/>
              </a:solidFill>
              <a:latin typeface="Calibri" panose="020F0502020204030204" pitchFamily="34" charset="0"/>
              <a:cs typeface="Calibri" panose="020F0502020204030204" pitchFamily="34" charset="0"/>
            </a:endParaRPr>
          </a:p>
          <a:p>
            <a:pPr marL="457200" lvl="1" indent="0">
              <a:lnSpc>
                <a:spcPct val="120000"/>
              </a:lnSpc>
              <a:buNone/>
            </a:pPr>
            <a:r>
              <a:rPr lang="en-NO" dirty="0">
                <a:latin typeface="Calibri" panose="020F0502020204030204" pitchFamily="34" charset="0"/>
                <a:cs typeface="Calibri" panose="020F0502020204030204" pitchFamily="34" charset="0"/>
              </a:rPr>
              <a:t>‘</a:t>
            </a:r>
            <a:r>
              <a:rPr lang="nb-NO" dirty="0">
                <a:latin typeface="Calibri" panose="020F0502020204030204" pitchFamily="34" charset="0"/>
                <a:cs typeface="Calibri" panose="020F0502020204030204" pitchFamily="34" charset="0"/>
              </a:rPr>
              <a:t>start from </a:t>
            </a:r>
            <a:r>
              <a:rPr lang="nb-NO" dirty="0" err="1">
                <a:latin typeface="Calibri" panose="020F0502020204030204" pitchFamily="34" charset="0"/>
                <a:cs typeface="Calibri" panose="020F0502020204030204" pitchFamily="34" charset="0"/>
              </a:rPr>
              <a:t>the</a:t>
            </a:r>
            <a:r>
              <a:rPr lang="nb-NO" dirty="0">
                <a:latin typeface="Calibri" panose="020F0502020204030204" pitchFamily="34" charset="0"/>
                <a:cs typeface="Calibri" panose="020F0502020204030204" pitchFamily="34" charset="0"/>
              </a:rPr>
              <a:t> </a:t>
            </a:r>
            <a:r>
              <a:rPr lang="nb-NO" dirty="0" err="1">
                <a:latin typeface="Calibri" panose="020F0502020204030204" pitchFamily="34" charset="0"/>
                <a:cs typeface="Calibri" panose="020F0502020204030204" pitchFamily="34" charset="0"/>
              </a:rPr>
              <a:t>very</a:t>
            </a:r>
            <a:r>
              <a:rPr lang="nb-NO" dirty="0">
                <a:latin typeface="Calibri" panose="020F0502020204030204" pitchFamily="34" charset="0"/>
                <a:cs typeface="Calibri" panose="020F0502020204030204" pitchFamily="34" charset="0"/>
              </a:rPr>
              <a:t> </a:t>
            </a:r>
            <a:r>
              <a:rPr lang="nb-NO" dirty="0" err="1">
                <a:latin typeface="Calibri" panose="020F0502020204030204" pitchFamily="34" charset="0"/>
                <a:cs typeface="Calibri" panose="020F0502020204030204" pitchFamily="34" charset="0"/>
              </a:rPr>
              <a:t>beginning</a:t>
            </a:r>
            <a:r>
              <a:rPr lang="en-NO" dirty="0">
                <a:latin typeface="Calibri" panose="020F0502020204030204" pitchFamily="34" charset="0"/>
                <a:cs typeface="Calibri" panose="020F0502020204030204" pitchFamily="34" charset="0"/>
              </a:rPr>
              <a:t>’</a:t>
            </a:r>
            <a:r>
              <a:rPr lang="nb-NO" dirty="0">
                <a:latin typeface="Calibri" panose="020F0502020204030204" pitchFamily="34" charset="0"/>
                <a:cs typeface="Calibri" panose="020F0502020204030204" pitchFamily="34" charset="0"/>
              </a:rPr>
              <a:t> </a:t>
            </a:r>
            <a:br>
              <a:rPr lang="nb-NO" dirty="0">
                <a:latin typeface="Calibri" panose="020F0502020204030204" pitchFamily="34" charset="0"/>
                <a:cs typeface="Calibri" panose="020F0502020204030204" pitchFamily="34" charset="0"/>
              </a:rPr>
            </a:br>
            <a:r>
              <a:rPr lang="nb-NO" dirty="0">
                <a:latin typeface="Calibri" panose="020F0502020204030204" pitchFamily="34" charset="0"/>
                <a:cs typeface="Calibri" panose="020F0502020204030204" pitchFamily="34" charset="0"/>
              </a:rPr>
              <a:t>(lit. ‘</a:t>
            </a:r>
            <a:r>
              <a:rPr lang="nb-NO" dirty="0" err="1">
                <a:latin typeface="Calibri" panose="020F0502020204030204" pitchFamily="34" charset="0"/>
                <a:cs typeface="Calibri" panose="020F0502020204030204" pitchFamily="34" charset="0"/>
              </a:rPr>
              <a:t>dance</a:t>
            </a:r>
            <a:r>
              <a:rPr lang="nb-NO" dirty="0">
                <a:latin typeface="Calibri" panose="020F0502020204030204" pitchFamily="34" charset="0"/>
                <a:cs typeface="Calibri" panose="020F0502020204030204" pitchFamily="34" charset="0"/>
              </a:rPr>
              <a:t> from Adam’)</a:t>
            </a:r>
            <a:endParaRPr lang="en-NO" dirty="0">
              <a:latin typeface="Calibri" panose="020F0502020204030204" pitchFamily="34" charset="0"/>
              <a:cs typeface="Calibri" panose="020F0502020204030204" pitchFamily="34" charset="0"/>
            </a:endParaRPr>
          </a:p>
          <a:p>
            <a:r>
              <a:rPr lang="nb-NO" b="1" dirty="0" err="1">
                <a:latin typeface="Calibri" panose="020F0502020204030204" pitchFamily="34" charset="0"/>
                <a:cs typeface="Calibri" panose="020F0502020204030204" pitchFamily="34" charset="0"/>
              </a:rPr>
              <a:t>Conventional</a:t>
            </a:r>
            <a:r>
              <a:rPr lang="nb-NO" b="1" dirty="0">
                <a:latin typeface="Calibri" panose="020F0502020204030204" pitchFamily="34" charset="0"/>
                <a:cs typeface="Calibri" panose="020F0502020204030204" pitchFamily="34" charset="0"/>
              </a:rPr>
              <a:t> </a:t>
            </a:r>
            <a:r>
              <a:rPr lang="nb-NO" b="1" dirty="0" err="1">
                <a:latin typeface="Calibri" panose="020F0502020204030204" pitchFamily="34" charset="0"/>
                <a:cs typeface="Calibri" panose="020F0502020204030204" pitchFamily="34" charset="0"/>
              </a:rPr>
              <a:t>expressions</a:t>
            </a:r>
            <a:r>
              <a:rPr lang="nb-NO" b="1" dirty="0">
                <a:latin typeface="Calibri" panose="020F0502020204030204" pitchFamily="34" charset="0"/>
                <a:cs typeface="Calibri" panose="020F0502020204030204" pitchFamily="34" charset="0"/>
              </a:rPr>
              <a:t> </a:t>
            </a:r>
            <a:r>
              <a:rPr lang="nb-NO" b="1" dirty="0" err="1">
                <a:latin typeface="Calibri" panose="020F0502020204030204" pitchFamily="34" charset="0"/>
                <a:cs typeface="Calibri" panose="020F0502020204030204" pitchFamily="34" charset="0"/>
              </a:rPr>
              <a:t>with</a:t>
            </a:r>
            <a:r>
              <a:rPr lang="nb-NO" b="1" dirty="0">
                <a:latin typeface="Calibri" panose="020F0502020204030204" pitchFamily="34" charset="0"/>
                <a:cs typeface="Calibri" panose="020F0502020204030204" pitchFamily="34" charset="0"/>
              </a:rPr>
              <a:t> </a:t>
            </a:r>
            <a:r>
              <a:rPr lang="nb-NO" b="1" dirty="0" err="1">
                <a:latin typeface="Calibri" panose="020F0502020204030204" pitchFamily="34" charset="0"/>
                <a:cs typeface="Calibri" panose="020F0502020204030204" pitchFamily="34" charset="0"/>
              </a:rPr>
              <a:t>open</a:t>
            </a:r>
            <a:r>
              <a:rPr lang="nb-NO" b="1" dirty="0">
                <a:latin typeface="Calibri" panose="020F0502020204030204" pitchFamily="34" charset="0"/>
                <a:cs typeface="Calibri" panose="020F0502020204030204" pitchFamily="34" charset="0"/>
              </a:rPr>
              <a:t> </a:t>
            </a:r>
            <a:r>
              <a:rPr lang="nb-NO" b="1" dirty="0" err="1">
                <a:latin typeface="Calibri" panose="020F0502020204030204" pitchFamily="34" charset="0"/>
                <a:cs typeface="Calibri" panose="020F0502020204030204" pitchFamily="34" charset="0"/>
              </a:rPr>
              <a:t>slots</a:t>
            </a:r>
            <a:endParaRPr lang="ru-RU" b="1" dirty="0">
              <a:latin typeface="Calibri" panose="020F0502020204030204" pitchFamily="34" charset="0"/>
              <a:cs typeface="Calibri" panose="020F0502020204030204" pitchFamily="34" charset="0"/>
            </a:endParaRPr>
          </a:p>
          <a:p>
            <a:pPr marL="457200" lvl="1" indent="0">
              <a:buNone/>
            </a:pPr>
            <a:r>
              <a:rPr lang="en-GB" dirty="0">
                <a:solidFill>
                  <a:srgbClr val="0070C0"/>
                </a:solidFill>
                <a:latin typeface="Calibri" panose="020F0502020204030204" pitchFamily="34" charset="0"/>
                <a:cs typeface="Calibri" panose="020F0502020204030204" pitchFamily="34" charset="0"/>
              </a:rPr>
              <a:t>VP </a:t>
            </a:r>
            <a:r>
              <a:rPr lang="nb-NO" dirty="0">
                <a:solidFill>
                  <a:srgbClr val="0070C0"/>
                </a:solidFill>
                <a:latin typeface="Calibri" panose="020F0502020204030204" pitchFamily="34" charset="0"/>
                <a:cs typeface="Calibri" panose="020F0502020204030204" pitchFamily="34" charset="0"/>
              </a:rPr>
              <a:t>pod</a:t>
            </a:r>
            <a:r>
              <a:rPr lang="ru-RU" dirty="0">
                <a:solidFill>
                  <a:srgbClr val="0070C0"/>
                </a:solidFill>
                <a:latin typeface="Calibri" panose="020F0502020204030204" pitchFamily="34" charset="0"/>
                <a:cs typeface="Calibri" panose="020F0502020204030204" pitchFamily="34" charset="0"/>
              </a:rPr>
              <a:t> </a:t>
            </a:r>
            <a:r>
              <a:rPr lang="en-GB" dirty="0">
                <a:solidFill>
                  <a:srgbClr val="0070C0"/>
                </a:solidFill>
                <a:latin typeface="Calibri" panose="020F0502020204030204" pitchFamily="34" charset="0"/>
                <a:cs typeface="Calibri" panose="020F0502020204030204" pitchFamily="34" charset="0"/>
              </a:rPr>
              <a:t>NP-</a:t>
            </a:r>
            <a:r>
              <a:rPr lang="en-GB" dirty="0" err="1">
                <a:solidFill>
                  <a:srgbClr val="0070C0"/>
                </a:solidFill>
                <a:latin typeface="Calibri" panose="020F0502020204030204" pitchFamily="34" charset="0"/>
                <a:cs typeface="Calibri" panose="020F0502020204030204" pitchFamily="34" charset="0"/>
              </a:rPr>
              <a:t>Acc</a:t>
            </a:r>
            <a:r>
              <a:rPr lang="en-GB" dirty="0">
                <a:solidFill>
                  <a:srgbClr val="0070C0"/>
                </a:solidFill>
                <a:latin typeface="Calibri" panose="020F0502020204030204" pitchFamily="34" charset="0"/>
                <a:cs typeface="Calibri" panose="020F0502020204030204" pitchFamily="34" charset="0"/>
              </a:rPr>
              <a:t> </a:t>
            </a:r>
          </a:p>
          <a:p>
            <a:pPr marL="457200" lvl="1" indent="0">
              <a:buNone/>
            </a:pPr>
            <a:r>
              <a:rPr lang="nb-NO" i="1" dirty="0">
                <a:latin typeface="Calibri" panose="020F0502020204030204" pitchFamily="34" charset="0"/>
                <a:cs typeface="Calibri" panose="020F0502020204030204" pitchFamily="34" charset="0"/>
              </a:rPr>
              <a:t>Ona tancevala pod muzyku </a:t>
            </a:r>
          </a:p>
          <a:p>
            <a:pPr marL="457200" lvl="1" indent="0">
              <a:buNone/>
            </a:pPr>
            <a:r>
              <a:rPr lang="nb-NO" dirty="0">
                <a:latin typeface="Calibri" panose="020F0502020204030204" pitchFamily="34" charset="0"/>
                <a:cs typeface="Calibri" panose="020F0502020204030204" pitchFamily="34" charset="0"/>
              </a:rPr>
              <a:t>‘</a:t>
            </a:r>
            <a:r>
              <a:rPr lang="nb-NO" dirty="0" err="1">
                <a:latin typeface="Calibri" panose="020F0502020204030204" pitchFamily="34" charset="0"/>
                <a:cs typeface="Calibri" panose="020F0502020204030204" pitchFamily="34" charset="0"/>
              </a:rPr>
              <a:t>She</a:t>
            </a:r>
            <a:r>
              <a:rPr lang="nb-NO" dirty="0">
                <a:latin typeface="Calibri" panose="020F0502020204030204" pitchFamily="34" charset="0"/>
                <a:cs typeface="Calibri" panose="020F0502020204030204" pitchFamily="34" charset="0"/>
              </a:rPr>
              <a:t> </a:t>
            </a:r>
            <a:r>
              <a:rPr lang="nb-NO" dirty="0" err="1">
                <a:latin typeface="Calibri" panose="020F0502020204030204" pitchFamily="34" charset="0"/>
                <a:cs typeface="Calibri" panose="020F0502020204030204" pitchFamily="34" charset="0"/>
              </a:rPr>
              <a:t>danced</a:t>
            </a:r>
            <a:r>
              <a:rPr lang="nb-NO" dirty="0">
                <a:latin typeface="Calibri" panose="020F0502020204030204" pitchFamily="34" charset="0"/>
                <a:cs typeface="Calibri" panose="020F0502020204030204" pitchFamily="34" charset="0"/>
              </a:rPr>
              <a:t> to (lit. under) </a:t>
            </a:r>
            <a:r>
              <a:rPr lang="nb-NO" dirty="0" err="1">
                <a:latin typeface="Calibri" panose="020F0502020204030204" pitchFamily="34" charset="0"/>
                <a:cs typeface="Calibri" panose="020F0502020204030204" pitchFamily="34" charset="0"/>
              </a:rPr>
              <a:t>the</a:t>
            </a:r>
            <a:r>
              <a:rPr lang="nb-NO" dirty="0">
                <a:latin typeface="Calibri" panose="020F0502020204030204" pitchFamily="34" charset="0"/>
                <a:cs typeface="Calibri" panose="020F0502020204030204" pitchFamily="34" charset="0"/>
              </a:rPr>
              <a:t> </a:t>
            </a:r>
            <a:r>
              <a:rPr lang="nb-NO" dirty="0" err="1">
                <a:latin typeface="Calibri" panose="020F0502020204030204" pitchFamily="34" charset="0"/>
                <a:cs typeface="Calibri" panose="020F0502020204030204" pitchFamily="34" charset="0"/>
              </a:rPr>
              <a:t>music</a:t>
            </a:r>
            <a:r>
              <a:rPr lang="nb-NO" dirty="0">
                <a:latin typeface="Calibri" panose="020F0502020204030204" pitchFamily="34" charset="0"/>
                <a:cs typeface="Calibri" panose="020F0502020204030204" pitchFamily="34" charset="0"/>
              </a:rPr>
              <a:t>’</a:t>
            </a:r>
            <a:endParaRPr lang="en-NO" dirty="0">
              <a:latin typeface="Calibri" panose="020F0502020204030204" pitchFamily="34" charset="0"/>
              <a:cs typeface="Calibri" panose="020F0502020204030204" pitchFamily="34" charset="0"/>
            </a:endParaRPr>
          </a:p>
          <a:p>
            <a:r>
              <a:rPr lang="nb-NO" dirty="0" err="1">
                <a:latin typeface="Calibri" panose="020F0502020204030204" pitchFamily="34" charset="0"/>
                <a:cs typeface="Calibri" panose="020F0502020204030204" pitchFamily="34" charset="0"/>
              </a:rPr>
              <a:t>Larger</a:t>
            </a:r>
            <a:r>
              <a:rPr lang="nb-NO" dirty="0">
                <a:latin typeface="Calibri" panose="020F0502020204030204" pitchFamily="34" charset="0"/>
                <a:cs typeface="Calibri" panose="020F0502020204030204" pitchFamily="34" charset="0"/>
              </a:rPr>
              <a:t> </a:t>
            </a:r>
            <a:r>
              <a:rPr lang="nb-NO" dirty="0" err="1">
                <a:latin typeface="Calibri" panose="020F0502020204030204" pitchFamily="34" charset="0"/>
                <a:cs typeface="Calibri" panose="020F0502020204030204" pitchFamily="34" charset="0"/>
              </a:rPr>
              <a:t>discourse</a:t>
            </a:r>
            <a:r>
              <a:rPr lang="nb-NO" dirty="0">
                <a:latin typeface="Calibri" panose="020F0502020204030204" pitchFamily="34" charset="0"/>
                <a:cs typeface="Calibri" panose="020F0502020204030204" pitchFamily="34" charset="0"/>
              </a:rPr>
              <a:t> units</a:t>
            </a:r>
          </a:p>
          <a:p>
            <a:pPr marL="457200" lvl="1" indent="0">
              <a:buNone/>
            </a:pPr>
            <a:r>
              <a:rPr lang="nb-NO" dirty="0" err="1">
                <a:latin typeface="Calibri" panose="020F0502020204030204" pitchFamily="34" charset="0"/>
                <a:cs typeface="Calibri" panose="020F0502020204030204" pitchFamily="34" charset="0"/>
              </a:rPr>
              <a:t>job</a:t>
            </a:r>
            <a:r>
              <a:rPr lang="nb-NO" dirty="0">
                <a:latin typeface="Calibri" panose="020F0502020204030204" pitchFamily="34" charset="0"/>
                <a:cs typeface="Calibri" panose="020F0502020204030204" pitchFamily="34" charset="0"/>
              </a:rPr>
              <a:t> </a:t>
            </a:r>
            <a:r>
              <a:rPr lang="nb-NO" dirty="0" err="1">
                <a:latin typeface="Calibri" panose="020F0502020204030204" pitchFamily="34" charset="0"/>
                <a:cs typeface="Calibri" panose="020F0502020204030204" pitchFamily="34" charset="0"/>
              </a:rPr>
              <a:t>interview</a:t>
            </a:r>
            <a:r>
              <a:rPr lang="nb-NO" dirty="0">
                <a:latin typeface="Calibri" panose="020F0502020204030204" pitchFamily="34" charset="0"/>
                <a:cs typeface="Calibri" panose="020F0502020204030204" pitchFamily="34" charset="0"/>
              </a:rPr>
              <a:t>, </a:t>
            </a:r>
            <a:r>
              <a:rPr lang="nb-NO" dirty="0" err="1">
                <a:latin typeface="Calibri" panose="020F0502020204030204" pitchFamily="34" charset="0"/>
                <a:cs typeface="Calibri" panose="020F0502020204030204" pitchFamily="34" charset="0"/>
              </a:rPr>
              <a:t>invitation</a:t>
            </a:r>
            <a:r>
              <a:rPr lang="nb-NO" dirty="0">
                <a:latin typeface="Calibri" panose="020F0502020204030204" pitchFamily="34" charset="0"/>
                <a:cs typeface="Calibri" panose="020F0502020204030204" pitchFamily="34" charset="0"/>
              </a:rPr>
              <a:t>, </a:t>
            </a:r>
            <a:r>
              <a:rPr lang="nb-NO" dirty="0" err="1">
                <a:latin typeface="Calibri" panose="020F0502020204030204" pitchFamily="34" charset="0"/>
                <a:cs typeface="Calibri" panose="020F0502020204030204" pitchFamily="34" charset="0"/>
              </a:rPr>
              <a:t>request</a:t>
            </a:r>
            <a:endParaRPr lang="en-NO" dirty="0">
              <a:latin typeface="Calibri" panose="020F0502020204030204" pitchFamily="34" charset="0"/>
              <a:cs typeface="Calibri" panose="020F0502020204030204" pitchFamily="34" charset="0"/>
            </a:endParaRPr>
          </a:p>
        </p:txBody>
      </p:sp>
      <p:pic>
        <p:nvPicPr>
          <p:cNvPr id="3074" name="Picture 2" descr="woman dancing avatar character 660590 - Download Free Vectors, Clipart  Graphics &amp; Vector Art">
            <a:extLst>
              <a:ext uri="{FF2B5EF4-FFF2-40B4-BE49-F238E27FC236}">
                <a16:creationId xmlns:a16="http://schemas.microsoft.com/office/drawing/2014/main" id="{DF903B95-B642-AF4A-B3FD-7BB83CA92236}"/>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15723"/>
          <a:stretch/>
        </p:blipFill>
        <p:spPr bwMode="auto">
          <a:xfrm>
            <a:off x="7921487" y="0"/>
            <a:ext cx="524454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extLst>
              <a:ext uri="{FF2B5EF4-FFF2-40B4-BE49-F238E27FC236}">
                <a16:creationId xmlns:a16="http://schemas.microsoft.com/office/drawing/2014/main" id="{E298A9EB-FFB6-5544-8D9D-643CC0FD8192}"/>
              </a:ext>
            </a:extLst>
          </p:cNvPr>
          <p:cNvSpPr/>
          <p:nvPr/>
        </p:nvSpPr>
        <p:spPr>
          <a:xfrm>
            <a:off x="7028873" y="4858916"/>
            <a:ext cx="4572000" cy="1340163"/>
          </a:xfrm>
          <a:prstGeom prst="wedgeRoundRectCallout">
            <a:avLst>
              <a:gd name="adj1" fmla="val -87760"/>
              <a:gd name="adj2" fmla="val -44319"/>
              <a:gd name="adj3" fmla="val 16667"/>
            </a:avLst>
          </a:prstGeom>
          <a:solidFill>
            <a:srgbClr val="3150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dirty="0">
                <a:latin typeface="Calibri" panose="020F0502020204030204" pitchFamily="34" charset="0"/>
                <a:cs typeface="Calibri" panose="020F0502020204030204" pitchFamily="34" charset="0"/>
              </a:rPr>
              <a:t>Our </a:t>
            </a:r>
            <a:r>
              <a:rPr lang="nb-NO" sz="3200" dirty="0" err="1">
                <a:latin typeface="Calibri" panose="020F0502020204030204" pitchFamily="34" charset="0"/>
                <a:cs typeface="Calibri" panose="020F0502020204030204" pitchFamily="34" charset="0"/>
              </a:rPr>
              <a:t>project</a:t>
            </a:r>
            <a:r>
              <a:rPr lang="nb-NO" sz="3200" dirty="0">
                <a:latin typeface="Calibri" panose="020F0502020204030204" pitchFamily="34" charset="0"/>
                <a:cs typeface="Calibri" panose="020F0502020204030204" pitchFamily="34" charset="0"/>
              </a:rPr>
              <a:t> </a:t>
            </a:r>
            <a:r>
              <a:rPr lang="nb-NO" sz="3200" dirty="0" err="1">
                <a:latin typeface="Calibri" panose="020F0502020204030204" pitchFamily="34" charset="0"/>
                <a:cs typeface="Calibri" panose="020F0502020204030204" pitchFamily="34" charset="0"/>
              </a:rPr>
              <a:t>focuses</a:t>
            </a:r>
            <a:r>
              <a:rPr lang="nb-NO" sz="3200" dirty="0">
                <a:latin typeface="Calibri" panose="020F0502020204030204" pitchFamily="34" charset="0"/>
                <a:cs typeface="Calibri" panose="020F0502020204030204" pitchFamily="34" charset="0"/>
              </a:rPr>
              <a:t> </a:t>
            </a:r>
            <a:r>
              <a:rPr lang="nb-NO" sz="3200" dirty="0" err="1">
                <a:latin typeface="Calibri" panose="020F0502020204030204" pitchFamily="34" charset="0"/>
                <a:cs typeface="Calibri" panose="020F0502020204030204" pitchFamily="34" charset="0"/>
              </a:rPr>
              <a:t>on</a:t>
            </a:r>
            <a:r>
              <a:rPr lang="nb-NO" sz="3200" dirty="0">
                <a:latin typeface="Calibri" panose="020F0502020204030204" pitchFamily="34" charset="0"/>
                <a:cs typeface="Calibri" panose="020F0502020204030204" pitchFamily="34" charset="0"/>
              </a:rPr>
              <a:t> </a:t>
            </a:r>
            <a:r>
              <a:rPr lang="nb-NO" sz="3200" dirty="0" err="1">
                <a:latin typeface="Calibri" panose="020F0502020204030204" pitchFamily="34" charset="0"/>
                <a:cs typeface="Calibri" panose="020F0502020204030204" pitchFamily="34" charset="0"/>
              </a:rPr>
              <a:t>these</a:t>
            </a:r>
            <a:r>
              <a:rPr lang="nb-NO" sz="3200" dirty="0">
                <a:latin typeface="Calibri" panose="020F0502020204030204" pitchFamily="34" charset="0"/>
                <a:cs typeface="Calibri" panose="020F0502020204030204" pitchFamily="34" charset="0"/>
              </a:rPr>
              <a:t> </a:t>
            </a:r>
            <a:r>
              <a:rPr lang="nb-NO" sz="3200" dirty="0" err="1">
                <a:latin typeface="Calibri" panose="020F0502020204030204" pitchFamily="34" charset="0"/>
                <a:cs typeface="Calibri" panose="020F0502020204030204" pitchFamily="34" charset="0"/>
              </a:rPr>
              <a:t>constructions</a:t>
            </a:r>
            <a:endParaRPr lang="en-NO"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486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85671-9873-7148-9CCB-A750C784F1D8}"/>
              </a:ext>
            </a:extLst>
          </p:cNvPr>
          <p:cNvSpPr>
            <a:spLocks noGrp="1"/>
          </p:cNvSpPr>
          <p:nvPr>
            <p:ph type="title"/>
          </p:nvPr>
        </p:nvSpPr>
        <p:spPr>
          <a:xfrm>
            <a:off x="546756" y="369026"/>
            <a:ext cx="10515600" cy="872660"/>
          </a:xfrm>
        </p:spPr>
        <p:txBody>
          <a:bodyPr>
            <a:normAutofit/>
          </a:bodyPr>
          <a:lstStyle/>
          <a:p>
            <a:r>
              <a:rPr lang="nb-NO" sz="4000" dirty="0"/>
              <a:t>Our choice of linguistic material</a:t>
            </a:r>
          </a:p>
        </p:txBody>
      </p:sp>
      <p:sp>
        <p:nvSpPr>
          <p:cNvPr id="3" name="Content Placeholder 2">
            <a:extLst>
              <a:ext uri="{FF2B5EF4-FFF2-40B4-BE49-F238E27FC236}">
                <a16:creationId xmlns:a16="http://schemas.microsoft.com/office/drawing/2014/main" id="{75F2FE20-7610-374F-9540-FDFA8F365763}"/>
              </a:ext>
            </a:extLst>
          </p:cNvPr>
          <p:cNvSpPr>
            <a:spLocks noGrp="1"/>
          </p:cNvSpPr>
          <p:nvPr>
            <p:ph idx="1"/>
          </p:nvPr>
        </p:nvSpPr>
        <p:spPr>
          <a:xfrm>
            <a:off x="546756" y="1283390"/>
            <a:ext cx="11138930" cy="4989552"/>
          </a:xfrm>
        </p:spPr>
        <p:txBody>
          <a:bodyPr>
            <a:normAutofit/>
          </a:bodyPr>
          <a:lstStyle/>
          <a:p>
            <a:r>
              <a:rPr lang="en-US" sz="2400" dirty="0">
                <a:latin typeface="Calibri Light" panose="020F0302020204030204" pitchFamily="34" charset="0"/>
                <a:cs typeface="Calibri Light" panose="020F0302020204030204" pitchFamily="34" charset="0"/>
              </a:rPr>
              <a:t>Most constructions we have collected contain several words that form a phrasal unit or a sentence</a:t>
            </a:r>
            <a:endParaRPr lang="en-NO"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We focus on the most strategic and frequent constructions important for L2 learners</a:t>
            </a:r>
          </a:p>
          <a:p>
            <a:r>
              <a:rPr lang="en-US" sz="2400" dirty="0">
                <a:latin typeface="+mj-lt"/>
              </a:rPr>
              <a:t>We prioritize </a:t>
            </a:r>
            <a:r>
              <a:rPr lang="en-US" sz="2400" b="1" dirty="0">
                <a:solidFill>
                  <a:srgbClr val="0070C0"/>
                </a:solidFill>
                <a:latin typeface="+mj-lt"/>
              </a:rPr>
              <a:t>“partially schematic” constructions </a:t>
            </a:r>
            <a:r>
              <a:rPr lang="en-US" sz="2400" dirty="0">
                <a:latin typeface="+mj-lt"/>
              </a:rPr>
              <a:t>(</a:t>
            </a:r>
            <a:r>
              <a:rPr lang="en-US" sz="2400" dirty="0" err="1">
                <a:latin typeface="+mj-lt"/>
              </a:rPr>
              <a:t>Ehrlemark</a:t>
            </a:r>
            <a:r>
              <a:rPr lang="en-US" sz="2400" dirty="0">
                <a:latin typeface="+mj-lt"/>
              </a:rPr>
              <a:t> et al. 2018) that</a:t>
            </a:r>
          </a:p>
          <a:p>
            <a:pPr marL="0" indent="0">
              <a:buNone/>
            </a:pPr>
            <a:endParaRPr lang="en-US" sz="800" dirty="0">
              <a:latin typeface="+mj-lt"/>
            </a:endParaRPr>
          </a:p>
          <a:p>
            <a:pPr lvl="1"/>
            <a:r>
              <a:rPr lang="en-US" sz="2200" dirty="0">
                <a:latin typeface="+mj-lt"/>
              </a:rPr>
              <a:t>lie between idioms and fully compositional (schematic) expressions</a:t>
            </a:r>
          </a:p>
          <a:p>
            <a:pPr lvl="1"/>
            <a:r>
              <a:rPr lang="en-US" sz="2200" dirty="0">
                <a:latin typeface="+mj-lt"/>
              </a:rPr>
              <a:t>have both an open slot(s) and a fixed lexical part(s) </a:t>
            </a:r>
          </a:p>
          <a:p>
            <a:pPr lvl="1"/>
            <a:r>
              <a:rPr lang="en-US" sz="2200" dirty="0">
                <a:latin typeface="+mj-lt"/>
              </a:rPr>
              <a:t>have certain constraints on the fillers</a:t>
            </a:r>
          </a:p>
          <a:p>
            <a:pPr lvl="1"/>
            <a:r>
              <a:rPr lang="en-US" sz="2200" dirty="0">
                <a:latin typeface="+mj-lt"/>
              </a:rPr>
              <a:t>often feature non-transparent or irregular syntax</a:t>
            </a:r>
          </a:p>
          <a:p>
            <a:pPr lvl="1"/>
            <a:r>
              <a:rPr lang="en-US" sz="2200" dirty="0">
                <a:latin typeface="+mj-lt"/>
              </a:rPr>
              <a:t>often feature non-compositional semantics</a:t>
            </a:r>
          </a:p>
          <a:p>
            <a:pPr lvl="1"/>
            <a:endParaRPr lang="en-US" sz="1000" dirty="0">
              <a:latin typeface="+mj-lt"/>
            </a:endParaRPr>
          </a:p>
          <a:p>
            <a:pPr lvl="1"/>
            <a:endParaRPr lang="en-US" sz="1000" dirty="0">
              <a:latin typeface="+mj-lt"/>
            </a:endParaRPr>
          </a:p>
          <a:p>
            <a:pPr lvl="1"/>
            <a:endParaRPr lang="en-US" sz="1000" dirty="0">
              <a:latin typeface="+mj-lt"/>
            </a:endParaRPr>
          </a:p>
          <a:p>
            <a:r>
              <a:rPr lang="en-US" sz="2400" dirty="0">
                <a:latin typeface="+mj-lt"/>
              </a:rPr>
              <a:t>ID 33. </a:t>
            </a:r>
            <a:r>
              <a:rPr lang="en-US" sz="2400" b="1" dirty="0">
                <a:latin typeface="+mj-lt"/>
              </a:rPr>
              <a:t>bez </a:t>
            </a:r>
            <a:r>
              <a:rPr lang="en-US" sz="2400" b="1" dirty="0" err="1">
                <a:latin typeface="+mj-lt"/>
              </a:rPr>
              <a:t>pjati</a:t>
            </a:r>
            <a:r>
              <a:rPr lang="en-US" sz="2400" b="1" dirty="0">
                <a:latin typeface="+mj-lt"/>
              </a:rPr>
              <a:t> </a:t>
            </a:r>
            <a:r>
              <a:rPr lang="en-US" sz="2400" b="1" dirty="0" err="1">
                <a:latin typeface="+mj-lt"/>
              </a:rPr>
              <a:t>minut</a:t>
            </a:r>
            <a:r>
              <a:rPr lang="en-US" sz="2400" b="1" dirty="0">
                <a:latin typeface="+mj-lt"/>
              </a:rPr>
              <a:t> NP </a:t>
            </a:r>
            <a:r>
              <a:rPr lang="en-US" sz="2400" dirty="0">
                <a:latin typeface="+mj-lt"/>
              </a:rPr>
              <a:t>– Almost a/n X (</a:t>
            </a:r>
            <a:r>
              <a:rPr lang="nb-NO" sz="2400" dirty="0">
                <a:latin typeface="+mj-lt"/>
              </a:rPr>
              <a:t>lit. </a:t>
            </a:r>
            <a:r>
              <a:rPr lang="en-US" sz="2400" dirty="0">
                <a:latin typeface="+mj-lt"/>
              </a:rPr>
              <a:t>‘without five minutes X’)</a:t>
            </a:r>
            <a:endParaRPr lang="ru-RU" sz="2400" dirty="0">
              <a:latin typeface="+mj-lt"/>
            </a:endParaRPr>
          </a:p>
          <a:p>
            <a:pPr marL="0" indent="0">
              <a:buNone/>
            </a:pPr>
            <a:endParaRPr lang="en-US" sz="2400" dirty="0"/>
          </a:p>
          <a:p>
            <a:endParaRPr lang="en-US" sz="2200" dirty="0"/>
          </a:p>
          <a:p>
            <a:endParaRPr lang="nb-NO" sz="2200" dirty="0"/>
          </a:p>
          <a:p>
            <a:pPr marL="0" indent="0">
              <a:buNone/>
            </a:pPr>
            <a:endParaRPr lang="nb-NO" sz="2200" dirty="0"/>
          </a:p>
          <a:p>
            <a:endParaRPr lang="nb-NO" dirty="0"/>
          </a:p>
        </p:txBody>
      </p:sp>
      <p:sp>
        <p:nvSpPr>
          <p:cNvPr id="4" name="Slide Number Placeholder 3">
            <a:extLst>
              <a:ext uri="{FF2B5EF4-FFF2-40B4-BE49-F238E27FC236}">
                <a16:creationId xmlns:a16="http://schemas.microsoft.com/office/drawing/2014/main" id="{85FAD275-D948-5545-A6A2-BD4723B2522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15</a:t>
            </a:fld>
            <a:endParaRPr lang="nn-NO"/>
          </a:p>
        </p:txBody>
      </p:sp>
      <p:sp>
        <p:nvSpPr>
          <p:cNvPr id="9" name="Up Arrow Callout 8">
            <a:extLst>
              <a:ext uri="{FF2B5EF4-FFF2-40B4-BE49-F238E27FC236}">
                <a16:creationId xmlns:a16="http://schemas.microsoft.com/office/drawing/2014/main" id="{63590B2C-AE17-4449-9F44-CEDE1DD3C0EA}"/>
              </a:ext>
            </a:extLst>
          </p:cNvPr>
          <p:cNvSpPr/>
          <p:nvPr/>
        </p:nvSpPr>
        <p:spPr>
          <a:xfrm>
            <a:off x="2881693" y="5855602"/>
            <a:ext cx="3148444" cy="683310"/>
          </a:xfrm>
          <a:prstGeom prst="upArrowCallout">
            <a:avLst>
              <a:gd name="adj1" fmla="val 25000"/>
              <a:gd name="adj2" fmla="val 16522"/>
              <a:gd name="adj3" fmla="val 25000"/>
              <a:gd name="adj4" fmla="val 64977"/>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100">
                <a:solidFill>
                  <a:schemeClr val="tx1"/>
                </a:solidFill>
              </a:rPr>
              <a:t>Open slot &amp; restrictions</a:t>
            </a:r>
          </a:p>
        </p:txBody>
      </p:sp>
      <p:sp>
        <p:nvSpPr>
          <p:cNvPr id="5" name="Down Arrow Callout 4">
            <a:extLst>
              <a:ext uri="{FF2B5EF4-FFF2-40B4-BE49-F238E27FC236}">
                <a16:creationId xmlns:a16="http://schemas.microsoft.com/office/drawing/2014/main" id="{C808BEEE-7B05-BDDC-D131-E82CFB912FA0}"/>
              </a:ext>
            </a:extLst>
          </p:cNvPr>
          <p:cNvSpPr/>
          <p:nvPr/>
        </p:nvSpPr>
        <p:spPr>
          <a:xfrm>
            <a:off x="1529293" y="5010259"/>
            <a:ext cx="3342854" cy="591975"/>
          </a:xfrm>
          <a:prstGeom prst="downArrowCallo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2100" dirty="0">
                <a:solidFill>
                  <a:schemeClr val="tx1"/>
                </a:solidFill>
              </a:rPr>
              <a:t>Fixed </a:t>
            </a:r>
            <a:r>
              <a:rPr lang="nb-NO" sz="2100" dirty="0" err="1">
                <a:solidFill>
                  <a:schemeClr val="tx1"/>
                </a:solidFill>
              </a:rPr>
              <a:t>lexical</a:t>
            </a:r>
            <a:r>
              <a:rPr lang="nb-NO" sz="2100" dirty="0">
                <a:solidFill>
                  <a:schemeClr val="tx1"/>
                </a:solidFill>
              </a:rPr>
              <a:t> </a:t>
            </a:r>
            <a:r>
              <a:rPr lang="en-NO" sz="2100" dirty="0">
                <a:solidFill>
                  <a:schemeClr val="tx1"/>
                </a:solidFill>
              </a:rPr>
              <a:t>part (anchor)</a:t>
            </a:r>
          </a:p>
        </p:txBody>
      </p:sp>
    </p:spTree>
    <p:extLst>
      <p:ext uri="{BB962C8B-B14F-4D97-AF65-F5344CB8AC3E}">
        <p14:creationId xmlns:p14="http://schemas.microsoft.com/office/powerpoint/2010/main" val="761604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9837D-119C-6D39-ECCE-A4C7852B2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D65EC-9D10-0A0F-4AA6-83C31E5908DB}"/>
              </a:ext>
            </a:extLst>
          </p:cNvPr>
          <p:cNvSpPr>
            <a:spLocks noGrp="1"/>
          </p:cNvSpPr>
          <p:nvPr>
            <p:ph type="title"/>
          </p:nvPr>
        </p:nvSpPr>
        <p:spPr>
          <a:xfrm>
            <a:off x="838200" y="1716846"/>
            <a:ext cx="10515600" cy="1325563"/>
          </a:xfrm>
        </p:spPr>
        <p:txBody>
          <a:bodyPr/>
          <a:lstStyle/>
          <a:p>
            <a:pPr algn="ctr"/>
            <a:r>
              <a:rPr lang="en-NO" sz="4400" dirty="0"/>
              <a:t>Architecture of Russian Constructicon</a:t>
            </a:r>
          </a:p>
        </p:txBody>
      </p:sp>
    </p:spTree>
    <p:extLst>
      <p:ext uri="{BB962C8B-B14F-4D97-AF65-F5344CB8AC3E}">
        <p14:creationId xmlns:p14="http://schemas.microsoft.com/office/powerpoint/2010/main" val="2163236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FA63A-9247-4B4F-BCAA-EAB2C2EC9BAA}"/>
              </a:ext>
            </a:extLst>
          </p:cNvPr>
          <p:cNvSpPr>
            <a:spLocks noGrp="1"/>
          </p:cNvSpPr>
          <p:nvPr>
            <p:ph type="title"/>
          </p:nvPr>
        </p:nvSpPr>
        <p:spPr>
          <a:xfrm>
            <a:off x="838200" y="365125"/>
            <a:ext cx="5967845" cy="1325563"/>
          </a:xfrm>
        </p:spPr>
        <p:txBody>
          <a:bodyPr/>
          <a:lstStyle/>
          <a:p>
            <a:r>
              <a:rPr lang="en-GB" dirty="0">
                <a:cs typeface="Calibri" panose="020F0502020204030204" pitchFamily="34" charset="0"/>
              </a:rPr>
              <a:t>Project team</a:t>
            </a:r>
            <a:endParaRPr lang="x-none"/>
          </a:p>
        </p:txBody>
      </p:sp>
      <p:pic>
        <p:nvPicPr>
          <p:cNvPr id="4" name="Content Placeholder 6">
            <a:extLst>
              <a:ext uri="{FF2B5EF4-FFF2-40B4-BE49-F238E27FC236}">
                <a16:creationId xmlns:a16="http://schemas.microsoft.com/office/drawing/2014/main" id="{58AAFD2A-BD31-FE43-8978-0817118F29AD}"/>
              </a:ext>
            </a:extLst>
          </p:cNvPr>
          <p:cNvPicPr>
            <a:picLocks noChangeAspect="1"/>
          </p:cNvPicPr>
          <p:nvPr/>
        </p:nvPicPr>
        <p:blipFill>
          <a:blip r:embed="rId3"/>
          <a:stretch>
            <a:fillRect/>
          </a:stretch>
        </p:blipFill>
        <p:spPr>
          <a:xfrm>
            <a:off x="930473" y="1762335"/>
            <a:ext cx="890442" cy="1330467"/>
          </a:xfrm>
          <a:prstGeom prst="rect">
            <a:avLst/>
          </a:prstGeom>
        </p:spPr>
      </p:pic>
      <p:pic>
        <p:nvPicPr>
          <p:cNvPr id="5" name="Picture 4">
            <a:extLst>
              <a:ext uri="{FF2B5EF4-FFF2-40B4-BE49-F238E27FC236}">
                <a16:creationId xmlns:a16="http://schemas.microsoft.com/office/drawing/2014/main" id="{882C8EBC-CA31-5047-8830-A9322A01363A}"/>
              </a:ext>
            </a:extLst>
          </p:cNvPr>
          <p:cNvPicPr>
            <a:picLocks noChangeAspect="1"/>
          </p:cNvPicPr>
          <p:nvPr/>
        </p:nvPicPr>
        <p:blipFill>
          <a:blip r:embed="rId4"/>
          <a:stretch>
            <a:fillRect/>
          </a:stretch>
        </p:blipFill>
        <p:spPr>
          <a:xfrm>
            <a:off x="4236304" y="1746850"/>
            <a:ext cx="860473" cy="1290710"/>
          </a:xfrm>
          <a:prstGeom prst="rect">
            <a:avLst/>
          </a:prstGeom>
        </p:spPr>
      </p:pic>
      <p:pic>
        <p:nvPicPr>
          <p:cNvPr id="6" name="Picture 5">
            <a:extLst>
              <a:ext uri="{FF2B5EF4-FFF2-40B4-BE49-F238E27FC236}">
                <a16:creationId xmlns:a16="http://schemas.microsoft.com/office/drawing/2014/main" id="{9C5BFD00-E6CE-BB45-A92C-0421F1132DEC}"/>
              </a:ext>
            </a:extLst>
          </p:cNvPr>
          <p:cNvPicPr>
            <a:picLocks noChangeAspect="1"/>
          </p:cNvPicPr>
          <p:nvPr/>
        </p:nvPicPr>
        <p:blipFill rotWithShape="1">
          <a:blip r:embed="rId5"/>
          <a:srcRect l="9819"/>
          <a:stretch/>
        </p:blipFill>
        <p:spPr>
          <a:xfrm>
            <a:off x="7535124" y="1766969"/>
            <a:ext cx="902684" cy="1290710"/>
          </a:xfrm>
          <a:prstGeom prst="rect">
            <a:avLst/>
          </a:prstGeom>
        </p:spPr>
      </p:pic>
      <p:pic>
        <p:nvPicPr>
          <p:cNvPr id="7" name="Picture 6">
            <a:extLst>
              <a:ext uri="{FF2B5EF4-FFF2-40B4-BE49-F238E27FC236}">
                <a16:creationId xmlns:a16="http://schemas.microsoft.com/office/drawing/2014/main" id="{31297DAD-400E-0D41-B15E-01E7BA3B1621}"/>
              </a:ext>
            </a:extLst>
          </p:cNvPr>
          <p:cNvPicPr>
            <a:picLocks noChangeAspect="1"/>
          </p:cNvPicPr>
          <p:nvPr/>
        </p:nvPicPr>
        <p:blipFill>
          <a:blip r:embed="rId6"/>
          <a:stretch>
            <a:fillRect/>
          </a:stretch>
        </p:blipFill>
        <p:spPr>
          <a:xfrm>
            <a:off x="8632918" y="1751500"/>
            <a:ext cx="940688" cy="1290711"/>
          </a:xfrm>
          <a:prstGeom prst="rect">
            <a:avLst/>
          </a:prstGeom>
        </p:spPr>
      </p:pic>
      <p:pic>
        <p:nvPicPr>
          <p:cNvPr id="8" name="Picture 7">
            <a:extLst>
              <a:ext uri="{FF2B5EF4-FFF2-40B4-BE49-F238E27FC236}">
                <a16:creationId xmlns:a16="http://schemas.microsoft.com/office/drawing/2014/main" id="{9381431E-028F-874E-A025-E5AC63D16753}"/>
              </a:ext>
            </a:extLst>
          </p:cNvPr>
          <p:cNvPicPr>
            <a:picLocks noChangeAspect="1"/>
          </p:cNvPicPr>
          <p:nvPr/>
        </p:nvPicPr>
        <p:blipFill rotWithShape="1">
          <a:blip r:embed="rId7">
            <a:extLst>
              <a:ext uri="{28A0092B-C50C-407E-A947-70E740481C1C}">
                <a14:useLocalDpi xmlns:a14="http://schemas.microsoft.com/office/drawing/2010/main" val="0"/>
              </a:ext>
            </a:extLst>
          </a:blip>
          <a:srcRect l="10131" r="15296" b="-4721"/>
          <a:stretch/>
        </p:blipFill>
        <p:spPr>
          <a:xfrm>
            <a:off x="5300039" y="1766969"/>
            <a:ext cx="947425" cy="1330468"/>
          </a:xfrm>
          <a:prstGeom prst="rect">
            <a:avLst/>
          </a:prstGeom>
        </p:spPr>
      </p:pic>
      <p:pic>
        <p:nvPicPr>
          <p:cNvPr id="9" name="Picture 8">
            <a:extLst>
              <a:ext uri="{FF2B5EF4-FFF2-40B4-BE49-F238E27FC236}">
                <a16:creationId xmlns:a16="http://schemas.microsoft.com/office/drawing/2014/main" id="{E4EC438D-A4C6-744D-A77A-DF2DAB5675D4}"/>
              </a:ext>
            </a:extLst>
          </p:cNvPr>
          <p:cNvPicPr>
            <a:picLocks noChangeAspect="1"/>
          </p:cNvPicPr>
          <p:nvPr/>
        </p:nvPicPr>
        <p:blipFill>
          <a:blip r:embed="rId8"/>
          <a:stretch>
            <a:fillRect/>
          </a:stretch>
        </p:blipFill>
        <p:spPr>
          <a:xfrm>
            <a:off x="6415598" y="1784285"/>
            <a:ext cx="966353" cy="1290711"/>
          </a:xfrm>
          <a:prstGeom prst="rect">
            <a:avLst/>
          </a:prstGeom>
        </p:spPr>
      </p:pic>
      <p:pic>
        <p:nvPicPr>
          <p:cNvPr id="12" name="Picture 11">
            <a:extLst>
              <a:ext uri="{FF2B5EF4-FFF2-40B4-BE49-F238E27FC236}">
                <a16:creationId xmlns:a16="http://schemas.microsoft.com/office/drawing/2014/main" id="{6FBA08AA-9726-0943-971F-73E81C64BDCA}"/>
              </a:ext>
            </a:extLst>
          </p:cNvPr>
          <p:cNvPicPr>
            <a:picLocks noChangeAspect="1"/>
          </p:cNvPicPr>
          <p:nvPr/>
        </p:nvPicPr>
        <p:blipFill>
          <a:blip r:embed="rId9"/>
          <a:stretch>
            <a:fillRect/>
          </a:stretch>
        </p:blipFill>
        <p:spPr>
          <a:xfrm>
            <a:off x="9741740" y="1754787"/>
            <a:ext cx="953082" cy="1333531"/>
          </a:xfrm>
          <a:prstGeom prst="rect">
            <a:avLst/>
          </a:prstGeom>
        </p:spPr>
      </p:pic>
      <p:sp>
        <p:nvSpPr>
          <p:cNvPr id="17" name="TextBox 16">
            <a:extLst>
              <a:ext uri="{FF2B5EF4-FFF2-40B4-BE49-F238E27FC236}">
                <a16:creationId xmlns:a16="http://schemas.microsoft.com/office/drawing/2014/main" id="{CD29BAE5-A99E-B144-A565-3BF40AB3FCCF}"/>
              </a:ext>
            </a:extLst>
          </p:cNvPr>
          <p:cNvSpPr txBox="1"/>
          <p:nvPr/>
        </p:nvSpPr>
        <p:spPr>
          <a:xfrm>
            <a:off x="930473" y="3168594"/>
            <a:ext cx="890442" cy="584775"/>
          </a:xfrm>
          <a:prstGeom prst="rect">
            <a:avLst/>
          </a:prstGeom>
          <a:noFill/>
        </p:spPr>
        <p:txBody>
          <a:bodyPr wrap="square" rtlCol="0">
            <a:spAutoFit/>
          </a:bodyPr>
          <a:lstStyle/>
          <a:p>
            <a:pPr algn="ctr"/>
            <a:r>
              <a:rPr lang="x-none" sz="1600">
                <a:latin typeface="Calibri" panose="020F0502020204030204" pitchFamily="34" charset="0"/>
                <a:cs typeface="Calibri" panose="020F0502020204030204" pitchFamily="34" charset="0"/>
              </a:rPr>
              <a:t>Laura Janda</a:t>
            </a:r>
          </a:p>
        </p:txBody>
      </p:sp>
      <p:sp>
        <p:nvSpPr>
          <p:cNvPr id="18" name="TextBox 17">
            <a:extLst>
              <a:ext uri="{FF2B5EF4-FFF2-40B4-BE49-F238E27FC236}">
                <a16:creationId xmlns:a16="http://schemas.microsoft.com/office/drawing/2014/main" id="{9C8B1024-89BD-4B4F-A500-1C8D11E77245}"/>
              </a:ext>
            </a:extLst>
          </p:cNvPr>
          <p:cNvSpPr txBox="1"/>
          <p:nvPr/>
        </p:nvSpPr>
        <p:spPr>
          <a:xfrm>
            <a:off x="4214783" y="3133810"/>
            <a:ext cx="890442" cy="584775"/>
          </a:xfrm>
          <a:prstGeom prst="rect">
            <a:avLst/>
          </a:prstGeom>
          <a:noFill/>
        </p:spPr>
        <p:txBody>
          <a:bodyPr wrap="square" rtlCol="0">
            <a:spAutoFit/>
          </a:bodyPr>
          <a:lstStyle/>
          <a:p>
            <a:pPr algn="ctr"/>
            <a:r>
              <a:rPr lang="x-none" sz="1600">
                <a:latin typeface="Calibri" panose="020F0502020204030204" pitchFamily="34" charset="0"/>
                <a:cs typeface="Calibri" panose="020F0502020204030204" pitchFamily="34" charset="0"/>
              </a:rPr>
              <a:t>Tore Nesset</a:t>
            </a:r>
          </a:p>
        </p:txBody>
      </p:sp>
      <p:sp>
        <p:nvSpPr>
          <p:cNvPr id="19" name="TextBox 18">
            <a:extLst>
              <a:ext uri="{FF2B5EF4-FFF2-40B4-BE49-F238E27FC236}">
                <a16:creationId xmlns:a16="http://schemas.microsoft.com/office/drawing/2014/main" id="{5D0DB93A-A4EA-F842-8A2F-22DE61BD507C}"/>
              </a:ext>
            </a:extLst>
          </p:cNvPr>
          <p:cNvSpPr txBox="1"/>
          <p:nvPr/>
        </p:nvSpPr>
        <p:spPr>
          <a:xfrm>
            <a:off x="7384650" y="3106559"/>
            <a:ext cx="1125754" cy="584775"/>
          </a:xfrm>
          <a:prstGeom prst="rect">
            <a:avLst/>
          </a:prstGeom>
          <a:noFill/>
        </p:spPr>
        <p:txBody>
          <a:bodyPr wrap="square" rtlCol="0">
            <a:spAutoFit/>
          </a:bodyPr>
          <a:lstStyle/>
          <a:p>
            <a:pPr algn="ctr"/>
            <a:r>
              <a:rPr lang="x-none" sz="1600">
                <a:latin typeface="Calibri" panose="020F0502020204030204" pitchFamily="34" charset="0"/>
                <a:cs typeface="Calibri" panose="020F0502020204030204" pitchFamily="34" charset="0"/>
              </a:rPr>
              <a:t>Ekaterina Rakhilina</a:t>
            </a:r>
          </a:p>
        </p:txBody>
      </p:sp>
      <p:sp>
        <p:nvSpPr>
          <p:cNvPr id="20" name="TextBox 19">
            <a:extLst>
              <a:ext uri="{FF2B5EF4-FFF2-40B4-BE49-F238E27FC236}">
                <a16:creationId xmlns:a16="http://schemas.microsoft.com/office/drawing/2014/main" id="{EBA3B8DC-8296-7D49-9962-FE97A53D7A8A}"/>
              </a:ext>
            </a:extLst>
          </p:cNvPr>
          <p:cNvSpPr txBox="1"/>
          <p:nvPr/>
        </p:nvSpPr>
        <p:spPr>
          <a:xfrm>
            <a:off x="8371850" y="3081258"/>
            <a:ext cx="1493525" cy="584775"/>
          </a:xfrm>
          <a:prstGeom prst="rect">
            <a:avLst/>
          </a:prstGeom>
          <a:noFill/>
        </p:spPr>
        <p:txBody>
          <a:bodyPr wrap="square" rtlCol="0">
            <a:spAutoFit/>
          </a:bodyPr>
          <a:lstStyle/>
          <a:p>
            <a:pPr algn="ctr"/>
            <a:r>
              <a:rPr lang="x-none" sz="1600">
                <a:latin typeface="Calibri" panose="020F0502020204030204" pitchFamily="34" charset="0"/>
                <a:cs typeface="Calibri" panose="020F0502020204030204" pitchFamily="34" charset="0"/>
              </a:rPr>
              <a:t>Olga Lyas</a:t>
            </a:r>
            <a:r>
              <a:rPr lang="nb-NO" sz="1600" dirty="0">
                <a:latin typeface="Calibri" panose="020F0502020204030204" pitchFamily="34" charset="0"/>
                <a:cs typeface="Calibri" panose="020F0502020204030204" pitchFamily="34" charset="0"/>
              </a:rPr>
              <a:t>h</a:t>
            </a:r>
            <a:r>
              <a:rPr lang="x-none" sz="1600">
                <a:latin typeface="Calibri" panose="020F0502020204030204" pitchFamily="34" charset="0"/>
                <a:cs typeface="Calibri" panose="020F0502020204030204" pitchFamily="34" charset="0"/>
              </a:rPr>
              <a:t>evskaya</a:t>
            </a:r>
          </a:p>
        </p:txBody>
      </p:sp>
      <p:sp>
        <p:nvSpPr>
          <p:cNvPr id="21" name="TextBox 20">
            <a:extLst>
              <a:ext uri="{FF2B5EF4-FFF2-40B4-BE49-F238E27FC236}">
                <a16:creationId xmlns:a16="http://schemas.microsoft.com/office/drawing/2014/main" id="{F490718C-125D-B248-8769-6FFCEA3DF2C5}"/>
              </a:ext>
            </a:extLst>
          </p:cNvPr>
          <p:cNvSpPr txBox="1"/>
          <p:nvPr/>
        </p:nvSpPr>
        <p:spPr>
          <a:xfrm>
            <a:off x="5202106" y="3123067"/>
            <a:ext cx="1072119" cy="584775"/>
          </a:xfrm>
          <a:prstGeom prst="rect">
            <a:avLst/>
          </a:prstGeom>
          <a:noFill/>
        </p:spPr>
        <p:txBody>
          <a:bodyPr wrap="square" rtlCol="0">
            <a:spAutoFit/>
          </a:bodyPr>
          <a:lstStyle/>
          <a:p>
            <a:pPr algn="ctr"/>
            <a:r>
              <a:rPr lang="x-none" sz="1600">
                <a:latin typeface="Calibri" panose="020F0502020204030204" pitchFamily="34" charset="0"/>
                <a:cs typeface="Calibri" panose="020F0502020204030204" pitchFamily="34" charset="0"/>
              </a:rPr>
              <a:t>Radovan Bast</a:t>
            </a:r>
          </a:p>
        </p:txBody>
      </p:sp>
      <p:sp>
        <p:nvSpPr>
          <p:cNvPr id="22" name="TextBox 21">
            <a:extLst>
              <a:ext uri="{FF2B5EF4-FFF2-40B4-BE49-F238E27FC236}">
                <a16:creationId xmlns:a16="http://schemas.microsoft.com/office/drawing/2014/main" id="{E936F019-41DD-244F-9BAA-3DAC73B7E421}"/>
              </a:ext>
            </a:extLst>
          </p:cNvPr>
          <p:cNvSpPr txBox="1"/>
          <p:nvPr/>
        </p:nvSpPr>
        <p:spPr>
          <a:xfrm>
            <a:off x="6092425" y="3106559"/>
            <a:ext cx="1388028" cy="584775"/>
          </a:xfrm>
          <a:prstGeom prst="rect">
            <a:avLst/>
          </a:prstGeom>
          <a:noFill/>
        </p:spPr>
        <p:txBody>
          <a:bodyPr wrap="square" rtlCol="0">
            <a:spAutoFit/>
          </a:bodyPr>
          <a:lstStyle/>
          <a:p>
            <a:pPr algn="ctr"/>
            <a:r>
              <a:rPr lang="x-none" sz="1600">
                <a:latin typeface="Calibri" panose="020F0502020204030204" pitchFamily="34" charset="0"/>
                <a:cs typeface="Calibri" panose="020F0502020204030204" pitchFamily="34" charset="0"/>
              </a:rPr>
              <a:t>Daria Mordas</a:t>
            </a:r>
            <a:r>
              <a:rPr lang="nb-NO" sz="1600" dirty="0">
                <a:latin typeface="Calibri" panose="020F0502020204030204" pitchFamily="34" charset="0"/>
                <a:cs typeface="Calibri" panose="020F0502020204030204" pitchFamily="34" charset="0"/>
              </a:rPr>
              <a:t>h</a:t>
            </a:r>
            <a:r>
              <a:rPr lang="x-none" sz="1600">
                <a:latin typeface="Calibri" panose="020F0502020204030204" pitchFamily="34" charset="0"/>
                <a:cs typeface="Calibri" panose="020F0502020204030204" pitchFamily="34" charset="0"/>
              </a:rPr>
              <a:t>ova</a:t>
            </a:r>
          </a:p>
        </p:txBody>
      </p:sp>
      <p:sp>
        <p:nvSpPr>
          <p:cNvPr id="23" name="TextBox 22">
            <a:extLst>
              <a:ext uri="{FF2B5EF4-FFF2-40B4-BE49-F238E27FC236}">
                <a16:creationId xmlns:a16="http://schemas.microsoft.com/office/drawing/2014/main" id="{0873BBC2-2F39-584E-9410-3B9ED21A8547}"/>
              </a:ext>
            </a:extLst>
          </p:cNvPr>
          <p:cNvSpPr txBox="1"/>
          <p:nvPr/>
        </p:nvSpPr>
        <p:spPr>
          <a:xfrm>
            <a:off x="2882592" y="3133811"/>
            <a:ext cx="1388028" cy="584775"/>
          </a:xfrm>
          <a:prstGeom prst="rect">
            <a:avLst/>
          </a:prstGeom>
          <a:noFill/>
        </p:spPr>
        <p:txBody>
          <a:bodyPr wrap="square" rtlCol="0">
            <a:spAutoFit/>
          </a:bodyPr>
          <a:lstStyle/>
          <a:p>
            <a:pPr algn="ctr"/>
            <a:r>
              <a:rPr lang="x-none" sz="1600">
                <a:latin typeface="Calibri" panose="020F0502020204030204" pitchFamily="34" charset="0"/>
                <a:cs typeface="Calibri" panose="020F0502020204030204" pitchFamily="34" charset="0"/>
              </a:rPr>
              <a:t>Valentina Zhukova</a:t>
            </a:r>
          </a:p>
        </p:txBody>
      </p:sp>
      <p:sp>
        <p:nvSpPr>
          <p:cNvPr id="24" name="TextBox 23">
            <a:extLst>
              <a:ext uri="{FF2B5EF4-FFF2-40B4-BE49-F238E27FC236}">
                <a16:creationId xmlns:a16="http://schemas.microsoft.com/office/drawing/2014/main" id="{F007BA5D-98A8-C54E-8467-7BE225229E20}"/>
              </a:ext>
            </a:extLst>
          </p:cNvPr>
          <p:cNvSpPr txBox="1"/>
          <p:nvPr/>
        </p:nvSpPr>
        <p:spPr>
          <a:xfrm>
            <a:off x="1653473" y="3159344"/>
            <a:ext cx="1388028" cy="584775"/>
          </a:xfrm>
          <a:prstGeom prst="rect">
            <a:avLst/>
          </a:prstGeom>
          <a:noFill/>
        </p:spPr>
        <p:txBody>
          <a:bodyPr wrap="square" rtlCol="0">
            <a:spAutoFit/>
          </a:bodyPr>
          <a:lstStyle/>
          <a:p>
            <a:pPr algn="ctr"/>
            <a:r>
              <a:rPr lang="x-none" sz="1600">
                <a:latin typeface="Calibri" panose="020F0502020204030204" pitchFamily="34" charset="0"/>
                <a:cs typeface="Calibri" panose="020F0502020204030204" pitchFamily="34" charset="0"/>
              </a:rPr>
              <a:t>Anna Endresen</a:t>
            </a:r>
          </a:p>
        </p:txBody>
      </p:sp>
      <p:sp>
        <p:nvSpPr>
          <p:cNvPr id="25" name="TextBox 24">
            <a:extLst>
              <a:ext uri="{FF2B5EF4-FFF2-40B4-BE49-F238E27FC236}">
                <a16:creationId xmlns:a16="http://schemas.microsoft.com/office/drawing/2014/main" id="{6C9F7403-EA3C-A748-9ACE-9322951B6858}"/>
              </a:ext>
            </a:extLst>
          </p:cNvPr>
          <p:cNvSpPr txBox="1"/>
          <p:nvPr/>
        </p:nvSpPr>
        <p:spPr>
          <a:xfrm>
            <a:off x="9620830" y="3115411"/>
            <a:ext cx="1168885" cy="584775"/>
          </a:xfrm>
          <a:prstGeom prst="rect">
            <a:avLst/>
          </a:prstGeom>
          <a:noFill/>
        </p:spPr>
        <p:txBody>
          <a:bodyPr wrap="square" rtlCol="0">
            <a:spAutoFit/>
          </a:bodyPr>
          <a:lstStyle/>
          <a:p>
            <a:pPr algn="ctr"/>
            <a:r>
              <a:rPr lang="x-none" sz="1600">
                <a:latin typeface="Calibri" panose="020F0502020204030204" pitchFamily="34" charset="0"/>
                <a:cs typeface="Calibri" panose="020F0502020204030204" pitchFamily="34" charset="0"/>
              </a:rPr>
              <a:t>Francis Tyers</a:t>
            </a:r>
          </a:p>
        </p:txBody>
      </p:sp>
      <p:pic>
        <p:nvPicPr>
          <p:cNvPr id="27" name="Picture 26" descr="A picture containing text, outdoor, sign, blue&#10;&#10;Description automatically generated">
            <a:extLst>
              <a:ext uri="{FF2B5EF4-FFF2-40B4-BE49-F238E27FC236}">
                <a16:creationId xmlns:a16="http://schemas.microsoft.com/office/drawing/2014/main" id="{633AC9A3-9D27-6548-9401-C5BDBC9DB8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455" y="4205853"/>
            <a:ext cx="3825636" cy="702209"/>
          </a:xfrm>
          <a:prstGeom prst="rect">
            <a:avLst/>
          </a:prstGeom>
        </p:spPr>
      </p:pic>
      <p:pic>
        <p:nvPicPr>
          <p:cNvPr id="33" name="Picture 32">
            <a:extLst>
              <a:ext uri="{FF2B5EF4-FFF2-40B4-BE49-F238E27FC236}">
                <a16:creationId xmlns:a16="http://schemas.microsoft.com/office/drawing/2014/main" id="{A8FB47AA-BB35-3F4E-B93B-91336DE9C4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5598" y="4264569"/>
            <a:ext cx="4839010" cy="584775"/>
          </a:xfrm>
          <a:prstGeom prst="rect">
            <a:avLst/>
          </a:prstGeom>
        </p:spPr>
      </p:pic>
      <p:pic>
        <p:nvPicPr>
          <p:cNvPr id="13" name="Picture 12" descr="A person with long hair&#10;&#10;Description automatically generated with medium confidence">
            <a:extLst>
              <a:ext uri="{FF2B5EF4-FFF2-40B4-BE49-F238E27FC236}">
                <a16:creationId xmlns:a16="http://schemas.microsoft.com/office/drawing/2014/main" id="{B40E4D42-24EE-DAEA-82CE-AF00FDFD0E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00521" y="1766969"/>
            <a:ext cx="966353" cy="1294223"/>
          </a:xfrm>
          <a:prstGeom prst="rect">
            <a:avLst/>
          </a:prstGeom>
        </p:spPr>
      </p:pic>
      <p:pic>
        <p:nvPicPr>
          <p:cNvPr id="14" name="Bilde 13" descr="Et bilde som inneholder Menneskeansikt, person, smil, portrett&#10;&#10;Automatisk generert beskrivelse">
            <a:extLst>
              <a:ext uri="{FF2B5EF4-FFF2-40B4-BE49-F238E27FC236}">
                <a16:creationId xmlns:a16="http://schemas.microsoft.com/office/drawing/2014/main" id="{5DC31BEE-230C-32A8-55CB-78DD6A7658D1}"/>
              </a:ext>
            </a:extLst>
          </p:cNvPr>
          <p:cNvPicPr>
            <a:picLocks noChangeAspect="1"/>
          </p:cNvPicPr>
          <p:nvPr/>
        </p:nvPicPr>
        <p:blipFill>
          <a:blip r:embed="rId13"/>
          <a:stretch>
            <a:fillRect/>
          </a:stretch>
        </p:blipFill>
        <p:spPr>
          <a:xfrm>
            <a:off x="3109527" y="1753331"/>
            <a:ext cx="971159" cy="1293120"/>
          </a:xfrm>
          <a:prstGeom prst="rect">
            <a:avLst/>
          </a:prstGeom>
        </p:spPr>
      </p:pic>
      <p:sp>
        <p:nvSpPr>
          <p:cNvPr id="11" name="TekstSylinder 10">
            <a:extLst>
              <a:ext uri="{FF2B5EF4-FFF2-40B4-BE49-F238E27FC236}">
                <a16:creationId xmlns:a16="http://schemas.microsoft.com/office/drawing/2014/main" id="{A5FD1A7D-F0B8-D845-2163-791C13D0EDD7}"/>
              </a:ext>
            </a:extLst>
          </p:cNvPr>
          <p:cNvSpPr txBox="1"/>
          <p:nvPr/>
        </p:nvSpPr>
        <p:spPr>
          <a:xfrm>
            <a:off x="8437808" y="3686854"/>
            <a:ext cx="3050746" cy="369332"/>
          </a:xfrm>
          <a:prstGeom prst="rect">
            <a:avLst/>
          </a:prstGeom>
          <a:noFill/>
        </p:spPr>
        <p:txBody>
          <a:bodyPr wrap="square">
            <a:spAutoFit/>
          </a:bodyPr>
          <a:lstStyle/>
          <a:p>
            <a:r>
              <a:rPr lang="nb-NO" dirty="0"/>
              <a:t>(+ over 40 students)</a:t>
            </a:r>
            <a:endParaRPr lang="en-US" dirty="0"/>
          </a:p>
        </p:txBody>
      </p:sp>
      <p:sp>
        <p:nvSpPr>
          <p:cNvPr id="16" name="TekstSylinder 15">
            <a:extLst>
              <a:ext uri="{FF2B5EF4-FFF2-40B4-BE49-F238E27FC236}">
                <a16:creationId xmlns:a16="http://schemas.microsoft.com/office/drawing/2014/main" id="{F9038FEF-0831-8D00-93BF-FD8F5325501F}"/>
              </a:ext>
            </a:extLst>
          </p:cNvPr>
          <p:cNvSpPr txBox="1"/>
          <p:nvPr/>
        </p:nvSpPr>
        <p:spPr>
          <a:xfrm>
            <a:off x="745729" y="5161707"/>
            <a:ext cx="5346696" cy="1200329"/>
          </a:xfrm>
          <a:prstGeom prst="rect">
            <a:avLst/>
          </a:prstGeom>
          <a:noFill/>
        </p:spPr>
        <p:txBody>
          <a:bodyPr wrap="square">
            <a:spAutoFit/>
          </a:bodyPr>
          <a:lstStyle/>
          <a:p>
            <a:pPr marL="0" indent="0" algn="l">
              <a:buNone/>
            </a:pPr>
            <a:r>
              <a:rPr lang="nb-NO" sz="2400" u="none" strike="noStrike" dirty="0">
                <a:solidFill>
                  <a:srgbClr val="000000"/>
                </a:solidFill>
                <a:effectLst/>
                <a:latin typeface="Calibri Light" panose="020F0302020204030204" pitchFamily="34" charset="0"/>
                <a:cs typeface="Calibri Light" panose="020F0302020204030204" pitchFamily="34" charset="0"/>
              </a:rPr>
              <a:t>UiT </a:t>
            </a:r>
            <a:r>
              <a:rPr lang="nb-NO" sz="2400" u="none" strike="noStrike" dirty="0" err="1">
                <a:solidFill>
                  <a:srgbClr val="000000"/>
                </a:solidFill>
                <a:effectLst/>
                <a:latin typeface="Calibri Light" panose="020F0302020204030204" pitchFamily="34" charset="0"/>
                <a:cs typeface="Calibri Light" panose="020F0302020204030204" pitchFamily="34" charset="0"/>
              </a:rPr>
              <a:t>version</a:t>
            </a:r>
            <a:r>
              <a:rPr lang="nb-NO" sz="2400" u="none" strike="noStrike" dirty="0">
                <a:solidFill>
                  <a:srgbClr val="000000"/>
                </a:solidFill>
                <a:effectLst/>
                <a:latin typeface="Calibri Light" panose="020F0302020204030204" pitchFamily="34" charset="0"/>
                <a:cs typeface="Calibri Light" panose="020F0302020204030204" pitchFamily="34" charset="0"/>
              </a:rPr>
              <a:t>:</a:t>
            </a:r>
          </a:p>
          <a:p>
            <a:pPr marL="0" indent="0">
              <a:buNone/>
            </a:pPr>
            <a:r>
              <a:rPr lang="en-US" sz="2400" u="sng" dirty="0">
                <a:solidFill>
                  <a:srgbClr val="0070C0"/>
                </a:solidFill>
                <a:latin typeface="Calibri Light" panose="020F0302020204030204" pitchFamily="34" charset="0"/>
                <a:cs typeface="Calibri Light" panose="020F0302020204030204" pitchFamily="34" charset="0"/>
                <a:hlinkClick r:id="rId14">
                  <a:extLst>
                    <a:ext uri="{A12FA001-AC4F-418D-AE19-62706E023703}">
                      <ahyp:hlinkClr xmlns:ahyp="http://schemas.microsoft.com/office/drawing/2018/hyperlinkcolor" val="tx"/>
                    </a:ext>
                  </a:extLst>
                </a:hlinkClick>
              </a:rPr>
              <a:t>https://constructicon.github.io/russian/</a:t>
            </a:r>
            <a:endParaRPr lang="en-US" sz="2400" u="sng" dirty="0">
              <a:solidFill>
                <a:srgbClr val="0070C0"/>
              </a:solidFill>
              <a:latin typeface="Calibri Light" panose="020F0302020204030204" pitchFamily="34" charset="0"/>
              <a:cs typeface="Calibri Light" panose="020F0302020204030204" pitchFamily="34" charset="0"/>
            </a:endParaRPr>
          </a:p>
          <a:p>
            <a:pPr marL="0" indent="0">
              <a:buNone/>
            </a:pPr>
            <a:r>
              <a:rPr lang="nb-NO" sz="2400" u="none" strike="noStrike" dirty="0">
                <a:solidFill>
                  <a:srgbClr val="000000"/>
                </a:solidFill>
                <a:effectLst/>
                <a:latin typeface="Calibri Light" panose="020F0302020204030204" pitchFamily="34" charset="0"/>
                <a:cs typeface="Calibri Light" panose="020F0302020204030204" pitchFamily="34" charset="0"/>
              </a:rPr>
              <a:t>N = 4001 </a:t>
            </a:r>
            <a:r>
              <a:rPr lang="nb-NO" sz="2400" u="none" strike="noStrike" dirty="0" err="1">
                <a:solidFill>
                  <a:srgbClr val="000000"/>
                </a:solidFill>
                <a:effectLst/>
                <a:latin typeface="Calibri Light" panose="020F0302020204030204" pitchFamily="34" charset="0"/>
                <a:cs typeface="Calibri Light" panose="020F0302020204030204" pitchFamily="34" charset="0"/>
              </a:rPr>
              <a:t>constructions</a:t>
            </a:r>
            <a:endParaRPr lang="en-US" sz="2400" u="sng" dirty="0">
              <a:solidFill>
                <a:srgbClr val="0070C0"/>
              </a:solidFill>
              <a:latin typeface="Calibri Light" panose="020F0302020204030204" pitchFamily="34" charset="0"/>
              <a:cs typeface="Calibri Light" panose="020F0302020204030204" pitchFamily="34" charset="0"/>
            </a:endParaRPr>
          </a:p>
        </p:txBody>
      </p:sp>
      <p:sp>
        <p:nvSpPr>
          <p:cNvPr id="26" name="TekstSylinder 25">
            <a:extLst>
              <a:ext uri="{FF2B5EF4-FFF2-40B4-BE49-F238E27FC236}">
                <a16:creationId xmlns:a16="http://schemas.microsoft.com/office/drawing/2014/main" id="{C036AA84-EE50-F649-A381-128CEBB5C02A}"/>
              </a:ext>
            </a:extLst>
          </p:cNvPr>
          <p:cNvSpPr txBox="1"/>
          <p:nvPr/>
        </p:nvSpPr>
        <p:spPr>
          <a:xfrm>
            <a:off x="6415598" y="5161707"/>
            <a:ext cx="4839010" cy="1200329"/>
          </a:xfrm>
          <a:prstGeom prst="rect">
            <a:avLst/>
          </a:prstGeom>
          <a:noFill/>
        </p:spPr>
        <p:txBody>
          <a:bodyPr wrap="square">
            <a:spAutoFit/>
          </a:bodyPr>
          <a:lstStyle/>
          <a:p>
            <a:pPr marL="0" indent="0" algn="l">
              <a:buNone/>
            </a:pPr>
            <a:r>
              <a:rPr lang="nb-NO" sz="2400" u="none" strike="noStrike" dirty="0">
                <a:solidFill>
                  <a:srgbClr val="000000"/>
                </a:solidFill>
                <a:effectLst/>
                <a:latin typeface="Calibri Light" panose="020F0302020204030204" pitchFamily="34" charset="0"/>
                <a:cs typeface="Calibri Light" panose="020F0302020204030204" pitchFamily="34" charset="0"/>
              </a:rPr>
              <a:t>HSE </a:t>
            </a:r>
            <a:r>
              <a:rPr lang="nb-NO" sz="2400" u="none" strike="noStrike" dirty="0" err="1">
                <a:solidFill>
                  <a:srgbClr val="000000"/>
                </a:solidFill>
                <a:effectLst/>
                <a:latin typeface="Calibri Light" panose="020F0302020204030204" pitchFamily="34" charset="0"/>
                <a:cs typeface="Calibri Light" panose="020F0302020204030204" pitchFamily="34" charset="0"/>
              </a:rPr>
              <a:t>version</a:t>
            </a:r>
            <a:r>
              <a:rPr lang="nb-NO" sz="2400" u="none" strike="noStrike" dirty="0">
                <a:solidFill>
                  <a:srgbClr val="000000"/>
                </a:solidFill>
                <a:effectLst/>
                <a:latin typeface="Calibri Light" panose="020F0302020204030204" pitchFamily="34" charset="0"/>
                <a:cs typeface="Calibri Light" panose="020F0302020204030204" pitchFamily="34" charset="0"/>
              </a:rPr>
              <a:t>:</a:t>
            </a:r>
            <a:endParaRPr lang="nb-NO" sz="2400" u="none" strike="noStrike" dirty="0">
              <a:solidFill>
                <a:srgbClr val="0070C0"/>
              </a:solidFill>
              <a:effectLst/>
              <a:latin typeface="Calibri Light" panose="020F0302020204030204" pitchFamily="34" charset="0"/>
              <a:cs typeface="Calibri Light" panose="020F0302020204030204" pitchFamily="34" charset="0"/>
            </a:endParaRPr>
          </a:p>
          <a:p>
            <a:pPr algn="l"/>
            <a:r>
              <a:rPr lang="nb-NO" sz="2400" u="sng" strike="noStrike" dirty="0">
                <a:solidFill>
                  <a:srgbClr val="0070C0"/>
                </a:solidFill>
                <a:effectLst/>
                <a:latin typeface="Calibri Light" panose="020F0302020204030204" pitchFamily="34" charset="0"/>
                <a:cs typeface="Calibri Light" panose="020F0302020204030204" pitchFamily="34" charset="0"/>
                <a:hlinkClick r:id="rId15" tooltip="https://constructicon.ruscorpora.ru/">
                  <a:extLst>
                    <a:ext uri="{A12FA001-AC4F-418D-AE19-62706E023703}">
                      <ahyp:hlinkClr xmlns:ahyp="http://schemas.microsoft.com/office/drawing/2018/hyperlinkcolor" val="tx"/>
                    </a:ext>
                  </a:extLst>
                </a:hlinkClick>
              </a:rPr>
              <a:t>https://constructicon.ruscorpora.ru/</a:t>
            </a:r>
            <a:endParaRPr lang="nb-NO" sz="2400" u="sng" strike="noStrike" dirty="0">
              <a:solidFill>
                <a:srgbClr val="0070C0"/>
              </a:solidFill>
              <a:effectLst/>
              <a:latin typeface="Calibri Light" panose="020F0302020204030204" pitchFamily="34" charset="0"/>
              <a:cs typeface="Calibri Light" panose="020F0302020204030204" pitchFamily="34" charset="0"/>
            </a:endParaRPr>
          </a:p>
          <a:p>
            <a:r>
              <a:rPr lang="nb-NO" sz="2400" u="none" strike="noStrike" dirty="0">
                <a:solidFill>
                  <a:srgbClr val="000000"/>
                </a:solidFill>
                <a:effectLst/>
                <a:latin typeface="Calibri Light" panose="020F0302020204030204" pitchFamily="34" charset="0"/>
                <a:cs typeface="Calibri Light" panose="020F0302020204030204" pitchFamily="34" charset="0"/>
              </a:rPr>
              <a:t>N </a:t>
            </a:r>
            <a:r>
              <a:rPr lang="nb-NO" sz="2400" dirty="0">
                <a:solidFill>
                  <a:srgbClr val="000000"/>
                </a:solidFill>
                <a:latin typeface="Calibri Light" panose="020F0302020204030204" pitchFamily="34" charset="0"/>
                <a:cs typeface="Calibri Light" panose="020F0302020204030204" pitchFamily="34" charset="0"/>
              </a:rPr>
              <a:t>= 4001 </a:t>
            </a:r>
            <a:r>
              <a:rPr lang="nb-NO" sz="2400" dirty="0" err="1">
                <a:solidFill>
                  <a:srgbClr val="000000"/>
                </a:solidFill>
                <a:latin typeface="Calibri Light" panose="020F0302020204030204" pitchFamily="34" charset="0"/>
                <a:cs typeface="Calibri Light" panose="020F0302020204030204" pitchFamily="34" charset="0"/>
              </a:rPr>
              <a:t>constructions</a:t>
            </a:r>
            <a:endParaRPr lang="nb-NO" sz="2400" u="none" strike="noStrike" dirty="0">
              <a:solidFill>
                <a:srgbClr val="212121"/>
              </a:solidFill>
              <a:effectLst/>
              <a:latin typeface="Calibri Light" panose="020F0302020204030204" pitchFamily="34" charset="0"/>
              <a:cs typeface="Calibri Light" panose="020F0302020204030204" pitchFamily="34" charset="0"/>
            </a:endParaRPr>
          </a:p>
        </p:txBody>
      </p:sp>
      <p:sp>
        <p:nvSpPr>
          <p:cNvPr id="3" name="Rectangle 2">
            <a:extLst>
              <a:ext uri="{FF2B5EF4-FFF2-40B4-BE49-F238E27FC236}">
                <a16:creationId xmlns:a16="http://schemas.microsoft.com/office/drawing/2014/main" id="{3932F02D-55B7-4DC3-0AB1-BD7FFE49D8D2}"/>
              </a:ext>
            </a:extLst>
          </p:cNvPr>
          <p:cNvSpPr/>
          <p:nvPr/>
        </p:nvSpPr>
        <p:spPr>
          <a:xfrm>
            <a:off x="4588091" y="370354"/>
            <a:ext cx="6230112" cy="1148685"/>
          </a:xfrm>
          <a:prstGeom prst="rect">
            <a:avLst/>
          </a:prstGeom>
          <a:solidFill>
            <a:srgbClr val="2159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0">
              <a:lnSpc>
                <a:spcPct val="100000"/>
              </a:lnSpc>
              <a:spcBef>
                <a:spcPts val="0"/>
              </a:spcBef>
              <a:buNone/>
            </a:pPr>
            <a:r>
              <a:rPr lang="en-US" sz="2400" dirty="0">
                <a:solidFill>
                  <a:schemeClr val="bg1"/>
                </a:solidFill>
                <a:latin typeface="Source Sans Pro" panose="020B0503030403020204" pitchFamily="34" charset="0"/>
                <a:ea typeface="Source Sans Pro" panose="020B0503030403020204" pitchFamily="34" charset="0"/>
                <a:cs typeface="Calibri Light" panose="020F0302020204030204" pitchFamily="34" charset="0"/>
              </a:rPr>
              <a:t>Currently two interfaces (</a:t>
            </a:r>
            <a:r>
              <a:rPr lang="en-US" sz="2400" dirty="0" err="1">
                <a:solidFill>
                  <a:schemeClr val="bg1"/>
                </a:solidFill>
                <a:latin typeface="Source Sans Pro" panose="020B0503030403020204" pitchFamily="34" charset="0"/>
                <a:ea typeface="Source Sans Pro" panose="020B0503030403020204" pitchFamily="34" charset="0"/>
                <a:cs typeface="Calibri Light" panose="020F0302020204030204" pitchFamily="34" charset="0"/>
              </a:rPr>
              <a:t>UiT</a:t>
            </a:r>
            <a:r>
              <a:rPr lang="en-US" sz="2400" dirty="0">
                <a:solidFill>
                  <a:schemeClr val="bg1"/>
                </a:solidFill>
                <a:latin typeface="Source Sans Pro" panose="020B0503030403020204" pitchFamily="34" charset="0"/>
                <a:ea typeface="Source Sans Pro" panose="020B0503030403020204" pitchFamily="34" charset="0"/>
                <a:cs typeface="Calibri Light" panose="020F0302020204030204" pitchFamily="34" charset="0"/>
              </a:rPr>
              <a:t> and HSE) exist, but they are sourced from a single database that contains </a:t>
            </a:r>
            <a:r>
              <a:rPr lang="en-US" sz="2400" b="1" dirty="0">
                <a:solidFill>
                  <a:schemeClr val="bg1"/>
                </a:solidFill>
                <a:latin typeface="Source Sans Pro" panose="020B0503030403020204" pitchFamily="34" charset="0"/>
                <a:ea typeface="Source Sans Pro" panose="020B0503030403020204" pitchFamily="34" charset="0"/>
                <a:cs typeface="Calibri Light" panose="020F0302020204030204" pitchFamily="34" charset="0"/>
              </a:rPr>
              <a:t>4001 </a:t>
            </a:r>
            <a:r>
              <a:rPr lang="en-US" sz="2400" b="1" dirty="0" err="1">
                <a:solidFill>
                  <a:schemeClr val="bg1"/>
                </a:solidFill>
                <a:latin typeface="Source Sans Pro" panose="020B0503030403020204" pitchFamily="34" charset="0"/>
                <a:ea typeface="Source Sans Pro" panose="020B0503030403020204" pitchFamily="34" charset="0"/>
                <a:cs typeface="Calibri Light" panose="020F0302020204030204" pitchFamily="34" charset="0"/>
              </a:rPr>
              <a:t>cxns</a:t>
            </a:r>
            <a:endParaRPr lang="en-US" sz="2400" dirty="0">
              <a:solidFill>
                <a:schemeClr val="bg1"/>
              </a:solidFill>
              <a:latin typeface="Source Sans Pro" panose="020B0503030403020204" pitchFamily="34" charset="0"/>
              <a:ea typeface="Source Sans Pro" panose="020B0503030403020204" pitchFamily="34" charset="0"/>
              <a:cs typeface="Calibri Light" panose="020F0302020204030204" pitchFamily="34" charset="0"/>
            </a:endParaRPr>
          </a:p>
        </p:txBody>
      </p:sp>
    </p:spTree>
    <p:extLst>
      <p:ext uri="{BB962C8B-B14F-4D97-AF65-F5344CB8AC3E}">
        <p14:creationId xmlns:p14="http://schemas.microsoft.com/office/powerpoint/2010/main" val="14072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55097A-576E-1C4F-ACA8-D1463E9DC0B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9250" t="15875" r="8926" b="15850"/>
          <a:stretch/>
        </p:blipFill>
        <p:spPr>
          <a:xfrm>
            <a:off x="7007365" y="0"/>
            <a:ext cx="5184635" cy="1640336"/>
          </a:xfrm>
          <a:prstGeom prst="rect">
            <a:avLst/>
          </a:prstGeom>
        </p:spPr>
      </p:pic>
      <p:sp>
        <p:nvSpPr>
          <p:cNvPr id="2" name="Title 1">
            <a:extLst>
              <a:ext uri="{FF2B5EF4-FFF2-40B4-BE49-F238E27FC236}">
                <a16:creationId xmlns:a16="http://schemas.microsoft.com/office/drawing/2014/main" id="{9E8FA63A-9247-4B4F-BCAA-EAB2C2EC9BAA}"/>
              </a:ext>
            </a:extLst>
          </p:cNvPr>
          <p:cNvSpPr>
            <a:spLocks noGrp="1"/>
          </p:cNvSpPr>
          <p:nvPr>
            <p:ph type="title" idx="4294967295"/>
          </p:nvPr>
        </p:nvSpPr>
        <p:spPr>
          <a:xfrm>
            <a:off x="572372" y="474663"/>
            <a:ext cx="9943228" cy="903287"/>
          </a:xfrm>
        </p:spPr>
        <p:txBody>
          <a:bodyPr/>
          <a:lstStyle/>
          <a:p>
            <a:r>
              <a:rPr lang="x-none"/>
              <a:t>General information</a:t>
            </a:r>
          </a:p>
        </p:txBody>
      </p:sp>
      <p:sp>
        <p:nvSpPr>
          <p:cNvPr id="3" name="Content Placeholder 2">
            <a:extLst>
              <a:ext uri="{FF2B5EF4-FFF2-40B4-BE49-F238E27FC236}">
                <a16:creationId xmlns:a16="http://schemas.microsoft.com/office/drawing/2014/main" id="{B98AB5AD-C2AE-6542-86FD-491032EFB534}"/>
              </a:ext>
            </a:extLst>
          </p:cNvPr>
          <p:cNvSpPr>
            <a:spLocks noGrp="1"/>
          </p:cNvSpPr>
          <p:nvPr>
            <p:ph idx="4294967295"/>
          </p:nvPr>
        </p:nvSpPr>
        <p:spPr>
          <a:xfrm>
            <a:off x="572372" y="1486945"/>
            <a:ext cx="10868098" cy="4976676"/>
          </a:xfrm>
        </p:spPr>
        <p:txBody>
          <a:bodyPr>
            <a:noAutofit/>
          </a:bodyPr>
          <a:lstStyle/>
          <a:p>
            <a:pPr>
              <a:lnSpc>
                <a:spcPct val="100000"/>
              </a:lnSpc>
            </a:pPr>
            <a:r>
              <a:rPr lang="en-US" sz="2200" b="1" dirty="0">
                <a:cs typeface="Calibri" panose="020F0502020204030204" pitchFamily="34" charset="0"/>
              </a:rPr>
              <a:t>The Russian Constructicon </a:t>
            </a:r>
            <a:r>
              <a:rPr lang="en-US" sz="2200" dirty="0">
                <a:cs typeface="Calibri" panose="020F0502020204030204" pitchFamily="34" charset="0"/>
              </a:rPr>
              <a:t>is a free open access electronic resource giving access to a database of Russian constructions</a:t>
            </a:r>
          </a:p>
          <a:p>
            <a:pPr>
              <a:lnSpc>
                <a:spcPct val="100000"/>
              </a:lnSpc>
            </a:pPr>
            <a:r>
              <a:rPr lang="en-NO" sz="2200" b="1" dirty="0"/>
              <a:t>Searchable</a:t>
            </a:r>
            <a:r>
              <a:rPr lang="en-NO" sz="2200" dirty="0"/>
              <a:t> according to semantics, anchor words, syntax</a:t>
            </a:r>
            <a:r>
              <a:rPr lang="nb-NO" sz="2200" dirty="0"/>
              <a:t>, CEFR </a:t>
            </a:r>
            <a:r>
              <a:rPr lang="nb-NO" sz="2200" dirty="0" err="1"/>
              <a:t>levels</a:t>
            </a:r>
            <a:endParaRPr lang="en-US" sz="2200" dirty="0">
              <a:cs typeface="Calibri" panose="020F0502020204030204" pitchFamily="34" charset="0"/>
            </a:endParaRPr>
          </a:p>
          <a:p>
            <a:pPr>
              <a:lnSpc>
                <a:spcPct val="100000"/>
              </a:lnSpc>
            </a:pPr>
            <a:r>
              <a:rPr lang="nb-NO" sz="2200" b="1" dirty="0" err="1">
                <a:cs typeface="Calibri" panose="020F0502020204030204" pitchFamily="34" charset="0"/>
              </a:rPr>
              <a:t>Contains</a:t>
            </a:r>
            <a:r>
              <a:rPr lang="nb-NO" sz="2200" b="1" dirty="0">
                <a:cs typeface="Calibri" panose="020F0502020204030204" pitchFamily="34" charset="0"/>
              </a:rPr>
              <a:t> </a:t>
            </a:r>
            <a:r>
              <a:rPr lang="nb-NO" sz="2200" dirty="0">
                <a:cs typeface="Calibri" panose="020F0502020204030204" pitchFamily="34" charset="0"/>
              </a:rPr>
              <a:t>4001 </a:t>
            </a:r>
            <a:r>
              <a:rPr lang="x-none" sz="2200">
                <a:cs typeface="Calibri" panose="020F0502020204030204" pitchFamily="34" charset="0"/>
              </a:rPr>
              <a:t>multi-word grammatical constructions &amp; descriptions of their properties &amp; corpus-based illustrations</a:t>
            </a:r>
            <a:r>
              <a:rPr lang="nb-NO" sz="2200" dirty="0">
                <a:cs typeface="Calibri" panose="020F0502020204030204" pitchFamily="34" charset="0"/>
              </a:rPr>
              <a:t> (</a:t>
            </a:r>
            <a:r>
              <a:rPr lang="nb-NO" sz="2200" dirty="0"/>
              <a:t>o</a:t>
            </a:r>
            <a:r>
              <a:rPr lang="en-NO" sz="2200" dirty="0"/>
              <a:t>pen-source, publicly archived data</a:t>
            </a:r>
            <a:r>
              <a:rPr lang="nb-NO" sz="2200" dirty="0"/>
              <a:t>)</a:t>
            </a:r>
          </a:p>
          <a:p>
            <a:pPr>
              <a:lnSpc>
                <a:spcPct val="100000"/>
              </a:lnSpc>
            </a:pPr>
            <a:r>
              <a:rPr lang="nb-NO" sz="2200" b="1" dirty="0">
                <a:cs typeface="Calibri" panose="020F0502020204030204" pitchFamily="34" charset="0"/>
              </a:rPr>
              <a:t>Target </a:t>
            </a:r>
            <a:r>
              <a:rPr lang="nb-NO" sz="2200" b="1" dirty="0" err="1">
                <a:cs typeface="Calibri" panose="020F0502020204030204" pitchFamily="34" charset="0"/>
              </a:rPr>
              <a:t>users</a:t>
            </a:r>
            <a:r>
              <a:rPr lang="nb-NO" sz="2200" b="1" dirty="0">
                <a:cs typeface="Calibri" panose="020F0502020204030204" pitchFamily="34" charset="0"/>
              </a:rPr>
              <a:t>: </a:t>
            </a:r>
          </a:p>
          <a:p>
            <a:pPr lvl="2">
              <a:lnSpc>
                <a:spcPct val="100000"/>
              </a:lnSpc>
              <a:buFont typeface="Courier New" panose="02070309020205020404" pitchFamily="49" charset="0"/>
              <a:buChar char="o"/>
            </a:pPr>
            <a:r>
              <a:rPr lang="nb-NO" sz="2200" dirty="0" err="1">
                <a:cs typeface="Calibri" panose="020F0502020204030204" pitchFamily="34" charset="0"/>
              </a:rPr>
              <a:t>linguists</a:t>
            </a:r>
            <a:r>
              <a:rPr lang="nb-NO" sz="2200" dirty="0">
                <a:cs typeface="Calibri" panose="020F0502020204030204" pitchFamily="34" charset="0"/>
              </a:rPr>
              <a:t> (</a:t>
            </a:r>
            <a:r>
              <a:rPr lang="nb-NO" sz="2200" dirty="0" err="1">
                <a:cs typeface="Calibri" panose="020F0502020204030204" pitchFamily="34" charset="0"/>
              </a:rPr>
              <a:t>researchers</a:t>
            </a:r>
            <a:r>
              <a:rPr lang="nb-NO" sz="2200" dirty="0">
                <a:cs typeface="Calibri" panose="020F0502020204030204" pitchFamily="34" charset="0"/>
              </a:rPr>
              <a:t> of Russian and </a:t>
            </a:r>
            <a:r>
              <a:rPr lang="nb-NO" sz="2200" dirty="0" err="1">
                <a:cs typeface="Calibri" panose="020F0502020204030204" pitchFamily="34" charset="0"/>
              </a:rPr>
              <a:t>other</a:t>
            </a:r>
            <a:r>
              <a:rPr lang="nb-NO" sz="2200" dirty="0">
                <a:cs typeface="Calibri" panose="020F0502020204030204" pitchFamily="34" charset="0"/>
              </a:rPr>
              <a:t> </a:t>
            </a:r>
            <a:r>
              <a:rPr lang="nb-NO" sz="2200" dirty="0" err="1">
                <a:cs typeface="Calibri" panose="020F0502020204030204" pitchFamily="34" charset="0"/>
              </a:rPr>
              <a:t>Slavic</a:t>
            </a:r>
            <a:r>
              <a:rPr lang="nb-NO" sz="2200" dirty="0">
                <a:cs typeface="Calibri" panose="020F0502020204030204" pitchFamily="34" charset="0"/>
              </a:rPr>
              <a:t> </a:t>
            </a:r>
            <a:r>
              <a:rPr lang="nb-NO" sz="2200" dirty="0" err="1">
                <a:cs typeface="Calibri" panose="020F0502020204030204" pitchFamily="34" charset="0"/>
              </a:rPr>
              <a:t>languages</a:t>
            </a:r>
            <a:r>
              <a:rPr lang="nb-NO" sz="2200" dirty="0">
                <a:cs typeface="Calibri" panose="020F0502020204030204" pitchFamily="34" charset="0"/>
              </a:rPr>
              <a:t>, </a:t>
            </a:r>
            <a:r>
              <a:rPr lang="nb-NO" sz="2200" dirty="0" err="1">
                <a:cs typeface="Calibri" panose="020F0502020204030204" pitchFamily="34" charset="0"/>
              </a:rPr>
              <a:t>typologists</a:t>
            </a:r>
            <a:r>
              <a:rPr lang="nb-NO" sz="2200" dirty="0">
                <a:cs typeface="Calibri" panose="020F0502020204030204" pitchFamily="34" charset="0"/>
              </a:rPr>
              <a:t>), </a:t>
            </a:r>
          </a:p>
          <a:p>
            <a:pPr lvl="2">
              <a:lnSpc>
                <a:spcPct val="100000"/>
              </a:lnSpc>
              <a:buFont typeface="Courier New" panose="02070309020205020404" pitchFamily="49" charset="0"/>
              <a:buChar char="o"/>
            </a:pPr>
            <a:r>
              <a:rPr lang="nb-NO" sz="2200" dirty="0">
                <a:cs typeface="Calibri" panose="020F0502020204030204" pitchFamily="34" charset="0"/>
              </a:rPr>
              <a:t>students and </a:t>
            </a:r>
            <a:r>
              <a:rPr lang="nb-NO" sz="2200" dirty="0" err="1">
                <a:cs typeface="Calibri" panose="020F0502020204030204" pitchFamily="34" charset="0"/>
              </a:rPr>
              <a:t>teachers</a:t>
            </a:r>
            <a:r>
              <a:rPr lang="nb-NO" sz="2200" dirty="0">
                <a:cs typeface="Calibri" panose="020F0502020204030204" pitchFamily="34" charset="0"/>
              </a:rPr>
              <a:t> of Russian as a </a:t>
            </a:r>
            <a:r>
              <a:rPr lang="nb-NO" sz="2200" dirty="0" err="1">
                <a:cs typeface="Calibri" panose="020F0502020204030204" pitchFamily="34" charset="0"/>
              </a:rPr>
              <a:t>foreign</a:t>
            </a:r>
            <a:r>
              <a:rPr lang="nb-NO" sz="2200" dirty="0">
                <a:cs typeface="Calibri" panose="020F0502020204030204" pitchFamily="34" charset="0"/>
              </a:rPr>
              <a:t> </a:t>
            </a:r>
            <a:r>
              <a:rPr lang="nb-NO" sz="2200" dirty="0" err="1">
                <a:cs typeface="Calibri" panose="020F0502020204030204" pitchFamily="34" charset="0"/>
              </a:rPr>
              <a:t>language</a:t>
            </a:r>
            <a:r>
              <a:rPr lang="nb-NO" sz="2200" dirty="0">
                <a:cs typeface="Calibri" panose="020F0502020204030204" pitchFamily="34" charset="0"/>
              </a:rPr>
              <a:t> (L2 Russian), </a:t>
            </a:r>
          </a:p>
          <a:p>
            <a:pPr lvl="2">
              <a:lnSpc>
                <a:spcPct val="100000"/>
              </a:lnSpc>
              <a:buFont typeface="Courier New" panose="02070309020205020404" pitchFamily="49" charset="0"/>
              <a:buChar char="o"/>
            </a:pPr>
            <a:r>
              <a:rPr lang="nb-NO" sz="2200" dirty="0" err="1">
                <a:cs typeface="Calibri" panose="020F0502020204030204" pitchFamily="34" charset="0"/>
              </a:rPr>
              <a:t>specialists</a:t>
            </a:r>
            <a:r>
              <a:rPr lang="nb-NO" sz="2200" dirty="0">
                <a:cs typeface="Calibri" panose="020F0502020204030204" pitchFamily="34" charset="0"/>
              </a:rPr>
              <a:t> in </a:t>
            </a:r>
            <a:r>
              <a:rPr lang="en-US" sz="2200" dirty="0">
                <a:cs typeface="Calibri" panose="020F0502020204030204" pitchFamily="34" charset="0"/>
              </a:rPr>
              <a:t>natural language processing (NLP)</a:t>
            </a:r>
            <a:endParaRPr lang="x-none" sz="2200">
              <a:cs typeface="Calibri" panose="020F0502020204030204" pitchFamily="34" charset="0"/>
            </a:endParaRPr>
          </a:p>
          <a:p>
            <a:pPr>
              <a:lnSpc>
                <a:spcPct val="100000"/>
              </a:lnSpc>
            </a:pPr>
            <a:r>
              <a:rPr lang="en-US" sz="2200" b="1" dirty="0">
                <a:cs typeface="Calibri" panose="020F0502020204030204" pitchFamily="34" charset="0"/>
              </a:rPr>
              <a:t>Time spent on development: </a:t>
            </a:r>
            <a:r>
              <a:rPr lang="en-US" sz="2200" dirty="0">
                <a:cs typeface="Calibri" panose="020F0502020204030204" pitchFamily="34" charset="0"/>
              </a:rPr>
              <a:t>2016 – </a:t>
            </a:r>
            <a:r>
              <a:rPr lang="nb-NO" sz="2200" dirty="0">
                <a:cs typeface="Calibri" panose="020F0502020204030204" pitchFamily="34" charset="0"/>
              </a:rPr>
              <a:t>2022 (</a:t>
            </a:r>
            <a:r>
              <a:rPr lang="nb-NO" sz="2200" dirty="0" err="1">
                <a:cs typeface="Calibri" panose="020F0502020204030204" pitchFamily="34" charset="0"/>
              </a:rPr>
              <a:t>remaining</a:t>
            </a:r>
            <a:r>
              <a:rPr lang="nb-NO" sz="2200" dirty="0">
                <a:cs typeface="Calibri" panose="020F0502020204030204" pitchFamily="34" charset="0"/>
              </a:rPr>
              <a:t> </a:t>
            </a:r>
            <a:r>
              <a:rPr lang="nb-NO" sz="2200" dirty="0" err="1">
                <a:cs typeface="Calibri" panose="020F0502020204030204" pitchFamily="34" charset="0"/>
              </a:rPr>
              <a:t>work</a:t>
            </a:r>
            <a:r>
              <a:rPr lang="nb-NO" sz="2200" dirty="0">
                <a:cs typeface="Calibri" panose="020F0502020204030204" pitchFamily="34" charset="0"/>
              </a:rPr>
              <a:t> is </a:t>
            </a:r>
            <a:r>
              <a:rPr lang="nb-NO" sz="2200" dirty="0" err="1">
                <a:cs typeface="Calibri" panose="020F0502020204030204" pitchFamily="34" charset="0"/>
              </a:rPr>
              <a:t>ongoing</a:t>
            </a:r>
            <a:r>
              <a:rPr lang="nb-NO" sz="2200" dirty="0">
                <a:cs typeface="Calibri" panose="020F0502020204030204" pitchFamily="34" charset="0"/>
              </a:rPr>
              <a:t>)</a:t>
            </a:r>
            <a:endParaRPr lang="x-none" sz="2200">
              <a:cs typeface="Calibri" panose="020F0502020204030204" pitchFamily="34" charset="0"/>
            </a:endParaRPr>
          </a:p>
          <a:p>
            <a:pPr>
              <a:lnSpc>
                <a:spcPct val="100000"/>
              </a:lnSpc>
            </a:pPr>
            <a:r>
              <a:rPr lang="en-US" sz="2200" b="1" dirty="0">
                <a:cs typeface="Calibri" panose="020F0502020204030204" pitchFamily="34" charset="0"/>
              </a:rPr>
              <a:t>User-friendly interface: </a:t>
            </a:r>
            <a:r>
              <a:rPr lang="en-US" sz="2200" u="sng" dirty="0">
                <a:solidFill>
                  <a:srgbClr val="0070C0"/>
                </a:solidFill>
                <a:cs typeface="Calibri" panose="020F0502020204030204" pitchFamily="34" charset="0"/>
                <a:hlinkClick r:id="rId4">
                  <a:extLst>
                    <a:ext uri="{A12FA001-AC4F-418D-AE19-62706E023703}">
                      <ahyp:hlinkClr xmlns:ahyp="http://schemas.microsoft.com/office/drawing/2018/hyperlinkcolor" val="tx"/>
                    </a:ext>
                  </a:extLst>
                </a:hlinkClick>
              </a:rPr>
              <a:t>https://constructicon.github.io/russian/</a:t>
            </a:r>
            <a:endParaRPr lang="en-US" sz="2200" u="sng" dirty="0">
              <a:solidFill>
                <a:srgbClr val="0070C0"/>
              </a:solidFill>
              <a:cs typeface="Calibri" panose="020F0502020204030204" pitchFamily="34" charset="0"/>
            </a:endParaRPr>
          </a:p>
          <a:p>
            <a:r>
              <a:rPr lang="en-NO" sz="2200" b="1" dirty="0"/>
              <a:t>Designed</a:t>
            </a:r>
            <a:r>
              <a:rPr lang="en-NO" sz="2200" dirty="0"/>
              <a:t> to be portable to other languages, reproducible</a:t>
            </a:r>
          </a:p>
        </p:txBody>
      </p:sp>
    </p:spTree>
    <p:extLst>
      <p:ext uri="{BB962C8B-B14F-4D97-AF65-F5344CB8AC3E}">
        <p14:creationId xmlns:p14="http://schemas.microsoft.com/office/powerpoint/2010/main" val="2740142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4900CB-7C04-0A31-8509-4F0A1400C286}"/>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19</a:t>
            </a:fld>
            <a:endParaRPr lang="en-NO"/>
          </a:p>
        </p:txBody>
      </p:sp>
      <p:sp>
        <p:nvSpPr>
          <p:cNvPr id="5" name="Rounded Rectangle 4">
            <a:extLst>
              <a:ext uri="{FF2B5EF4-FFF2-40B4-BE49-F238E27FC236}">
                <a16:creationId xmlns:a16="http://schemas.microsoft.com/office/drawing/2014/main" id="{7C1D46F6-0CC7-213A-260B-AFA167C00604}"/>
              </a:ext>
            </a:extLst>
          </p:cNvPr>
          <p:cNvSpPr/>
          <p:nvPr/>
        </p:nvSpPr>
        <p:spPr>
          <a:xfrm>
            <a:off x="532563" y="211015"/>
            <a:ext cx="2914022" cy="904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6" name="Picture 5" descr="Graphical user interface, text, application&#10;&#10;Description automatically generated">
            <a:extLst>
              <a:ext uri="{FF2B5EF4-FFF2-40B4-BE49-F238E27FC236}">
                <a16:creationId xmlns:a16="http://schemas.microsoft.com/office/drawing/2014/main" id="{D5DF561E-0E76-0E69-3ECE-2C1ED72382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32563" y="670675"/>
            <a:ext cx="5609344" cy="5868237"/>
          </a:xfrm>
          <a:prstGeom prst="rect">
            <a:avLst/>
          </a:prstGeom>
          <a:ln>
            <a:solidFill>
              <a:schemeClr val="bg2">
                <a:lumMod val="75000"/>
              </a:schemeClr>
            </a:solidFill>
          </a:ln>
        </p:spPr>
      </p:pic>
      <p:pic>
        <p:nvPicPr>
          <p:cNvPr id="8" name="Picture 7" descr="Graphical user interface, text, application, email&#10;&#10;Description automatically generated">
            <a:extLst>
              <a:ext uri="{FF2B5EF4-FFF2-40B4-BE49-F238E27FC236}">
                <a16:creationId xmlns:a16="http://schemas.microsoft.com/office/drawing/2014/main" id="{4F7E6DDD-88FD-FE0B-72EE-AEEFDBB985B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248780" y="681463"/>
            <a:ext cx="5609344" cy="5857449"/>
          </a:xfrm>
          <a:prstGeom prst="rect">
            <a:avLst/>
          </a:prstGeom>
          <a:ln>
            <a:solidFill>
              <a:schemeClr val="bg2">
                <a:lumMod val="75000"/>
              </a:schemeClr>
            </a:solidFill>
          </a:ln>
        </p:spPr>
      </p:pic>
      <p:pic>
        <p:nvPicPr>
          <p:cNvPr id="10" name="Picture 9" descr="Graphical user interface, text&#10;&#10;Description automatically generated">
            <a:extLst>
              <a:ext uri="{FF2B5EF4-FFF2-40B4-BE49-F238E27FC236}">
                <a16:creationId xmlns:a16="http://schemas.microsoft.com/office/drawing/2014/main" id="{1F2E4697-5A17-9EB6-ACBD-AE5D121966FF}"/>
              </a:ext>
            </a:extLst>
          </p:cNvPr>
          <p:cNvPicPr>
            <a:picLocks noChangeAspect="1"/>
          </p:cNvPicPr>
          <p:nvPr/>
        </p:nvPicPr>
        <p:blipFill>
          <a:blip r:embed="rId7">
            <a:duotone>
              <a:prstClr val="black"/>
              <a:schemeClr val="accent6">
                <a:tint val="45000"/>
                <a:satMod val="400000"/>
              </a:schemeClr>
            </a:duotone>
          </a:blip>
          <a:stretch>
            <a:fillRect/>
          </a:stretch>
        </p:blipFill>
        <p:spPr>
          <a:xfrm>
            <a:off x="8911724" y="136525"/>
            <a:ext cx="2946400" cy="635000"/>
          </a:xfrm>
          <a:prstGeom prst="rect">
            <a:avLst/>
          </a:prstGeom>
        </p:spPr>
      </p:pic>
      <p:sp>
        <p:nvSpPr>
          <p:cNvPr id="12" name="TextBox 11">
            <a:extLst>
              <a:ext uri="{FF2B5EF4-FFF2-40B4-BE49-F238E27FC236}">
                <a16:creationId xmlns:a16="http://schemas.microsoft.com/office/drawing/2014/main" id="{7E4B2CEF-D15E-C8E0-7965-A76EFF69BE02}"/>
              </a:ext>
            </a:extLst>
          </p:cNvPr>
          <p:cNvSpPr txBox="1"/>
          <p:nvPr/>
        </p:nvSpPr>
        <p:spPr>
          <a:xfrm>
            <a:off x="532563" y="244494"/>
            <a:ext cx="8078037" cy="369332"/>
          </a:xfrm>
          <a:prstGeom prst="rect">
            <a:avLst/>
          </a:prstGeom>
          <a:solidFill>
            <a:srgbClr val="70FA43"/>
          </a:solidFill>
        </p:spPr>
        <p:txBody>
          <a:bodyPr wrap="square">
            <a:spAutoFit/>
          </a:bodyPr>
          <a:lstStyle/>
          <a:p>
            <a:pPr>
              <a:lnSpc>
                <a:spcPct val="100000"/>
              </a:lnSpc>
            </a:pPr>
            <a:r>
              <a:rPr lang="en-US" sz="1800" b="1" dirty="0">
                <a:latin typeface="Calibri" panose="020F0502020204030204" pitchFamily="34" charset="0"/>
                <a:cs typeface="Calibri" panose="020F0502020204030204" pitchFamily="34" charset="0"/>
              </a:rPr>
              <a:t>Code: </a:t>
            </a:r>
            <a:r>
              <a:rPr lang="en-US" dirty="0"/>
              <a:t>portable for building comparable resources for other languages.</a:t>
            </a:r>
            <a:endParaRPr lang="en-US" sz="1800" dirty="0">
              <a:latin typeface="Calibri" panose="020F0502020204030204" pitchFamily="34" charset="0"/>
              <a:cs typeface="Calibri" panose="020F0502020204030204" pitchFamily="34" charset="0"/>
            </a:endParaRPr>
          </a:p>
        </p:txBody>
      </p:sp>
      <p:sp>
        <p:nvSpPr>
          <p:cNvPr id="3" name="Rectangle 5">
            <a:extLst>
              <a:ext uri="{FF2B5EF4-FFF2-40B4-BE49-F238E27FC236}">
                <a16:creationId xmlns:a16="http://schemas.microsoft.com/office/drawing/2014/main" id="{74CAEAD3-306B-0C6F-F3C5-757864C5499D}"/>
              </a:ext>
            </a:extLst>
          </p:cNvPr>
          <p:cNvSpPr/>
          <p:nvPr/>
        </p:nvSpPr>
        <p:spPr>
          <a:xfrm>
            <a:off x="388504" y="5783152"/>
            <a:ext cx="11506806" cy="830997"/>
          </a:xfrm>
          <a:prstGeom prst="rect">
            <a:avLst/>
          </a:prstGeom>
          <a:solidFill>
            <a:srgbClr val="A1E3E8"/>
          </a:solidFill>
        </p:spPr>
        <p:txBody>
          <a:bodyPr wrap="square">
            <a:spAutoFit/>
          </a:bodyPr>
          <a:lstStyle/>
          <a:p>
            <a:pPr algn="ctr"/>
            <a:r>
              <a:rPr lang="en-US" sz="2400" dirty="0"/>
              <a:t>By design, the code that runs </a:t>
            </a:r>
            <a:r>
              <a:rPr lang="en-US" sz="2400" dirty="0" err="1"/>
              <a:t>RusCon</a:t>
            </a:r>
            <a:r>
              <a:rPr lang="en-US" sz="2400" dirty="0"/>
              <a:t> is separated from the data, </a:t>
            </a:r>
          </a:p>
          <a:p>
            <a:pPr algn="ctr"/>
            <a:r>
              <a:rPr lang="en-US" sz="2400" dirty="0"/>
              <a:t>and this makes it possible to update the data without requiring updates of the code.</a:t>
            </a:r>
          </a:p>
        </p:txBody>
      </p:sp>
    </p:spTree>
    <p:extLst>
      <p:ext uri="{BB962C8B-B14F-4D97-AF65-F5344CB8AC3E}">
        <p14:creationId xmlns:p14="http://schemas.microsoft.com/office/powerpoint/2010/main" val="162242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vrundet rektangel 30">
            <a:extLst>
              <a:ext uri="{FF2B5EF4-FFF2-40B4-BE49-F238E27FC236}">
                <a16:creationId xmlns:a16="http://schemas.microsoft.com/office/drawing/2014/main" id="{4AD8E0AC-684D-B1F0-A3BB-503F748CDB04}"/>
              </a:ext>
            </a:extLst>
          </p:cNvPr>
          <p:cNvSpPr/>
          <p:nvPr/>
        </p:nvSpPr>
        <p:spPr>
          <a:xfrm>
            <a:off x="738745" y="1554480"/>
            <a:ext cx="2882777" cy="4175238"/>
          </a:xfrm>
          <a:prstGeom prst="roundRect">
            <a:avLst>
              <a:gd name="adj" fmla="val 9134"/>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vrundet rektangel 29">
            <a:extLst>
              <a:ext uri="{FF2B5EF4-FFF2-40B4-BE49-F238E27FC236}">
                <a16:creationId xmlns:a16="http://schemas.microsoft.com/office/drawing/2014/main" id="{C3F11446-2F3B-341A-F9F9-62BC17467596}"/>
              </a:ext>
            </a:extLst>
          </p:cNvPr>
          <p:cNvSpPr/>
          <p:nvPr/>
        </p:nvSpPr>
        <p:spPr>
          <a:xfrm>
            <a:off x="7117136" y="3586806"/>
            <a:ext cx="4285685" cy="220599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vrundet rektangel 28">
            <a:extLst>
              <a:ext uri="{FF2B5EF4-FFF2-40B4-BE49-F238E27FC236}">
                <a16:creationId xmlns:a16="http://schemas.microsoft.com/office/drawing/2014/main" id="{C9010EFB-544F-1164-3325-6BA2A59A2C4F}"/>
              </a:ext>
            </a:extLst>
          </p:cNvPr>
          <p:cNvSpPr/>
          <p:nvPr/>
        </p:nvSpPr>
        <p:spPr>
          <a:xfrm>
            <a:off x="7117136" y="1491250"/>
            <a:ext cx="4178389" cy="1745969"/>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vrundet rektangel 27">
            <a:extLst>
              <a:ext uri="{FF2B5EF4-FFF2-40B4-BE49-F238E27FC236}">
                <a16:creationId xmlns:a16="http://schemas.microsoft.com/office/drawing/2014/main" id="{E4533ADC-908F-F635-A3A7-AE92AC35D8E6}"/>
              </a:ext>
            </a:extLst>
          </p:cNvPr>
          <p:cNvSpPr/>
          <p:nvPr/>
        </p:nvSpPr>
        <p:spPr>
          <a:xfrm>
            <a:off x="3817928" y="4222865"/>
            <a:ext cx="2882777" cy="151908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vrundet rektangel 26">
            <a:extLst>
              <a:ext uri="{FF2B5EF4-FFF2-40B4-BE49-F238E27FC236}">
                <a16:creationId xmlns:a16="http://schemas.microsoft.com/office/drawing/2014/main" id="{C089434A-612F-1B05-B6CF-A9C1DF00C4AB}"/>
              </a:ext>
            </a:extLst>
          </p:cNvPr>
          <p:cNvSpPr/>
          <p:nvPr/>
        </p:nvSpPr>
        <p:spPr>
          <a:xfrm>
            <a:off x="3809032" y="1542251"/>
            <a:ext cx="2882777" cy="220599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8">
            <a:extLst>
              <a:ext uri="{FF2B5EF4-FFF2-40B4-BE49-F238E27FC236}">
                <a16:creationId xmlns:a16="http://schemas.microsoft.com/office/drawing/2014/main" id="{8AFC51A7-F006-35D7-DEDE-60BC1241D7BC}"/>
              </a:ext>
            </a:extLst>
          </p:cNvPr>
          <p:cNvPicPr>
            <a:picLocks noChangeAspect="1"/>
          </p:cNvPicPr>
          <p:nvPr/>
        </p:nvPicPr>
        <p:blipFill>
          <a:blip r:embed="rId3"/>
          <a:stretch>
            <a:fillRect/>
          </a:stretch>
        </p:blipFill>
        <p:spPr>
          <a:xfrm>
            <a:off x="5638158" y="4385720"/>
            <a:ext cx="881905" cy="1177918"/>
          </a:xfrm>
          <a:prstGeom prst="rect">
            <a:avLst/>
          </a:prstGeom>
        </p:spPr>
      </p:pic>
      <p:sp>
        <p:nvSpPr>
          <p:cNvPr id="2" name="Tittel 1">
            <a:extLst>
              <a:ext uri="{FF2B5EF4-FFF2-40B4-BE49-F238E27FC236}">
                <a16:creationId xmlns:a16="http://schemas.microsoft.com/office/drawing/2014/main" id="{95BEFFB4-6EA5-D96E-4F3D-46BD8060A09A}"/>
              </a:ext>
            </a:extLst>
          </p:cNvPr>
          <p:cNvSpPr>
            <a:spLocks noGrp="1"/>
          </p:cNvSpPr>
          <p:nvPr>
            <p:ph type="title"/>
          </p:nvPr>
        </p:nvSpPr>
        <p:spPr>
          <a:xfrm>
            <a:off x="779925" y="375144"/>
            <a:ext cx="10515600" cy="1088995"/>
          </a:xfrm>
        </p:spPr>
        <p:txBody>
          <a:bodyPr/>
          <a:lstStyle/>
          <a:p>
            <a:r>
              <a:rPr lang="nb-NO" dirty="0">
                <a:latin typeface="Calibri Light" panose="020F0302020204030204" pitchFamily="34" charset="0"/>
                <a:cs typeface="Calibri Light" panose="020F0302020204030204" pitchFamily="34" charset="0"/>
              </a:rPr>
              <a:t>Tromsø Constructicon Lab (</a:t>
            </a:r>
            <a:r>
              <a:rPr lang="nb-NO" dirty="0" err="1">
                <a:latin typeface="Calibri Light" panose="020F0302020204030204" pitchFamily="34" charset="0"/>
                <a:cs typeface="Calibri Light" panose="020F0302020204030204" pitchFamily="34" charset="0"/>
              </a:rPr>
              <a:t>ConLab</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projects</a:t>
            </a:r>
            <a:endParaRPr lang="en-US" dirty="0">
              <a:latin typeface="Calibri Light" panose="020F0302020204030204" pitchFamily="34" charset="0"/>
              <a:cs typeface="Calibri Light" panose="020F0302020204030204" pitchFamily="34" charset="0"/>
            </a:endParaRPr>
          </a:p>
        </p:txBody>
      </p:sp>
      <p:pic>
        <p:nvPicPr>
          <p:cNvPr id="7" name="Bilde 6" descr="Et bilde som inneholder klær, sko, person, smil&#10;&#10;Automatisk generert beskrivelse">
            <a:extLst>
              <a:ext uri="{FF2B5EF4-FFF2-40B4-BE49-F238E27FC236}">
                <a16:creationId xmlns:a16="http://schemas.microsoft.com/office/drawing/2014/main" id="{A8213FC5-D01D-9F04-BB8F-836B4DDC23FB}"/>
              </a:ext>
            </a:extLst>
          </p:cNvPr>
          <p:cNvPicPr>
            <a:picLocks noChangeAspect="1"/>
          </p:cNvPicPr>
          <p:nvPr/>
        </p:nvPicPr>
        <p:blipFill>
          <a:blip r:embed="rId4"/>
          <a:stretch>
            <a:fillRect/>
          </a:stretch>
        </p:blipFill>
        <p:spPr>
          <a:xfrm>
            <a:off x="4713293" y="2279238"/>
            <a:ext cx="1806770" cy="1355077"/>
          </a:xfrm>
          <a:prstGeom prst="rect">
            <a:avLst/>
          </a:prstGeom>
        </p:spPr>
      </p:pic>
      <p:pic>
        <p:nvPicPr>
          <p:cNvPr id="3" name="Google Shape;181;p32">
            <a:extLst>
              <a:ext uri="{FF2B5EF4-FFF2-40B4-BE49-F238E27FC236}">
                <a16:creationId xmlns:a16="http://schemas.microsoft.com/office/drawing/2014/main" id="{6B87BCF9-2597-9A12-AFD1-43CB0B3BEE50}"/>
              </a:ext>
            </a:extLst>
          </p:cNvPr>
          <p:cNvPicPr preferRelativeResize="0">
            <a:picLocks noChangeAspect="1"/>
          </p:cNvPicPr>
          <p:nvPr/>
        </p:nvPicPr>
        <p:blipFill>
          <a:blip r:embed="rId5">
            <a:alphaModFix/>
          </a:blip>
          <a:srcRect l="5441" r="6421"/>
          <a:stretch/>
        </p:blipFill>
        <p:spPr>
          <a:xfrm>
            <a:off x="903684" y="1904489"/>
            <a:ext cx="2566342" cy="788330"/>
          </a:xfrm>
          <a:prstGeom prst="rect">
            <a:avLst/>
          </a:prstGeom>
          <a:noFill/>
          <a:ln>
            <a:noFill/>
          </a:ln>
        </p:spPr>
      </p:pic>
      <p:sp>
        <p:nvSpPr>
          <p:cNvPr id="8" name="TekstSylinder 7">
            <a:extLst>
              <a:ext uri="{FF2B5EF4-FFF2-40B4-BE49-F238E27FC236}">
                <a16:creationId xmlns:a16="http://schemas.microsoft.com/office/drawing/2014/main" id="{99EB7860-EE8D-1BD3-A99B-80EBC9B1A2F0}"/>
              </a:ext>
            </a:extLst>
          </p:cNvPr>
          <p:cNvSpPr txBox="1"/>
          <p:nvPr/>
        </p:nvSpPr>
        <p:spPr>
          <a:xfrm>
            <a:off x="1176484" y="2941631"/>
            <a:ext cx="2007298" cy="430887"/>
          </a:xfrm>
          <a:prstGeom prst="rect">
            <a:avLst/>
          </a:prstGeom>
          <a:noFill/>
        </p:spPr>
        <p:txBody>
          <a:bodyPr wrap="square" rtlCol="0">
            <a:spAutoFit/>
          </a:bodyPr>
          <a:lstStyle/>
          <a:p>
            <a:r>
              <a:rPr lang="en-US" sz="2200" dirty="0"/>
              <a:t>2016</a:t>
            </a:r>
          </a:p>
        </p:txBody>
      </p:sp>
      <p:sp>
        <p:nvSpPr>
          <p:cNvPr id="11" name="TekstSylinder 10">
            <a:extLst>
              <a:ext uri="{FF2B5EF4-FFF2-40B4-BE49-F238E27FC236}">
                <a16:creationId xmlns:a16="http://schemas.microsoft.com/office/drawing/2014/main" id="{C277BCA8-C0FF-6249-BCD7-3A39D24B91DF}"/>
              </a:ext>
            </a:extLst>
          </p:cNvPr>
          <p:cNvSpPr txBox="1"/>
          <p:nvPr/>
        </p:nvSpPr>
        <p:spPr>
          <a:xfrm>
            <a:off x="3972893" y="2398451"/>
            <a:ext cx="990600" cy="430887"/>
          </a:xfrm>
          <a:prstGeom prst="rect">
            <a:avLst/>
          </a:prstGeom>
          <a:noFill/>
        </p:spPr>
        <p:txBody>
          <a:bodyPr wrap="square" rtlCol="0">
            <a:spAutoFit/>
          </a:bodyPr>
          <a:lstStyle/>
          <a:p>
            <a:r>
              <a:rPr lang="en-US" sz="2200" dirty="0"/>
              <a:t>2023</a:t>
            </a:r>
          </a:p>
        </p:txBody>
      </p:sp>
      <p:pic>
        <p:nvPicPr>
          <p:cNvPr id="12" name="Bilde 11" descr="Et bilde som inneholder Font, Grafikk, design, typografi&#10;&#10;Automatisk generert beskrivelse">
            <a:extLst>
              <a:ext uri="{FF2B5EF4-FFF2-40B4-BE49-F238E27FC236}">
                <a16:creationId xmlns:a16="http://schemas.microsoft.com/office/drawing/2014/main" id="{4B97B18D-8782-3CF4-8B30-BC5B79EE6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5484" y="1678205"/>
            <a:ext cx="1896344" cy="632115"/>
          </a:xfrm>
          <a:prstGeom prst="rect">
            <a:avLst/>
          </a:prstGeom>
        </p:spPr>
      </p:pic>
      <p:pic>
        <p:nvPicPr>
          <p:cNvPr id="16" name="Bilde 15">
            <a:extLst>
              <a:ext uri="{FF2B5EF4-FFF2-40B4-BE49-F238E27FC236}">
                <a16:creationId xmlns:a16="http://schemas.microsoft.com/office/drawing/2014/main" id="{8D5D3A18-4E6A-292B-7C9B-841DD74D5EE7}"/>
              </a:ext>
            </a:extLst>
          </p:cNvPr>
          <p:cNvPicPr>
            <a:picLocks noChangeAspect="1"/>
          </p:cNvPicPr>
          <p:nvPr/>
        </p:nvPicPr>
        <p:blipFill>
          <a:blip r:embed="rId7"/>
          <a:stretch>
            <a:fillRect/>
          </a:stretch>
        </p:blipFill>
        <p:spPr>
          <a:xfrm>
            <a:off x="7258137" y="5051782"/>
            <a:ext cx="2001842" cy="544501"/>
          </a:xfrm>
          <a:prstGeom prst="rect">
            <a:avLst/>
          </a:prstGeom>
        </p:spPr>
      </p:pic>
      <p:sp>
        <p:nvSpPr>
          <p:cNvPr id="17" name="TekstSylinder 16">
            <a:extLst>
              <a:ext uri="{FF2B5EF4-FFF2-40B4-BE49-F238E27FC236}">
                <a16:creationId xmlns:a16="http://schemas.microsoft.com/office/drawing/2014/main" id="{521EC136-C767-9E46-79E4-31EF28105262}"/>
              </a:ext>
            </a:extLst>
          </p:cNvPr>
          <p:cNvSpPr txBox="1"/>
          <p:nvPr/>
        </p:nvSpPr>
        <p:spPr>
          <a:xfrm>
            <a:off x="9293683" y="3878455"/>
            <a:ext cx="2001842" cy="430887"/>
          </a:xfrm>
          <a:prstGeom prst="rect">
            <a:avLst/>
          </a:prstGeom>
          <a:noFill/>
        </p:spPr>
        <p:txBody>
          <a:bodyPr wrap="square" rtlCol="0">
            <a:spAutoFit/>
          </a:bodyPr>
          <a:lstStyle/>
          <a:p>
            <a:pPr algn="r"/>
            <a:r>
              <a:rPr lang="en-US" sz="2200" dirty="0"/>
              <a:t>2023</a:t>
            </a:r>
          </a:p>
        </p:txBody>
      </p:sp>
      <p:sp>
        <p:nvSpPr>
          <p:cNvPr id="18" name="TekstSylinder 17">
            <a:extLst>
              <a:ext uri="{FF2B5EF4-FFF2-40B4-BE49-F238E27FC236}">
                <a16:creationId xmlns:a16="http://schemas.microsoft.com/office/drawing/2014/main" id="{06D892F1-FA9F-F47D-0497-0BF2220D6D25}"/>
              </a:ext>
            </a:extLst>
          </p:cNvPr>
          <p:cNvSpPr txBox="1"/>
          <p:nvPr/>
        </p:nvSpPr>
        <p:spPr>
          <a:xfrm>
            <a:off x="7258137" y="4236678"/>
            <a:ext cx="2001842" cy="769441"/>
          </a:xfrm>
          <a:prstGeom prst="rect">
            <a:avLst/>
          </a:prstGeom>
          <a:noFill/>
        </p:spPr>
        <p:txBody>
          <a:bodyPr wrap="square" rtlCol="0">
            <a:spAutoFit/>
          </a:bodyPr>
          <a:lstStyle/>
          <a:p>
            <a:r>
              <a:rPr lang="en-US" sz="2200" dirty="0">
                <a:latin typeface="Aptos Narrow" panose="020B0004020202020204" pitchFamily="34" charset="0"/>
              </a:rPr>
              <a:t>The Norwegian Constructicon</a:t>
            </a:r>
          </a:p>
        </p:txBody>
      </p:sp>
      <p:sp>
        <p:nvSpPr>
          <p:cNvPr id="19" name="TekstSylinder 18">
            <a:extLst>
              <a:ext uri="{FF2B5EF4-FFF2-40B4-BE49-F238E27FC236}">
                <a16:creationId xmlns:a16="http://schemas.microsoft.com/office/drawing/2014/main" id="{26D5908C-9649-0182-6B5B-CC4183535545}"/>
              </a:ext>
            </a:extLst>
          </p:cNvPr>
          <p:cNvSpPr txBox="1"/>
          <p:nvPr/>
        </p:nvSpPr>
        <p:spPr>
          <a:xfrm>
            <a:off x="7208298" y="1817626"/>
            <a:ext cx="1830862" cy="769441"/>
          </a:xfrm>
          <a:prstGeom prst="rect">
            <a:avLst/>
          </a:prstGeom>
          <a:noFill/>
        </p:spPr>
        <p:txBody>
          <a:bodyPr wrap="square" rtlCol="0">
            <a:spAutoFit/>
          </a:bodyPr>
          <a:lstStyle/>
          <a:p>
            <a:r>
              <a:rPr lang="en-US" sz="2200" dirty="0">
                <a:latin typeface="Aptos Narrow" panose="020B0004020202020204" pitchFamily="34" charset="0"/>
              </a:rPr>
              <a:t>The Persian Constructicon</a:t>
            </a:r>
          </a:p>
        </p:txBody>
      </p:sp>
      <p:sp>
        <p:nvSpPr>
          <p:cNvPr id="20" name="Rounded Rectangle 6">
            <a:extLst>
              <a:ext uri="{FF2B5EF4-FFF2-40B4-BE49-F238E27FC236}">
                <a16:creationId xmlns:a16="http://schemas.microsoft.com/office/drawing/2014/main" id="{85225762-4602-3F38-5312-519F775E01F0}"/>
              </a:ext>
            </a:extLst>
          </p:cNvPr>
          <p:cNvSpPr/>
          <p:nvPr/>
        </p:nvSpPr>
        <p:spPr>
          <a:xfrm>
            <a:off x="730724" y="1554480"/>
            <a:ext cx="2885081" cy="4175238"/>
          </a:xfrm>
          <a:prstGeom prst="roundRect">
            <a:avLst>
              <a:gd name="adj" fmla="val 9008"/>
            </a:avLst>
          </a:prstGeom>
          <a:noFill/>
          <a:ln w="57150">
            <a:solidFill>
              <a:srgbClr val="315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a:t>
            </a:r>
            <a:endParaRPr lang="x-none"/>
          </a:p>
        </p:txBody>
      </p:sp>
      <p:sp>
        <p:nvSpPr>
          <p:cNvPr id="13" name="TekstSylinder 12">
            <a:extLst>
              <a:ext uri="{FF2B5EF4-FFF2-40B4-BE49-F238E27FC236}">
                <a16:creationId xmlns:a16="http://schemas.microsoft.com/office/drawing/2014/main" id="{47A234F2-662C-F163-91BC-EF4117FF6671}"/>
              </a:ext>
            </a:extLst>
          </p:cNvPr>
          <p:cNvSpPr txBox="1"/>
          <p:nvPr/>
        </p:nvSpPr>
        <p:spPr>
          <a:xfrm>
            <a:off x="730724" y="5855873"/>
            <a:ext cx="10623076" cy="523220"/>
          </a:xfrm>
          <a:prstGeom prst="rect">
            <a:avLst/>
          </a:prstGeom>
          <a:solidFill>
            <a:schemeClr val="accent5">
              <a:lumMod val="50000"/>
            </a:schemeClr>
          </a:solidFill>
        </p:spPr>
        <p:txBody>
          <a:bodyPr wrap="square">
            <a:spAutoFit/>
          </a:bodyPr>
          <a:lstStyle/>
          <a:p>
            <a:pPr indent="0" algn="ctr">
              <a:lnSpc>
                <a:spcPct val="100000"/>
              </a:lnSpc>
              <a:spcBef>
                <a:spcPts val="0"/>
              </a:spcBef>
              <a:buNone/>
            </a:pPr>
            <a:r>
              <a:rPr lang="en-US" sz="2800" dirty="0">
                <a:solidFill>
                  <a:schemeClr val="bg1"/>
                </a:solidFill>
                <a:latin typeface="Calibri Light" panose="020F0302020204030204" pitchFamily="34" charset="0"/>
                <a:ea typeface="Times New Roman" panose="02020603050405020304" pitchFamily="18" charset="0"/>
                <a:cs typeface="Calibri Light" panose="020F0302020204030204" pitchFamily="34" charset="0"/>
              </a:rPr>
              <a:t>In this talk we will focus on the Russian </a:t>
            </a:r>
            <a:r>
              <a:rPr lang="en-US" sz="2800" dirty="0" err="1">
                <a:solidFill>
                  <a:schemeClr val="bg1"/>
                </a:solidFill>
                <a:latin typeface="Calibri Light" panose="020F0302020204030204" pitchFamily="34" charset="0"/>
                <a:ea typeface="Times New Roman" panose="02020603050405020304" pitchFamily="18" charset="0"/>
                <a:cs typeface="Calibri Light" panose="020F0302020204030204" pitchFamily="34" charset="0"/>
              </a:rPr>
              <a:t>Constructicon</a:t>
            </a:r>
            <a:endParaRPr lang="en-US" sz="2800" dirty="0">
              <a:solidFill>
                <a:schemeClr val="bg1"/>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21" name="TekstSylinder 20">
            <a:extLst>
              <a:ext uri="{FF2B5EF4-FFF2-40B4-BE49-F238E27FC236}">
                <a16:creationId xmlns:a16="http://schemas.microsoft.com/office/drawing/2014/main" id="{911C749B-71C1-FFF3-9727-4ED1EA1D2222}"/>
              </a:ext>
            </a:extLst>
          </p:cNvPr>
          <p:cNvSpPr txBox="1"/>
          <p:nvPr/>
        </p:nvSpPr>
        <p:spPr>
          <a:xfrm>
            <a:off x="3889401" y="4385720"/>
            <a:ext cx="1988510" cy="769441"/>
          </a:xfrm>
          <a:prstGeom prst="rect">
            <a:avLst/>
          </a:prstGeom>
          <a:noFill/>
        </p:spPr>
        <p:txBody>
          <a:bodyPr wrap="square" rtlCol="0">
            <a:spAutoFit/>
          </a:bodyPr>
          <a:lstStyle/>
          <a:p>
            <a:r>
              <a:rPr lang="en-US" sz="2200" dirty="0">
                <a:latin typeface="Aptos Narrow" panose="020B0004020202020204" pitchFamily="34" charset="0"/>
              </a:rPr>
              <a:t>The Hill Mari</a:t>
            </a:r>
          </a:p>
          <a:p>
            <a:r>
              <a:rPr lang="en-US" sz="2200" dirty="0">
                <a:latin typeface="Aptos Narrow" panose="020B0004020202020204" pitchFamily="34" charset="0"/>
              </a:rPr>
              <a:t>Constructicon</a:t>
            </a:r>
          </a:p>
        </p:txBody>
      </p:sp>
      <p:pic>
        <p:nvPicPr>
          <p:cNvPr id="5" name="Bilde 4" descr="Et bilde som inneholder person, Menneskeansikt, smil, Panne&#10;&#10;KI-generert innhold kan være feil.">
            <a:extLst>
              <a:ext uri="{FF2B5EF4-FFF2-40B4-BE49-F238E27FC236}">
                <a16:creationId xmlns:a16="http://schemas.microsoft.com/office/drawing/2014/main" id="{A71BC449-3606-A4CA-E029-A4A9E5D732EA}"/>
              </a:ext>
            </a:extLst>
          </p:cNvPr>
          <p:cNvPicPr>
            <a:picLocks noChangeAspect="1"/>
          </p:cNvPicPr>
          <p:nvPr/>
        </p:nvPicPr>
        <p:blipFill>
          <a:blip r:embed="rId8"/>
          <a:stretch>
            <a:fillRect/>
          </a:stretch>
        </p:blipFill>
        <p:spPr>
          <a:xfrm>
            <a:off x="9268000" y="4361131"/>
            <a:ext cx="953883" cy="1191167"/>
          </a:xfrm>
          <a:prstGeom prst="rect">
            <a:avLst/>
          </a:prstGeom>
        </p:spPr>
      </p:pic>
      <p:pic>
        <p:nvPicPr>
          <p:cNvPr id="10" name="Bilde 9" descr="Et bilde som inneholder person, Menneskeansikt, mann, utendørs&#10;&#10;KI-generert innhold kan være feil.">
            <a:extLst>
              <a:ext uri="{FF2B5EF4-FFF2-40B4-BE49-F238E27FC236}">
                <a16:creationId xmlns:a16="http://schemas.microsoft.com/office/drawing/2014/main" id="{8570A467-56FD-C8F4-B966-668AE944A9A9}"/>
              </a:ext>
            </a:extLst>
          </p:cNvPr>
          <p:cNvPicPr>
            <a:picLocks noChangeAspect="1"/>
          </p:cNvPicPr>
          <p:nvPr/>
        </p:nvPicPr>
        <p:blipFill>
          <a:blip r:embed="rId9"/>
          <a:stretch>
            <a:fillRect/>
          </a:stretch>
        </p:blipFill>
        <p:spPr>
          <a:xfrm>
            <a:off x="8990313" y="1827779"/>
            <a:ext cx="902304" cy="1055953"/>
          </a:xfrm>
          <a:prstGeom prst="rect">
            <a:avLst/>
          </a:prstGeom>
        </p:spPr>
      </p:pic>
      <p:pic>
        <p:nvPicPr>
          <p:cNvPr id="15" name="Grafikk 14">
            <a:extLst>
              <a:ext uri="{FF2B5EF4-FFF2-40B4-BE49-F238E27FC236}">
                <a16:creationId xmlns:a16="http://schemas.microsoft.com/office/drawing/2014/main" id="{B1D964FC-5B60-88C0-C48B-FC7ADEBC878F}"/>
              </a:ext>
            </a:extLst>
          </p:cNvPr>
          <p:cNvPicPr>
            <a:picLocks noChangeAspect="1"/>
          </p:cNvPicPr>
          <p:nvPr/>
        </p:nvPicPr>
        <p:blipFill>
          <a:blip r:embed="rId10">
            <a:extLst>
              <a:ext uri="{96DAC541-7B7A-43D3-8B79-37D633B846F1}">
                <asvg:svgBlip xmlns:asvg="http://schemas.microsoft.com/office/drawing/2016/SVG/main" r:embed="rId11"/>
              </a:ext>
            </a:extLst>
          </a:blip>
          <a:srcRect l="19043" t="14574" r="19328" b="17551"/>
          <a:stretch/>
        </p:blipFill>
        <p:spPr>
          <a:xfrm>
            <a:off x="9871276" y="1718994"/>
            <a:ext cx="1135330" cy="1250401"/>
          </a:xfrm>
          <a:prstGeom prst="rect">
            <a:avLst/>
          </a:prstGeom>
        </p:spPr>
      </p:pic>
      <p:pic>
        <p:nvPicPr>
          <p:cNvPr id="24" name="Bilde 23" descr="Et bilde som inneholder Menneskeansikt, person, innendørs, smil&#10;&#10;KI-generert innhold kan være feil.">
            <a:extLst>
              <a:ext uri="{FF2B5EF4-FFF2-40B4-BE49-F238E27FC236}">
                <a16:creationId xmlns:a16="http://schemas.microsoft.com/office/drawing/2014/main" id="{6C689025-246B-4B39-776E-3CABF04E7A58}"/>
              </a:ext>
            </a:extLst>
          </p:cNvPr>
          <p:cNvPicPr>
            <a:picLocks noChangeAspect="1"/>
          </p:cNvPicPr>
          <p:nvPr/>
        </p:nvPicPr>
        <p:blipFill>
          <a:blip r:embed="rId12"/>
          <a:srcRect l="21651" t="1" r="10427" b="1302"/>
          <a:stretch/>
        </p:blipFill>
        <p:spPr>
          <a:xfrm>
            <a:off x="10323572" y="4320309"/>
            <a:ext cx="1002086" cy="1231989"/>
          </a:xfrm>
          <a:prstGeom prst="rect">
            <a:avLst/>
          </a:prstGeom>
        </p:spPr>
      </p:pic>
      <p:sp>
        <p:nvSpPr>
          <p:cNvPr id="25" name="TekstSylinder 24">
            <a:extLst>
              <a:ext uri="{FF2B5EF4-FFF2-40B4-BE49-F238E27FC236}">
                <a16:creationId xmlns:a16="http://schemas.microsoft.com/office/drawing/2014/main" id="{9E4B52FE-0627-7349-E1A8-35166B6859B1}"/>
              </a:ext>
            </a:extLst>
          </p:cNvPr>
          <p:cNvSpPr txBox="1"/>
          <p:nvPr/>
        </p:nvSpPr>
        <p:spPr>
          <a:xfrm>
            <a:off x="4094282" y="5121411"/>
            <a:ext cx="990600" cy="430887"/>
          </a:xfrm>
          <a:prstGeom prst="rect">
            <a:avLst/>
          </a:prstGeom>
          <a:noFill/>
        </p:spPr>
        <p:txBody>
          <a:bodyPr wrap="square" rtlCol="0">
            <a:spAutoFit/>
          </a:bodyPr>
          <a:lstStyle/>
          <a:p>
            <a:r>
              <a:rPr lang="en-US" sz="2200" dirty="0"/>
              <a:t>2022</a:t>
            </a:r>
          </a:p>
        </p:txBody>
      </p:sp>
      <p:sp>
        <p:nvSpPr>
          <p:cNvPr id="26" name="TekstSylinder 25">
            <a:extLst>
              <a:ext uri="{FF2B5EF4-FFF2-40B4-BE49-F238E27FC236}">
                <a16:creationId xmlns:a16="http://schemas.microsoft.com/office/drawing/2014/main" id="{F6BCBB25-BD2E-B823-B4EC-7BCB5A263C98}"/>
              </a:ext>
            </a:extLst>
          </p:cNvPr>
          <p:cNvSpPr txBox="1"/>
          <p:nvPr/>
        </p:nvSpPr>
        <p:spPr>
          <a:xfrm>
            <a:off x="7507151" y="2621322"/>
            <a:ext cx="990600" cy="430887"/>
          </a:xfrm>
          <a:prstGeom prst="rect">
            <a:avLst/>
          </a:prstGeom>
          <a:noFill/>
        </p:spPr>
        <p:txBody>
          <a:bodyPr wrap="square" rtlCol="0">
            <a:spAutoFit/>
          </a:bodyPr>
          <a:lstStyle/>
          <a:p>
            <a:r>
              <a:rPr lang="en-US" sz="2200" dirty="0"/>
              <a:t>2024</a:t>
            </a:r>
          </a:p>
        </p:txBody>
      </p:sp>
      <p:pic>
        <p:nvPicPr>
          <p:cNvPr id="4" name="Plassholder for innhold 4" descr="Et bilde som inneholder klær, person, Menneskeansikt, sko&#10;&#10;Automatisk generert beskrivelse">
            <a:extLst>
              <a:ext uri="{FF2B5EF4-FFF2-40B4-BE49-F238E27FC236}">
                <a16:creationId xmlns:a16="http://schemas.microsoft.com/office/drawing/2014/main" id="{18E9597E-24F9-4BC8-9BB8-3A8C3A3E12C5}"/>
              </a:ext>
            </a:extLst>
          </p:cNvPr>
          <p:cNvPicPr>
            <a:picLocks noGrp="1" noChangeAspect="1"/>
          </p:cNvPicPr>
          <p:nvPr>
            <p:ph idx="1"/>
          </p:nvPr>
        </p:nvPicPr>
        <p:blipFill>
          <a:blip r:embed="rId13"/>
          <a:stretch>
            <a:fillRect/>
          </a:stretch>
        </p:blipFill>
        <p:spPr>
          <a:xfrm>
            <a:off x="964678" y="3372518"/>
            <a:ext cx="2436819" cy="2283851"/>
          </a:xfrm>
        </p:spPr>
      </p:pic>
    </p:spTree>
    <p:extLst>
      <p:ext uri="{BB962C8B-B14F-4D97-AF65-F5344CB8AC3E}">
        <p14:creationId xmlns:p14="http://schemas.microsoft.com/office/powerpoint/2010/main" val="12232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4900CB-7C04-0A31-8509-4F0A1400C286}"/>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20</a:t>
            </a:fld>
            <a:endParaRPr lang="en-NO"/>
          </a:p>
        </p:txBody>
      </p:sp>
      <p:pic>
        <p:nvPicPr>
          <p:cNvPr id="4" name="Picture 3" descr="Table&#10;&#10;Description automatically generated">
            <a:extLst>
              <a:ext uri="{FF2B5EF4-FFF2-40B4-BE49-F238E27FC236}">
                <a16:creationId xmlns:a16="http://schemas.microsoft.com/office/drawing/2014/main" id="{466095AA-9430-961F-4736-6A24994E2370}"/>
              </a:ext>
            </a:extLst>
          </p:cNvPr>
          <p:cNvPicPr>
            <a:picLocks noChangeAspect="1"/>
          </p:cNvPicPr>
          <p:nvPr/>
        </p:nvPicPr>
        <p:blipFill>
          <a:blip r:embed="rId3"/>
          <a:stretch>
            <a:fillRect/>
          </a:stretch>
        </p:blipFill>
        <p:spPr>
          <a:xfrm>
            <a:off x="184150" y="171450"/>
            <a:ext cx="11863824" cy="6537209"/>
          </a:xfrm>
          <a:prstGeom prst="rect">
            <a:avLst/>
          </a:prstGeom>
        </p:spPr>
      </p:pic>
      <p:sp>
        <p:nvSpPr>
          <p:cNvPr id="5" name="Rounded Rectangle 4">
            <a:extLst>
              <a:ext uri="{FF2B5EF4-FFF2-40B4-BE49-F238E27FC236}">
                <a16:creationId xmlns:a16="http://schemas.microsoft.com/office/drawing/2014/main" id="{7C1D46F6-0CC7-213A-260B-AFA167C00604}"/>
              </a:ext>
            </a:extLst>
          </p:cNvPr>
          <p:cNvSpPr/>
          <p:nvPr/>
        </p:nvSpPr>
        <p:spPr>
          <a:xfrm>
            <a:off x="532563" y="211015"/>
            <a:ext cx="2914022" cy="904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Rectangle 5">
            <a:extLst>
              <a:ext uri="{FF2B5EF4-FFF2-40B4-BE49-F238E27FC236}">
                <a16:creationId xmlns:a16="http://schemas.microsoft.com/office/drawing/2014/main" id="{6AF3912E-C180-BDB9-2C74-9DCF530DBD36}"/>
              </a:ext>
            </a:extLst>
          </p:cNvPr>
          <p:cNvSpPr/>
          <p:nvPr/>
        </p:nvSpPr>
        <p:spPr>
          <a:xfrm>
            <a:off x="429849" y="5461694"/>
            <a:ext cx="11332302" cy="1077218"/>
          </a:xfrm>
          <a:prstGeom prst="rect">
            <a:avLst/>
          </a:prstGeom>
          <a:solidFill>
            <a:schemeClr val="accent4">
              <a:lumMod val="75000"/>
            </a:schemeClr>
          </a:solidFill>
        </p:spPr>
        <p:txBody>
          <a:bodyPr wrap="square">
            <a:spAutoFit/>
          </a:bodyPr>
          <a:lstStyle/>
          <a:p>
            <a:pPr algn="ctr"/>
            <a:r>
              <a:rPr lang="en-US" sz="2400" dirty="0">
                <a:solidFill>
                  <a:schemeClr val="bg1"/>
                </a:solidFill>
              </a:rPr>
              <a:t>Our database is hosted in Google spreadsheet, which allows for simultaneous access and updating of the content by several team members at the same time.</a:t>
            </a:r>
          </a:p>
          <a:p>
            <a:pPr algn="ctr"/>
            <a:endParaRPr lang="en-US" sz="1600" dirty="0">
              <a:solidFill>
                <a:schemeClr val="bg1"/>
              </a:solidFill>
            </a:endParaRPr>
          </a:p>
        </p:txBody>
      </p:sp>
    </p:spTree>
    <p:extLst>
      <p:ext uri="{BB962C8B-B14F-4D97-AF65-F5344CB8AC3E}">
        <p14:creationId xmlns:p14="http://schemas.microsoft.com/office/powerpoint/2010/main" val="158835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tekst, skjermbilde&#10;&#10;Automatisk generert beskrivelse">
            <a:extLst>
              <a:ext uri="{FF2B5EF4-FFF2-40B4-BE49-F238E27FC236}">
                <a16:creationId xmlns:a16="http://schemas.microsoft.com/office/drawing/2014/main" id="{B7F95090-9196-1607-C5AF-1D2951D92D0E}"/>
              </a:ext>
            </a:extLst>
          </p:cNvPr>
          <p:cNvPicPr>
            <a:picLocks noChangeAspect="1"/>
          </p:cNvPicPr>
          <p:nvPr/>
        </p:nvPicPr>
        <p:blipFill>
          <a:blip r:embed="rId3"/>
          <a:stretch>
            <a:fillRect/>
          </a:stretch>
        </p:blipFill>
        <p:spPr>
          <a:xfrm>
            <a:off x="94004" y="139233"/>
            <a:ext cx="11855832" cy="6579533"/>
          </a:xfrm>
          <a:prstGeom prst="rect">
            <a:avLst/>
          </a:prstGeom>
        </p:spPr>
      </p:pic>
      <p:sp>
        <p:nvSpPr>
          <p:cNvPr id="7" name="Rounded Rectangle 6">
            <a:extLst>
              <a:ext uri="{FF2B5EF4-FFF2-40B4-BE49-F238E27FC236}">
                <a16:creationId xmlns:a16="http://schemas.microsoft.com/office/drawing/2014/main" id="{C844DDD8-647D-BC21-6ED6-BC1F9FA67815}"/>
              </a:ext>
            </a:extLst>
          </p:cNvPr>
          <p:cNvSpPr/>
          <p:nvPr/>
        </p:nvSpPr>
        <p:spPr>
          <a:xfrm>
            <a:off x="773890" y="2485163"/>
            <a:ext cx="10919730" cy="2832911"/>
          </a:xfrm>
          <a:prstGeom prst="roundRect">
            <a:avLst>
              <a:gd name="adj" fmla="val 9008"/>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a:t>
            </a:r>
            <a:endParaRPr lang="x-none"/>
          </a:p>
        </p:txBody>
      </p:sp>
      <p:grpSp>
        <p:nvGrpSpPr>
          <p:cNvPr id="2" name="Group 1">
            <a:extLst>
              <a:ext uri="{FF2B5EF4-FFF2-40B4-BE49-F238E27FC236}">
                <a16:creationId xmlns:a16="http://schemas.microsoft.com/office/drawing/2014/main" id="{AD54610C-3A19-D63B-C852-00E6CA2FFD05}"/>
              </a:ext>
            </a:extLst>
          </p:cNvPr>
          <p:cNvGrpSpPr/>
          <p:nvPr/>
        </p:nvGrpSpPr>
        <p:grpSpPr>
          <a:xfrm>
            <a:off x="5265461" y="2901761"/>
            <a:ext cx="5884014" cy="2729060"/>
            <a:chOff x="5146686" y="2011679"/>
            <a:chExt cx="5884014" cy="2729060"/>
          </a:xfrm>
          <a:solidFill>
            <a:schemeClr val="accent4">
              <a:lumMod val="75000"/>
            </a:schemeClr>
          </a:solidFill>
        </p:grpSpPr>
        <p:sp>
          <p:nvSpPr>
            <p:cNvPr id="5" name="Rounded Rectangular Callout 4">
              <a:extLst>
                <a:ext uri="{FF2B5EF4-FFF2-40B4-BE49-F238E27FC236}">
                  <a16:creationId xmlns:a16="http://schemas.microsoft.com/office/drawing/2014/main" id="{F3BB5725-F2FD-17ED-AF1C-0348971CCD78}"/>
                </a:ext>
              </a:extLst>
            </p:cNvPr>
            <p:cNvSpPr/>
            <p:nvPr/>
          </p:nvSpPr>
          <p:spPr>
            <a:xfrm>
              <a:off x="5146686" y="3774008"/>
              <a:ext cx="4002157" cy="966731"/>
            </a:xfrm>
            <a:prstGeom prst="wedgeRoundRectCallout">
              <a:avLst>
                <a:gd name="adj1" fmla="val 76307"/>
                <a:gd name="adj2" fmla="val -71334"/>
                <a:gd name="adj3" fmla="val 16667"/>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err="1">
                  <a:solidFill>
                    <a:schemeClr val="bg1"/>
                  </a:solidFill>
                  <a:latin typeface="Calibri" panose="020F0502020204030204" pitchFamily="34" charset="0"/>
                  <a:cs typeface="Calibri" panose="020F0502020204030204" pitchFamily="34" charset="0"/>
                </a:rPr>
                <a:t>Browse</a:t>
              </a:r>
              <a:r>
                <a:rPr lang="nb-NO" sz="2200" dirty="0">
                  <a:solidFill>
                    <a:schemeClr val="bg1"/>
                  </a:solidFill>
                  <a:latin typeface="Calibri" panose="020F0502020204030204" pitchFamily="34" charset="0"/>
                  <a:cs typeface="Calibri" panose="020F0502020204030204" pitchFamily="34" charset="0"/>
                </a:rPr>
                <a:t> a list </a:t>
              </a:r>
              <a:r>
                <a:rPr lang="nb-NO" sz="2200" dirty="0" err="1">
                  <a:solidFill>
                    <a:schemeClr val="bg1"/>
                  </a:solidFill>
                  <a:latin typeface="Calibri" panose="020F0502020204030204" pitchFamily="34" charset="0"/>
                  <a:cs typeface="Calibri" panose="020F0502020204030204" pitchFamily="34" charset="0"/>
                </a:rPr>
                <a:t>of</a:t>
              </a:r>
              <a:r>
                <a:rPr lang="nb-NO" sz="2200" dirty="0">
                  <a:solidFill>
                    <a:schemeClr val="bg1"/>
                  </a:solidFill>
                  <a:latin typeface="Calibri" panose="020F0502020204030204" pitchFamily="34" charset="0"/>
                  <a:cs typeface="Calibri" panose="020F0502020204030204" pitchFamily="34" charset="0"/>
                </a:rPr>
                <a:t> over 4000 </a:t>
              </a:r>
              <a:r>
                <a:rPr lang="nb-NO" sz="2200" dirty="0" err="1">
                  <a:solidFill>
                    <a:schemeClr val="bg1"/>
                  </a:solidFill>
                  <a:latin typeface="Calibri" panose="020F0502020204030204" pitchFamily="34" charset="0"/>
                  <a:cs typeface="Calibri" panose="020F0502020204030204" pitchFamily="34" charset="0"/>
                </a:rPr>
                <a:t>constructions</a:t>
              </a:r>
              <a:endParaRPr lang="nb-NO" sz="2200" dirty="0">
                <a:solidFill>
                  <a:schemeClr val="bg1"/>
                </a:solidFill>
                <a:latin typeface="Calibri" panose="020F0502020204030204" pitchFamily="34" charset="0"/>
                <a:cs typeface="Calibri" panose="020F0502020204030204" pitchFamily="34" charset="0"/>
              </a:endParaRPr>
            </a:p>
          </p:txBody>
        </p:sp>
        <p:sp>
          <p:nvSpPr>
            <p:cNvPr id="6" name="Down Arrow 5">
              <a:extLst>
                <a:ext uri="{FF2B5EF4-FFF2-40B4-BE49-F238E27FC236}">
                  <a16:creationId xmlns:a16="http://schemas.microsoft.com/office/drawing/2014/main" id="{CDBC0F2B-2379-12FC-0534-84ECBC7FF547}"/>
                </a:ext>
              </a:extLst>
            </p:cNvPr>
            <p:cNvSpPr/>
            <p:nvPr/>
          </p:nvSpPr>
          <p:spPr>
            <a:xfrm>
              <a:off x="10326472" y="2011679"/>
              <a:ext cx="704228" cy="1958399"/>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8" name="Rounded Rectangular Callout 7">
            <a:extLst>
              <a:ext uri="{FF2B5EF4-FFF2-40B4-BE49-F238E27FC236}">
                <a16:creationId xmlns:a16="http://schemas.microsoft.com/office/drawing/2014/main" id="{A5D49B63-30FD-EC2F-76EA-A5B595DF0A1F}"/>
              </a:ext>
            </a:extLst>
          </p:cNvPr>
          <p:cNvSpPr/>
          <p:nvPr/>
        </p:nvSpPr>
        <p:spPr>
          <a:xfrm>
            <a:off x="7574608" y="940036"/>
            <a:ext cx="4002157" cy="1449185"/>
          </a:xfrm>
          <a:prstGeom prst="wedgeRoundRectCallout">
            <a:avLst>
              <a:gd name="adj1" fmla="val -33113"/>
              <a:gd name="adj2" fmla="val 92166"/>
              <a:gd name="adj3" fmla="val 16667"/>
            </a:avLst>
          </a:prstGeom>
          <a:solidFill>
            <a:schemeClr val="accent4">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latin typeface="Calibri" panose="020F0502020204030204" pitchFamily="34" charset="0"/>
                <a:cs typeface="Calibri" panose="020F0502020204030204" pitchFamily="34" charset="0"/>
              </a:rPr>
              <a:t>Select any construction, click on it and the description will appear at the bottom of the same page</a:t>
            </a:r>
            <a:endParaRPr lang="en-NO" sz="2200">
              <a:solidFill>
                <a:schemeClr val="bg1"/>
              </a:solidFill>
              <a:latin typeface="Calibri" panose="020F0502020204030204" pitchFamily="34" charset="0"/>
              <a:cs typeface="Calibri" panose="020F0502020204030204" pitchFamily="34" charset="0"/>
            </a:endParaRPr>
          </a:p>
        </p:txBody>
      </p:sp>
      <p:pic>
        <p:nvPicPr>
          <p:cNvPr id="9" name="Graphic 8" descr="Cursor with solid fill">
            <a:extLst>
              <a:ext uri="{FF2B5EF4-FFF2-40B4-BE49-F238E27FC236}">
                <a16:creationId xmlns:a16="http://schemas.microsoft.com/office/drawing/2014/main" id="{39F6B34E-DA7F-2BFF-CF62-929782CCC5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1916" y="537495"/>
            <a:ext cx="914400" cy="914400"/>
          </a:xfrm>
          <a:prstGeom prst="rect">
            <a:avLst/>
          </a:prstGeom>
        </p:spPr>
      </p:pic>
      <p:sp>
        <p:nvSpPr>
          <p:cNvPr id="3" name="Rectangle 2">
            <a:extLst>
              <a:ext uri="{FF2B5EF4-FFF2-40B4-BE49-F238E27FC236}">
                <a16:creationId xmlns:a16="http://schemas.microsoft.com/office/drawing/2014/main" id="{A21752BE-B442-331C-F3BB-A417A6B84C1A}"/>
              </a:ext>
            </a:extLst>
          </p:cNvPr>
          <p:cNvSpPr/>
          <p:nvPr/>
        </p:nvSpPr>
        <p:spPr>
          <a:xfrm>
            <a:off x="907774" y="5009322"/>
            <a:ext cx="2670313" cy="165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0634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92F3D8-D3D8-1CEB-AC62-2D10CC10D26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22</a:t>
            </a:fld>
            <a:endParaRPr lang="en-NO"/>
          </a:p>
        </p:txBody>
      </p:sp>
      <p:pic>
        <p:nvPicPr>
          <p:cNvPr id="6" name="Picture 5" descr="Graphical user interface, text, application, email&#10;&#10;Description automatically generated">
            <a:extLst>
              <a:ext uri="{FF2B5EF4-FFF2-40B4-BE49-F238E27FC236}">
                <a16:creationId xmlns:a16="http://schemas.microsoft.com/office/drawing/2014/main" id="{C2048C57-FE2E-3176-87D8-D5EF6D374362}"/>
              </a:ext>
            </a:extLst>
          </p:cNvPr>
          <p:cNvPicPr>
            <a:picLocks noChangeAspect="1"/>
          </p:cNvPicPr>
          <p:nvPr/>
        </p:nvPicPr>
        <p:blipFill>
          <a:blip r:embed="rId3"/>
          <a:stretch>
            <a:fillRect/>
          </a:stretch>
        </p:blipFill>
        <p:spPr>
          <a:xfrm>
            <a:off x="117708" y="209437"/>
            <a:ext cx="11956584" cy="6173236"/>
          </a:xfrm>
          <a:prstGeom prst="rect">
            <a:avLst/>
          </a:prstGeom>
        </p:spPr>
      </p:pic>
      <p:grpSp>
        <p:nvGrpSpPr>
          <p:cNvPr id="8" name="Группа 4">
            <a:extLst>
              <a:ext uri="{FF2B5EF4-FFF2-40B4-BE49-F238E27FC236}">
                <a16:creationId xmlns:a16="http://schemas.microsoft.com/office/drawing/2014/main" id="{B9D01CE9-8F6F-A7C6-F24D-57AC07ED9BD1}"/>
              </a:ext>
            </a:extLst>
          </p:cNvPr>
          <p:cNvGrpSpPr/>
          <p:nvPr/>
        </p:nvGrpSpPr>
        <p:grpSpPr>
          <a:xfrm>
            <a:off x="566519" y="2409531"/>
            <a:ext cx="1485307" cy="2544960"/>
            <a:chOff x="1241704" y="2855062"/>
            <a:chExt cx="1116895" cy="1904980"/>
          </a:xfrm>
          <a:solidFill>
            <a:schemeClr val="accent4">
              <a:lumMod val="50000"/>
            </a:schemeClr>
          </a:solidFill>
        </p:grpSpPr>
        <p:sp>
          <p:nvSpPr>
            <p:cNvPr id="9" name="Ellipse 9">
              <a:extLst>
                <a:ext uri="{FF2B5EF4-FFF2-40B4-BE49-F238E27FC236}">
                  <a16:creationId xmlns:a16="http://schemas.microsoft.com/office/drawing/2014/main" id="{EDB05174-DAB4-7BAD-45CD-882C8D9194D0}"/>
                </a:ext>
              </a:extLst>
            </p:cNvPr>
            <p:cNvSpPr/>
            <p:nvPr/>
          </p:nvSpPr>
          <p:spPr>
            <a:xfrm>
              <a:off x="1531493" y="4509503"/>
              <a:ext cx="268658" cy="250539"/>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ounded Rectangular Callout 9">
              <a:extLst>
                <a:ext uri="{FF2B5EF4-FFF2-40B4-BE49-F238E27FC236}">
                  <a16:creationId xmlns:a16="http://schemas.microsoft.com/office/drawing/2014/main" id="{9E61A4CE-BAB5-DC36-EDEA-C8CBC192C6F1}"/>
                </a:ext>
              </a:extLst>
            </p:cNvPr>
            <p:cNvSpPr/>
            <p:nvPr/>
          </p:nvSpPr>
          <p:spPr>
            <a:xfrm>
              <a:off x="1241704" y="2855062"/>
              <a:ext cx="1116895" cy="865965"/>
            </a:xfrm>
            <a:prstGeom prst="wedgeRoundRectCallout">
              <a:avLst>
                <a:gd name="adj1" fmla="val -8196"/>
                <a:gd name="adj2" fmla="val 137116"/>
                <a:gd name="adj3" fmla="val 16667"/>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a:solidFill>
                    <a:schemeClr val="bg1"/>
                  </a:solidFill>
                  <a:latin typeface="Calibri" panose="020F0502020204030204" pitchFamily="34" charset="0"/>
                  <a:cs typeface="Calibri" panose="020F0502020204030204" pitchFamily="34" charset="0"/>
                </a:rPr>
                <a:t>ID-number</a:t>
              </a:r>
              <a:endParaRPr lang="x-none" sz="2000"/>
            </a:p>
          </p:txBody>
        </p:sp>
      </p:grpSp>
      <p:grpSp>
        <p:nvGrpSpPr>
          <p:cNvPr id="11" name="Группа 8">
            <a:extLst>
              <a:ext uri="{FF2B5EF4-FFF2-40B4-BE49-F238E27FC236}">
                <a16:creationId xmlns:a16="http://schemas.microsoft.com/office/drawing/2014/main" id="{DD972DFF-F39D-C139-1C54-16509686A11B}"/>
              </a:ext>
            </a:extLst>
          </p:cNvPr>
          <p:cNvGrpSpPr/>
          <p:nvPr/>
        </p:nvGrpSpPr>
        <p:grpSpPr>
          <a:xfrm>
            <a:off x="1252907" y="2428447"/>
            <a:ext cx="2240149" cy="2526044"/>
            <a:chOff x="2238539" y="2839441"/>
            <a:chExt cx="1680394" cy="2051935"/>
          </a:xfrm>
          <a:solidFill>
            <a:schemeClr val="accent4">
              <a:lumMod val="50000"/>
            </a:schemeClr>
          </a:solidFill>
        </p:grpSpPr>
        <p:sp>
          <p:nvSpPr>
            <p:cNvPr id="12" name="Rounded Rectangle 11">
              <a:extLst>
                <a:ext uri="{FF2B5EF4-FFF2-40B4-BE49-F238E27FC236}">
                  <a16:creationId xmlns:a16="http://schemas.microsoft.com/office/drawing/2014/main" id="{9D2FD24C-B900-159D-3800-03C0B5810AB3}"/>
                </a:ext>
              </a:extLst>
            </p:cNvPr>
            <p:cNvSpPr/>
            <p:nvPr/>
          </p:nvSpPr>
          <p:spPr>
            <a:xfrm>
              <a:off x="2238539" y="4634855"/>
              <a:ext cx="1114167" cy="256521"/>
            </a:xfrm>
            <a:prstGeom prst="round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ounded Rectangular Callout 12">
              <a:extLst>
                <a:ext uri="{FF2B5EF4-FFF2-40B4-BE49-F238E27FC236}">
                  <a16:creationId xmlns:a16="http://schemas.microsoft.com/office/drawing/2014/main" id="{CC83D76C-F18E-7B52-8E98-4D721CD63321}"/>
                </a:ext>
              </a:extLst>
            </p:cNvPr>
            <p:cNvSpPr/>
            <p:nvPr/>
          </p:nvSpPr>
          <p:spPr>
            <a:xfrm>
              <a:off x="2877668" y="2839441"/>
              <a:ext cx="1041265" cy="939753"/>
            </a:xfrm>
            <a:prstGeom prst="wedgeRoundRectCallout">
              <a:avLst>
                <a:gd name="adj1" fmla="val -26102"/>
                <a:gd name="adj2" fmla="val 138941"/>
                <a:gd name="adj3" fmla="val 16667"/>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a:solidFill>
                    <a:schemeClr val="bg1"/>
                  </a:solidFill>
                  <a:latin typeface="Calibri" panose="020F0502020204030204" pitchFamily="34" charset="0"/>
                  <a:cs typeface="Calibri" panose="020F0502020204030204" pitchFamily="34" charset="0"/>
                </a:rPr>
                <a:t>Name</a:t>
              </a:r>
              <a:endParaRPr lang="x-none" sz="2000"/>
            </a:p>
          </p:txBody>
        </p:sp>
      </p:grpSp>
      <p:grpSp>
        <p:nvGrpSpPr>
          <p:cNvPr id="14" name="Группа 9">
            <a:extLst>
              <a:ext uri="{FF2B5EF4-FFF2-40B4-BE49-F238E27FC236}">
                <a16:creationId xmlns:a16="http://schemas.microsoft.com/office/drawing/2014/main" id="{2BC48B87-2175-2CC3-F4B3-2AD384CE2E2C}"/>
              </a:ext>
            </a:extLst>
          </p:cNvPr>
          <p:cNvGrpSpPr/>
          <p:nvPr/>
        </p:nvGrpSpPr>
        <p:grpSpPr>
          <a:xfrm>
            <a:off x="2817338" y="2449726"/>
            <a:ext cx="2601685" cy="2526043"/>
            <a:chOff x="3440864" y="2768084"/>
            <a:chExt cx="2655135" cy="2142076"/>
          </a:xfrm>
          <a:solidFill>
            <a:schemeClr val="accent4">
              <a:lumMod val="50000"/>
            </a:schemeClr>
          </a:solidFill>
        </p:grpSpPr>
        <p:sp>
          <p:nvSpPr>
            <p:cNvPr id="15" name="Rounded Rectangle 14">
              <a:extLst>
                <a:ext uri="{FF2B5EF4-FFF2-40B4-BE49-F238E27FC236}">
                  <a16:creationId xmlns:a16="http://schemas.microsoft.com/office/drawing/2014/main" id="{664D7538-73E9-1359-C70C-40C2AD1FA967}"/>
                </a:ext>
              </a:extLst>
            </p:cNvPr>
            <p:cNvSpPr/>
            <p:nvPr/>
          </p:nvSpPr>
          <p:spPr>
            <a:xfrm>
              <a:off x="3440864" y="4642370"/>
              <a:ext cx="1916974" cy="267790"/>
            </a:xfrm>
            <a:prstGeom prst="round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Rounded Rectangular Callout 15">
              <a:extLst>
                <a:ext uri="{FF2B5EF4-FFF2-40B4-BE49-F238E27FC236}">
                  <a16:creationId xmlns:a16="http://schemas.microsoft.com/office/drawing/2014/main" id="{87F342FC-98A3-5EB9-212E-BD4FB53595ED}"/>
                </a:ext>
              </a:extLst>
            </p:cNvPr>
            <p:cNvSpPr/>
            <p:nvPr/>
          </p:nvSpPr>
          <p:spPr>
            <a:xfrm>
              <a:off x="4179025" y="2768084"/>
              <a:ext cx="1916974" cy="964994"/>
            </a:xfrm>
            <a:prstGeom prst="wedgeRoundRectCallout">
              <a:avLst>
                <a:gd name="adj1" fmla="val -26525"/>
                <a:gd name="adj2" fmla="val 137324"/>
                <a:gd name="adj3" fmla="val 16667"/>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err="1">
                  <a:solidFill>
                    <a:schemeClr val="bg1"/>
                  </a:solidFill>
                  <a:latin typeface="Calibri" panose="020F0502020204030204" pitchFamily="34" charset="0"/>
                  <a:cs typeface="Calibri" panose="020F0502020204030204" pitchFamily="34" charset="0"/>
                </a:rPr>
                <a:t>Illustration</a:t>
              </a:r>
              <a:endParaRPr lang="x-none" sz="2000"/>
            </a:p>
          </p:txBody>
        </p:sp>
      </p:grpSp>
      <p:sp>
        <p:nvSpPr>
          <p:cNvPr id="17" name="Rounded Rectangular Callout 16">
            <a:extLst>
              <a:ext uri="{FF2B5EF4-FFF2-40B4-BE49-F238E27FC236}">
                <a16:creationId xmlns:a16="http://schemas.microsoft.com/office/drawing/2014/main" id="{21D242B9-15F2-8318-47EC-0266ED30CE10}"/>
              </a:ext>
            </a:extLst>
          </p:cNvPr>
          <p:cNvSpPr/>
          <p:nvPr/>
        </p:nvSpPr>
        <p:spPr>
          <a:xfrm>
            <a:off x="6096000" y="1856731"/>
            <a:ext cx="5655771" cy="1797556"/>
          </a:xfrm>
          <a:prstGeom prst="wedgeRoundRectCallout">
            <a:avLst>
              <a:gd name="adj1" fmla="val -19414"/>
              <a:gd name="adj2" fmla="val 49884"/>
              <a:gd name="adj3" fmla="val 16667"/>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a:solidFill>
                  <a:schemeClr val="bg1"/>
                </a:solidFill>
                <a:latin typeface="Calibri" panose="020F0502020204030204" pitchFamily="34" charset="0"/>
                <a:cs typeface="Calibri" panose="020F0502020204030204" pitchFamily="34" charset="0"/>
              </a:rPr>
              <a:t>Each c</a:t>
            </a:r>
            <a:r>
              <a:rPr lang="en-GB" sz="2400">
                <a:solidFill>
                  <a:schemeClr val="bg1"/>
                </a:solidFill>
                <a:latin typeface="Calibri" panose="020F0502020204030204" pitchFamily="34" charset="0"/>
                <a:cs typeface="Calibri" panose="020F0502020204030204" pitchFamily="34" charset="0"/>
              </a:rPr>
              <a:t>onstruction has an ID number, a name (a general morphosyntactic formula) and a short recognizable illustration.</a:t>
            </a:r>
            <a:endParaRPr lang="nb-NO" sz="2400">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D052D6A5-82BA-3918-475B-6CEFBA2BC306}"/>
              </a:ext>
            </a:extLst>
          </p:cNvPr>
          <p:cNvSpPr/>
          <p:nvPr/>
        </p:nvSpPr>
        <p:spPr>
          <a:xfrm>
            <a:off x="822743" y="6130640"/>
            <a:ext cx="2967379" cy="225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831418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8DDD0B65-77DC-50DE-F53B-7B94F91CB28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23</a:t>
            </a:fld>
            <a:endParaRPr lang="en-NO"/>
          </a:p>
        </p:txBody>
      </p:sp>
      <p:pic>
        <p:nvPicPr>
          <p:cNvPr id="4" name="Bilde 3" descr="Et bilde som inneholder tekst, Nettside, Nettsted, skjermbilde&#10;&#10;Automatisk generert beskrivelse">
            <a:extLst>
              <a:ext uri="{FF2B5EF4-FFF2-40B4-BE49-F238E27FC236}">
                <a16:creationId xmlns:a16="http://schemas.microsoft.com/office/drawing/2014/main" id="{BA4334DD-0A0C-3440-5870-74CB78A7967C}"/>
              </a:ext>
            </a:extLst>
          </p:cNvPr>
          <p:cNvPicPr>
            <a:picLocks noChangeAspect="1"/>
          </p:cNvPicPr>
          <p:nvPr/>
        </p:nvPicPr>
        <p:blipFill>
          <a:blip r:embed="rId3"/>
          <a:stretch>
            <a:fillRect/>
          </a:stretch>
        </p:blipFill>
        <p:spPr>
          <a:xfrm>
            <a:off x="688564" y="157778"/>
            <a:ext cx="10814871" cy="6542443"/>
          </a:xfrm>
          <a:prstGeom prst="rect">
            <a:avLst/>
          </a:prstGeom>
        </p:spPr>
      </p:pic>
      <p:pic>
        <p:nvPicPr>
          <p:cNvPr id="3" name="Graphic 8" descr="Cursor with solid fill">
            <a:extLst>
              <a:ext uri="{FF2B5EF4-FFF2-40B4-BE49-F238E27FC236}">
                <a16:creationId xmlns:a16="http://schemas.microsoft.com/office/drawing/2014/main" id="{0661D6F1-5556-087D-E215-901C443D61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25000" y="651795"/>
            <a:ext cx="914400" cy="914400"/>
          </a:xfrm>
          <a:prstGeom prst="rect">
            <a:avLst/>
          </a:prstGeom>
        </p:spPr>
      </p:pic>
    </p:spTree>
    <p:extLst>
      <p:ext uri="{BB962C8B-B14F-4D97-AF65-F5344CB8AC3E}">
        <p14:creationId xmlns:p14="http://schemas.microsoft.com/office/powerpoint/2010/main" val="1133337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email&#10;&#10;Description automatically generated">
            <a:extLst>
              <a:ext uri="{FF2B5EF4-FFF2-40B4-BE49-F238E27FC236}">
                <a16:creationId xmlns:a16="http://schemas.microsoft.com/office/drawing/2014/main" id="{780DD72B-3F33-B04C-921C-95E984F5F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7" y="0"/>
            <a:ext cx="12054745" cy="6858000"/>
          </a:xfrm>
          <a:prstGeom prst="rect">
            <a:avLst/>
          </a:prstGeom>
        </p:spPr>
      </p:pic>
      <p:sp>
        <p:nvSpPr>
          <p:cNvPr id="28" name="Rectangle 27">
            <a:extLst>
              <a:ext uri="{FF2B5EF4-FFF2-40B4-BE49-F238E27FC236}">
                <a16:creationId xmlns:a16="http://schemas.microsoft.com/office/drawing/2014/main" id="{247E3FD0-72B3-E246-ABFD-8EDB670B190C}"/>
              </a:ext>
            </a:extLst>
          </p:cNvPr>
          <p:cNvSpPr/>
          <p:nvPr/>
        </p:nvSpPr>
        <p:spPr>
          <a:xfrm>
            <a:off x="4958301" y="832118"/>
            <a:ext cx="3615071" cy="400110"/>
          </a:xfrm>
          <a:prstGeom prst="rect">
            <a:avLst/>
          </a:prstGeom>
        </p:spPr>
        <p:txBody>
          <a:bodyPr wrap="square">
            <a:spAutoFit/>
          </a:bodyPr>
          <a:lstStyle/>
          <a:p>
            <a:r>
              <a:rPr lang="nb-NO" sz="2000" dirty="0">
                <a:solidFill>
                  <a:schemeClr val="bg1"/>
                </a:solidFill>
                <a:latin typeface="Calibri Light" panose="020F0302020204030204" pitchFamily="34" charset="0"/>
                <a:cs typeface="Calibri Light" panose="020F0302020204030204" pitchFamily="34" charset="0"/>
              </a:rPr>
              <a:t>literally:  </a:t>
            </a:r>
            <a:r>
              <a:rPr lang="en-US" sz="2000" dirty="0">
                <a:solidFill>
                  <a:schemeClr val="bg1"/>
                </a:solidFill>
                <a:latin typeface="Calibri Light" panose="020F0302020204030204" pitchFamily="34" charset="0"/>
                <a:cs typeface="Calibri Light" panose="020F0302020204030204" pitchFamily="34" charset="0"/>
              </a:rPr>
              <a:t>“without 5 minutes X”</a:t>
            </a:r>
            <a:endParaRPr lang="x-none" sz="2000">
              <a:solidFill>
                <a:schemeClr val="bg1"/>
              </a:solidFill>
              <a:latin typeface="Calibri Light" panose="020F0302020204030204" pitchFamily="34" charset="0"/>
              <a:cs typeface="Calibri Light" panose="020F0302020204030204" pitchFamily="34" charset="0"/>
            </a:endParaRPr>
          </a:p>
        </p:txBody>
      </p:sp>
      <p:sp>
        <p:nvSpPr>
          <p:cNvPr id="10" name="Rounded Rectangular Callout 9">
            <a:extLst>
              <a:ext uri="{FF2B5EF4-FFF2-40B4-BE49-F238E27FC236}">
                <a16:creationId xmlns:a16="http://schemas.microsoft.com/office/drawing/2014/main" id="{A6FFF3CF-BEA1-C09C-6D49-D8179DE64E92}"/>
              </a:ext>
            </a:extLst>
          </p:cNvPr>
          <p:cNvSpPr/>
          <p:nvPr/>
        </p:nvSpPr>
        <p:spPr>
          <a:xfrm>
            <a:off x="6096000" y="443789"/>
            <a:ext cx="5084855" cy="788439"/>
          </a:xfrm>
          <a:prstGeom prst="wedgeRoundRectCallout">
            <a:avLst>
              <a:gd name="adj1" fmla="val -81938"/>
              <a:gd name="adj2" fmla="val 32107"/>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0FA49016-26EF-B96C-8968-BBD33B1F6DE5}"/>
              </a:ext>
            </a:extLst>
          </p:cNvPr>
          <p:cNvSpPr/>
          <p:nvPr/>
        </p:nvSpPr>
        <p:spPr>
          <a:xfrm>
            <a:off x="5944916" y="654217"/>
            <a:ext cx="5084855" cy="430887"/>
          </a:xfrm>
          <a:prstGeom prst="rect">
            <a:avLst/>
          </a:prstGeom>
        </p:spPr>
        <p:txBody>
          <a:bodyPr wrap="square">
            <a:spAutoFit/>
          </a:bodyPr>
          <a:lstStyle/>
          <a:p>
            <a:pPr algn="ctr"/>
            <a:r>
              <a:rPr lang="nb-NO" sz="2200" dirty="0" err="1">
                <a:solidFill>
                  <a:schemeClr val="bg1"/>
                </a:solidFill>
                <a:latin typeface="Calibri" panose="020F0502020204030204" pitchFamily="34" charset="0"/>
                <a:cs typeface="Calibri" panose="020F0502020204030204" pitchFamily="34" charset="0"/>
              </a:rPr>
              <a:t>Partially</a:t>
            </a:r>
            <a:r>
              <a:rPr lang="nb-NO" sz="2200" dirty="0">
                <a:solidFill>
                  <a:schemeClr val="bg1"/>
                </a:solidFill>
                <a:latin typeface="Calibri" panose="020F0502020204030204" pitchFamily="34" charset="0"/>
                <a:cs typeface="Calibri" panose="020F0502020204030204" pitchFamily="34" charset="0"/>
              </a:rPr>
              <a:t> </a:t>
            </a:r>
            <a:r>
              <a:rPr lang="nb-NO" sz="2200" dirty="0" err="1">
                <a:solidFill>
                  <a:schemeClr val="bg1"/>
                </a:solidFill>
                <a:latin typeface="Calibri" panose="020F0502020204030204" pitchFamily="34" charset="0"/>
                <a:cs typeface="Calibri" panose="020F0502020204030204" pitchFamily="34" charset="0"/>
              </a:rPr>
              <a:t>schematic</a:t>
            </a:r>
            <a:r>
              <a:rPr lang="nb-NO" sz="2200" dirty="0">
                <a:solidFill>
                  <a:schemeClr val="bg1"/>
                </a:solidFill>
                <a:latin typeface="Calibri" panose="020F0502020204030204" pitchFamily="34" charset="0"/>
                <a:cs typeface="Calibri" panose="020F0502020204030204" pitchFamily="34" charset="0"/>
              </a:rPr>
              <a:t> </a:t>
            </a:r>
            <a:r>
              <a:rPr lang="nb-NO" sz="2200" dirty="0" err="1">
                <a:solidFill>
                  <a:schemeClr val="bg1"/>
                </a:solidFill>
                <a:latin typeface="Calibri" panose="020F0502020204030204" pitchFamily="34" charset="0"/>
                <a:cs typeface="Calibri" panose="020F0502020204030204" pitchFamily="34" charset="0"/>
              </a:rPr>
              <a:t>construction</a:t>
            </a:r>
            <a:endParaRPr lang="x-none" sz="22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264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email&#10;&#10;Description automatically generated">
            <a:extLst>
              <a:ext uri="{FF2B5EF4-FFF2-40B4-BE49-F238E27FC236}">
                <a16:creationId xmlns:a16="http://schemas.microsoft.com/office/drawing/2014/main" id="{780DD72B-3F33-B04C-921C-95E984F5F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7" y="0"/>
            <a:ext cx="12054745" cy="6858000"/>
          </a:xfrm>
          <a:prstGeom prst="rect">
            <a:avLst/>
          </a:prstGeom>
        </p:spPr>
      </p:pic>
      <p:sp>
        <p:nvSpPr>
          <p:cNvPr id="13" name="Title 1">
            <a:extLst>
              <a:ext uri="{FF2B5EF4-FFF2-40B4-BE49-F238E27FC236}">
                <a16:creationId xmlns:a16="http://schemas.microsoft.com/office/drawing/2014/main" id="{645C54A4-7C33-0841-8EF0-3FB2F8BD753C}"/>
              </a:ext>
            </a:extLst>
          </p:cNvPr>
          <p:cNvSpPr txBox="1">
            <a:spLocks/>
          </p:cNvSpPr>
          <p:nvPr/>
        </p:nvSpPr>
        <p:spPr>
          <a:xfrm>
            <a:off x="5205046" y="76518"/>
            <a:ext cx="5093311" cy="776295"/>
          </a:xfrm>
          <a:prstGeom prst="rect">
            <a:avLst/>
          </a:prstGeom>
        </p:spPr>
        <p:txBody>
          <a:bodyPr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English: five to + Numeral </a:t>
            </a:r>
          </a:p>
        </p:txBody>
      </p:sp>
      <p:pic>
        <p:nvPicPr>
          <p:cNvPr id="14" name="Picture 13" descr="A picture containing clock&#10;&#10;Description automatically generated">
            <a:extLst>
              <a:ext uri="{FF2B5EF4-FFF2-40B4-BE49-F238E27FC236}">
                <a16:creationId xmlns:a16="http://schemas.microsoft.com/office/drawing/2014/main" id="{FDA1E4B6-4D85-904F-991E-37B9D204F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8160" y="781858"/>
            <a:ext cx="1620379" cy="1620379"/>
          </a:xfrm>
          <a:prstGeom prst="rect">
            <a:avLst/>
          </a:prstGeom>
        </p:spPr>
      </p:pic>
      <p:sp>
        <p:nvSpPr>
          <p:cNvPr id="27" name="Rounded Rectangular Callout 26">
            <a:extLst>
              <a:ext uri="{FF2B5EF4-FFF2-40B4-BE49-F238E27FC236}">
                <a16:creationId xmlns:a16="http://schemas.microsoft.com/office/drawing/2014/main" id="{532D849F-46DF-FA44-BD31-6C55AFBBDC74}"/>
              </a:ext>
            </a:extLst>
          </p:cNvPr>
          <p:cNvSpPr/>
          <p:nvPr/>
        </p:nvSpPr>
        <p:spPr>
          <a:xfrm>
            <a:off x="4958301" y="781858"/>
            <a:ext cx="3615071" cy="484431"/>
          </a:xfrm>
          <a:prstGeom prst="wedgeRoundRectCallout">
            <a:avLst>
              <a:gd name="adj1" fmla="val -61858"/>
              <a:gd name="adj2" fmla="val 22327"/>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ectangle 27">
            <a:extLst>
              <a:ext uri="{FF2B5EF4-FFF2-40B4-BE49-F238E27FC236}">
                <a16:creationId xmlns:a16="http://schemas.microsoft.com/office/drawing/2014/main" id="{247E3FD0-72B3-E246-ABFD-8EDB670B190C}"/>
              </a:ext>
            </a:extLst>
          </p:cNvPr>
          <p:cNvSpPr/>
          <p:nvPr/>
        </p:nvSpPr>
        <p:spPr>
          <a:xfrm>
            <a:off x="4958301" y="832118"/>
            <a:ext cx="3615071" cy="400110"/>
          </a:xfrm>
          <a:prstGeom prst="rect">
            <a:avLst/>
          </a:prstGeom>
        </p:spPr>
        <p:txBody>
          <a:bodyPr wrap="square">
            <a:spAutoFit/>
          </a:bodyPr>
          <a:lstStyle/>
          <a:p>
            <a:r>
              <a:rPr lang="nb-NO" sz="2000">
                <a:solidFill>
                  <a:schemeClr val="bg1"/>
                </a:solidFill>
                <a:latin typeface="Calibri Light" panose="020F0302020204030204" pitchFamily="34" charset="0"/>
                <a:cs typeface="Calibri Light" panose="020F0302020204030204" pitchFamily="34" charset="0"/>
              </a:rPr>
              <a:t>literally:  </a:t>
            </a:r>
            <a:r>
              <a:rPr lang="en-US" sz="2000">
                <a:solidFill>
                  <a:schemeClr val="bg1"/>
                </a:solidFill>
                <a:latin typeface="Calibri Light" panose="020F0302020204030204" pitchFamily="34" charset="0"/>
                <a:cs typeface="Calibri Light" panose="020F0302020204030204" pitchFamily="34" charset="0"/>
              </a:rPr>
              <a:t>“without 5 minutes X”</a:t>
            </a:r>
            <a:endParaRPr lang="x-none" sz="200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33298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59E624D1-4A5A-3A4A-B27A-EB371105D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7" y="0"/>
            <a:ext cx="12054745" cy="6858000"/>
          </a:xfrm>
          <a:prstGeom prst="rect">
            <a:avLst/>
          </a:prstGeom>
        </p:spPr>
      </p:pic>
      <p:pic>
        <p:nvPicPr>
          <p:cNvPr id="8" name="Picture 7" descr="A doctor talking to a patient&#10;&#10;Description automatically generated with medium confidence">
            <a:extLst>
              <a:ext uri="{FF2B5EF4-FFF2-40B4-BE49-F238E27FC236}">
                <a16:creationId xmlns:a16="http://schemas.microsoft.com/office/drawing/2014/main" id="{1B44BC3C-AE3B-DD40-8ED7-46587184E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01" y="4263242"/>
            <a:ext cx="3494587" cy="2413546"/>
          </a:xfrm>
          <a:prstGeom prst="rect">
            <a:avLst/>
          </a:prstGeom>
        </p:spPr>
      </p:pic>
      <p:sp>
        <p:nvSpPr>
          <p:cNvPr id="9" name="Right Triangle 8">
            <a:extLst>
              <a:ext uri="{FF2B5EF4-FFF2-40B4-BE49-F238E27FC236}">
                <a16:creationId xmlns:a16="http://schemas.microsoft.com/office/drawing/2014/main" id="{539B0451-CF92-5F49-BD33-6BC2F716C1E8}"/>
              </a:ext>
            </a:extLst>
          </p:cNvPr>
          <p:cNvSpPr/>
          <p:nvPr/>
        </p:nvSpPr>
        <p:spPr>
          <a:xfrm rot="5400000">
            <a:off x="509898" y="4399792"/>
            <a:ext cx="1125669" cy="845663"/>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10" name="Picture 9" descr="A picture containing clock&#10;&#10;Description automatically generated">
            <a:extLst>
              <a:ext uri="{FF2B5EF4-FFF2-40B4-BE49-F238E27FC236}">
                <a16:creationId xmlns:a16="http://schemas.microsoft.com/office/drawing/2014/main" id="{364D9BCF-038F-B946-A11D-D64B339FD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551" y="4263242"/>
            <a:ext cx="381181" cy="417955"/>
          </a:xfrm>
          <a:prstGeom prst="rect">
            <a:avLst/>
          </a:prstGeom>
        </p:spPr>
      </p:pic>
      <p:sp>
        <p:nvSpPr>
          <p:cNvPr id="12" name="Rectangle 11">
            <a:extLst>
              <a:ext uri="{FF2B5EF4-FFF2-40B4-BE49-F238E27FC236}">
                <a16:creationId xmlns:a16="http://schemas.microsoft.com/office/drawing/2014/main" id="{C451D477-9A90-0044-B041-F5F79250E9EF}"/>
              </a:ext>
            </a:extLst>
          </p:cNvPr>
          <p:cNvSpPr/>
          <p:nvPr/>
        </p:nvSpPr>
        <p:spPr>
          <a:xfrm>
            <a:off x="603125" y="6304003"/>
            <a:ext cx="3483389" cy="369332"/>
          </a:xfrm>
          <a:prstGeom prst="rect">
            <a:avLst/>
          </a:prstGeom>
        </p:spPr>
        <p:txBody>
          <a:bodyPr wrap="none">
            <a:spAutoFit/>
          </a:bodyPr>
          <a:lstStyle/>
          <a:p>
            <a:r>
              <a:rPr lang="en-US" dirty="0">
                <a:highlight>
                  <a:srgbClr val="C0C0C0"/>
                </a:highlight>
                <a:latin typeface="Calibri" panose="020F0502020204030204" pitchFamily="34" charset="0"/>
                <a:cs typeface="Calibri" panose="020F0502020204030204" pitchFamily="34" charset="0"/>
              </a:rPr>
              <a:t>bez 5 </a:t>
            </a:r>
            <a:r>
              <a:rPr lang="en-US" dirty="0" err="1">
                <a:highlight>
                  <a:srgbClr val="C0C0C0"/>
                </a:highlight>
                <a:latin typeface="Calibri" panose="020F0502020204030204" pitchFamily="34" charset="0"/>
                <a:cs typeface="Calibri" panose="020F0502020204030204" pitchFamily="34" charset="0"/>
              </a:rPr>
              <a:t>minut</a:t>
            </a:r>
            <a:r>
              <a:rPr lang="en-US" dirty="0">
                <a:highlight>
                  <a:srgbClr val="C0C0C0"/>
                </a:highlight>
                <a:latin typeface="Calibri" panose="020F0502020204030204" pitchFamily="34" charset="0"/>
                <a:cs typeface="Calibri" panose="020F0502020204030204" pitchFamily="34" charset="0"/>
              </a:rPr>
              <a:t>  </a:t>
            </a:r>
            <a:r>
              <a:rPr lang="en-US" dirty="0" err="1">
                <a:highlight>
                  <a:srgbClr val="C0C0C0"/>
                </a:highlight>
                <a:latin typeface="Calibri" panose="020F0502020204030204" pitchFamily="34" charset="0"/>
                <a:cs typeface="Calibri" panose="020F0502020204030204" pitchFamily="34" charset="0"/>
              </a:rPr>
              <a:t>vrač</a:t>
            </a:r>
            <a:r>
              <a:rPr lang="en-US" dirty="0">
                <a:highlight>
                  <a:srgbClr val="C0C0C0"/>
                </a:highlight>
                <a:latin typeface="Calibri" panose="020F0502020204030204" pitchFamily="34" charset="0"/>
                <a:cs typeface="Calibri" panose="020F0502020204030204" pitchFamily="34" charset="0"/>
              </a:rPr>
              <a:t> – 'a doctor to be'</a:t>
            </a:r>
          </a:p>
        </p:txBody>
      </p:sp>
      <p:sp>
        <p:nvSpPr>
          <p:cNvPr id="16" name="Rectangle 15">
            <a:extLst>
              <a:ext uri="{FF2B5EF4-FFF2-40B4-BE49-F238E27FC236}">
                <a16:creationId xmlns:a16="http://schemas.microsoft.com/office/drawing/2014/main" id="{1A039762-CDF0-B04E-9DAB-C0576710DB5E}"/>
              </a:ext>
            </a:extLst>
          </p:cNvPr>
          <p:cNvSpPr/>
          <p:nvPr/>
        </p:nvSpPr>
        <p:spPr>
          <a:xfrm>
            <a:off x="4958301" y="832118"/>
            <a:ext cx="3615071" cy="400110"/>
          </a:xfrm>
          <a:prstGeom prst="rect">
            <a:avLst/>
          </a:prstGeom>
        </p:spPr>
        <p:txBody>
          <a:bodyPr wrap="square">
            <a:spAutoFit/>
          </a:bodyPr>
          <a:lstStyle/>
          <a:p>
            <a:r>
              <a:rPr lang="nb-NO" sz="2000">
                <a:solidFill>
                  <a:schemeClr val="bg1"/>
                </a:solidFill>
                <a:latin typeface="Calibri Light" panose="020F0302020204030204" pitchFamily="34" charset="0"/>
                <a:cs typeface="Calibri Light" panose="020F0302020204030204" pitchFamily="34" charset="0"/>
              </a:rPr>
              <a:t>bokstavelig:  </a:t>
            </a:r>
            <a:r>
              <a:rPr lang="en-US" sz="2000">
                <a:solidFill>
                  <a:schemeClr val="bg1"/>
                </a:solidFill>
                <a:latin typeface="Calibri Light" panose="020F0302020204030204" pitchFamily="34" charset="0"/>
                <a:cs typeface="Calibri Light" panose="020F0302020204030204" pitchFamily="34" charset="0"/>
              </a:rPr>
              <a:t>“uten 5 minutter X”</a:t>
            </a:r>
            <a:endParaRPr lang="x-none" sz="2000">
              <a:solidFill>
                <a:schemeClr val="bg1"/>
              </a:solidFill>
              <a:latin typeface="Calibri Light" panose="020F0302020204030204" pitchFamily="34" charset="0"/>
              <a:cs typeface="Calibri Light" panose="020F0302020204030204" pitchFamily="34" charset="0"/>
            </a:endParaRPr>
          </a:p>
        </p:txBody>
      </p:sp>
      <p:sp>
        <p:nvSpPr>
          <p:cNvPr id="3" name="Rounded Rectangular Callout 2">
            <a:extLst>
              <a:ext uri="{FF2B5EF4-FFF2-40B4-BE49-F238E27FC236}">
                <a16:creationId xmlns:a16="http://schemas.microsoft.com/office/drawing/2014/main" id="{ED2940DB-EF88-6A23-5E5A-95217C8060FB}"/>
              </a:ext>
            </a:extLst>
          </p:cNvPr>
          <p:cNvSpPr/>
          <p:nvPr/>
        </p:nvSpPr>
        <p:spPr>
          <a:xfrm>
            <a:off x="4958301" y="781858"/>
            <a:ext cx="3615071" cy="484431"/>
          </a:xfrm>
          <a:prstGeom prst="wedgeRoundRectCallout">
            <a:avLst>
              <a:gd name="adj1" fmla="val -61858"/>
              <a:gd name="adj2" fmla="val 22327"/>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a:extLst>
              <a:ext uri="{FF2B5EF4-FFF2-40B4-BE49-F238E27FC236}">
                <a16:creationId xmlns:a16="http://schemas.microsoft.com/office/drawing/2014/main" id="{E5AD6F6F-49BA-9AA9-E329-A4BDE9A9A82D}"/>
              </a:ext>
            </a:extLst>
          </p:cNvPr>
          <p:cNvSpPr/>
          <p:nvPr/>
        </p:nvSpPr>
        <p:spPr>
          <a:xfrm>
            <a:off x="4958301" y="824018"/>
            <a:ext cx="3615071" cy="400110"/>
          </a:xfrm>
          <a:prstGeom prst="rect">
            <a:avLst/>
          </a:prstGeom>
        </p:spPr>
        <p:txBody>
          <a:bodyPr wrap="square">
            <a:spAutoFit/>
          </a:bodyPr>
          <a:lstStyle/>
          <a:p>
            <a:r>
              <a:rPr lang="nb-NO" sz="2000" dirty="0">
                <a:solidFill>
                  <a:schemeClr val="bg1"/>
                </a:solidFill>
                <a:latin typeface="Calibri Light" panose="020F0302020204030204" pitchFamily="34" charset="0"/>
                <a:cs typeface="Calibri Light" panose="020F0302020204030204" pitchFamily="34" charset="0"/>
              </a:rPr>
              <a:t>literally:  </a:t>
            </a:r>
            <a:r>
              <a:rPr lang="en-US" sz="2000" dirty="0">
                <a:solidFill>
                  <a:schemeClr val="bg1"/>
                </a:solidFill>
                <a:latin typeface="Calibri Light" panose="020F0302020204030204" pitchFamily="34" charset="0"/>
                <a:cs typeface="Calibri Light" panose="020F0302020204030204" pitchFamily="34" charset="0"/>
              </a:rPr>
              <a:t>“without 5 minutes X”</a:t>
            </a:r>
            <a:endParaRPr lang="x-none" sz="2000">
              <a:solidFill>
                <a:schemeClr val="bg1"/>
              </a:solidFill>
              <a:latin typeface="Calibri Light" panose="020F0302020204030204" pitchFamily="34" charset="0"/>
              <a:cs typeface="Calibri Light" panose="020F0302020204030204" pitchFamily="34" charset="0"/>
            </a:endParaRPr>
          </a:p>
        </p:txBody>
      </p:sp>
      <p:pic>
        <p:nvPicPr>
          <p:cNvPr id="5" name="Picture 4" descr="Two people walking down a aisle&#10;&#10;Description automatically generated with low confidence">
            <a:extLst>
              <a:ext uri="{FF2B5EF4-FFF2-40B4-BE49-F238E27FC236}">
                <a16:creationId xmlns:a16="http://schemas.microsoft.com/office/drawing/2014/main" id="{DFA5110C-A329-7407-3A01-8C9BB11735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5333" y="4259789"/>
            <a:ext cx="3626638" cy="2413546"/>
          </a:xfrm>
          <a:prstGeom prst="rect">
            <a:avLst/>
          </a:prstGeom>
        </p:spPr>
      </p:pic>
      <p:sp>
        <p:nvSpPr>
          <p:cNvPr id="6" name="Rectangle 5">
            <a:extLst>
              <a:ext uri="{FF2B5EF4-FFF2-40B4-BE49-F238E27FC236}">
                <a16:creationId xmlns:a16="http://schemas.microsoft.com/office/drawing/2014/main" id="{D6221984-5336-B56F-D66D-66ECCE37E598}"/>
              </a:ext>
            </a:extLst>
          </p:cNvPr>
          <p:cNvSpPr/>
          <p:nvPr/>
        </p:nvSpPr>
        <p:spPr>
          <a:xfrm>
            <a:off x="4215998" y="6288103"/>
            <a:ext cx="3277332" cy="369332"/>
          </a:xfrm>
          <a:prstGeom prst="rect">
            <a:avLst/>
          </a:prstGeom>
        </p:spPr>
        <p:txBody>
          <a:bodyPr wrap="square">
            <a:spAutoFit/>
          </a:bodyPr>
          <a:lstStyle/>
          <a:p>
            <a:r>
              <a:rPr lang="en-US">
                <a:solidFill>
                  <a:srgbClr val="C00000"/>
                </a:solidFill>
                <a:highlight>
                  <a:srgbClr val="C0C0C0"/>
                </a:highlight>
                <a:latin typeface="Calibri" panose="020F0502020204030204" pitchFamily="34" charset="0"/>
                <a:cs typeface="Calibri" panose="020F0502020204030204" pitchFamily="34" charset="0"/>
              </a:rPr>
              <a:t>bez 5 </a:t>
            </a:r>
            <a:r>
              <a:rPr lang="en-US" dirty="0" err="1">
                <a:solidFill>
                  <a:srgbClr val="C00000"/>
                </a:solidFill>
                <a:highlight>
                  <a:srgbClr val="C0C0C0"/>
                </a:highlight>
                <a:latin typeface="Calibri" panose="020F0502020204030204" pitchFamily="34" charset="0"/>
                <a:cs typeface="Calibri" panose="020F0502020204030204" pitchFamily="34" charset="0"/>
              </a:rPr>
              <a:t>minut</a:t>
            </a:r>
            <a:r>
              <a:rPr lang="en-US" dirty="0">
                <a:solidFill>
                  <a:srgbClr val="C00000"/>
                </a:solidFill>
                <a:highlight>
                  <a:srgbClr val="C0C0C0"/>
                </a:highlight>
                <a:latin typeface="Calibri" panose="020F0502020204030204" pitchFamily="34" charset="0"/>
                <a:cs typeface="Calibri" panose="020F0502020204030204" pitchFamily="34" charset="0"/>
              </a:rPr>
              <a:t> </a:t>
            </a:r>
            <a:r>
              <a:rPr lang="en-US" dirty="0" err="1">
                <a:solidFill>
                  <a:srgbClr val="C00000"/>
                </a:solidFill>
                <a:highlight>
                  <a:srgbClr val="C0C0C0"/>
                </a:highlight>
                <a:latin typeface="Calibri" panose="020F0502020204030204" pitchFamily="34" charset="0"/>
                <a:cs typeface="Calibri" panose="020F0502020204030204" pitchFamily="34" charset="0"/>
              </a:rPr>
              <a:t>žena</a:t>
            </a:r>
            <a:r>
              <a:rPr lang="en-US" dirty="0">
                <a:solidFill>
                  <a:srgbClr val="C00000"/>
                </a:solidFill>
                <a:highlight>
                  <a:srgbClr val="C0C0C0"/>
                </a:highlight>
                <a:latin typeface="Calibri" panose="020F0502020204030204" pitchFamily="34" charset="0"/>
                <a:cs typeface="Calibri" panose="020F0502020204030204" pitchFamily="34" charset="0"/>
              </a:rPr>
              <a:t> – 'a wife to be'</a:t>
            </a:r>
          </a:p>
        </p:txBody>
      </p:sp>
      <p:pic>
        <p:nvPicPr>
          <p:cNvPr id="7" name="Picture 6" descr="A picture containing clock&#10;&#10;Description automatically generated">
            <a:extLst>
              <a:ext uri="{FF2B5EF4-FFF2-40B4-BE49-F238E27FC236}">
                <a16:creationId xmlns:a16="http://schemas.microsoft.com/office/drawing/2014/main" id="{96F92A9E-CFB5-AB0A-42CE-BA60A0858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4729" y="4286610"/>
            <a:ext cx="381181" cy="417955"/>
          </a:xfrm>
          <a:prstGeom prst="rect">
            <a:avLst/>
          </a:prstGeom>
        </p:spPr>
      </p:pic>
      <p:pic>
        <p:nvPicPr>
          <p:cNvPr id="13" name="Picture 12" descr="A picture containing person, posing&#10;&#10;Description automatically generated">
            <a:extLst>
              <a:ext uri="{FF2B5EF4-FFF2-40B4-BE49-F238E27FC236}">
                <a16:creationId xmlns:a16="http://schemas.microsoft.com/office/drawing/2014/main" id="{621D226B-C8CD-1EF1-833C-4E700ABEB6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1971" y="4259788"/>
            <a:ext cx="3615070" cy="2410047"/>
          </a:xfrm>
          <a:prstGeom prst="rect">
            <a:avLst/>
          </a:prstGeom>
        </p:spPr>
      </p:pic>
      <p:pic>
        <p:nvPicPr>
          <p:cNvPr id="15" name="Picture 14" descr="A picture containing clock&#10;&#10;Description automatically generated">
            <a:extLst>
              <a:ext uri="{FF2B5EF4-FFF2-40B4-BE49-F238E27FC236}">
                <a16:creationId xmlns:a16="http://schemas.microsoft.com/office/drawing/2014/main" id="{F142AF35-D4DC-14F3-F0E4-D064C872C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912" y="4372268"/>
            <a:ext cx="381181" cy="417955"/>
          </a:xfrm>
          <a:prstGeom prst="rect">
            <a:avLst/>
          </a:prstGeom>
        </p:spPr>
      </p:pic>
      <p:sp>
        <p:nvSpPr>
          <p:cNvPr id="17" name="Rectangle 16">
            <a:extLst>
              <a:ext uri="{FF2B5EF4-FFF2-40B4-BE49-F238E27FC236}">
                <a16:creationId xmlns:a16="http://schemas.microsoft.com/office/drawing/2014/main" id="{B275D7E2-3077-4DC2-B42E-81798D08A9FB}"/>
              </a:ext>
            </a:extLst>
          </p:cNvPr>
          <p:cNvSpPr/>
          <p:nvPr/>
        </p:nvSpPr>
        <p:spPr>
          <a:xfrm>
            <a:off x="7842636" y="6314353"/>
            <a:ext cx="3243517" cy="369332"/>
          </a:xfrm>
          <a:prstGeom prst="rect">
            <a:avLst/>
          </a:prstGeom>
        </p:spPr>
        <p:txBody>
          <a:bodyPr wrap="none">
            <a:spAutoFit/>
          </a:bodyPr>
          <a:lstStyle/>
          <a:p>
            <a:r>
              <a:rPr lang="en-US">
                <a:solidFill>
                  <a:srgbClr val="0851A8"/>
                </a:solidFill>
                <a:highlight>
                  <a:srgbClr val="C0C0C0"/>
                </a:highlight>
                <a:latin typeface="Calibri" panose="020F0502020204030204" pitchFamily="34" charset="0"/>
                <a:cs typeface="Calibri" panose="020F0502020204030204" pitchFamily="34" charset="0"/>
              </a:rPr>
              <a:t>bez 5 minut  papa – 'a dad to be'</a:t>
            </a:r>
          </a:p>
        </p:txBody>
      </p:sp>
      <p:pic>
        <p:nvPicPr>
          <p:cNvPr id="18" name="Picture 17" descr="A picture containing clock&#10;&#10;Description automatically generated">
            <a:extLst>
              <a:ext uri="{FF2B5EF4-FFF2-40B4-BE49-F238E27FC236}">
                <a16:creationId xmlns:a16="http://schemas.microsoft.com/office/drawing/2014/main" id="{0C78D366-42DF-C03F-0495-4FC94A23D3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8160" y="781858"/>
            <a:ext cx="1620379" cy="1620379"/>
          </a:xfrm>
          <a:prstGeom prst="rect">
            <a:avLst/>
          </a:prstGeom>
        </p:spPr>
      </p:pic>
      <p:sp>
        <p:nvSpPr>
          <p:cNvPr id="19" name="Title 1">
            <a:extLst>
              <a:ext uri="{FF2B5EF4-FFF2-40B4-BE49-F238E27FC236}">
                <a16:creationId xmlns:a16="http://schemas.microsoft.com/office/drawing/2014/main" id="{086E571A-9FB1-7C0D-A53B-FBDA63C58B18}"/>
              </a:ext>
            </a:extLst>
          </p:cNvPr>
          <p:cNvSpPr txBox="1">
            <a:spLocks/>
          </p:cNvSpPr>
          <p:nvPr/>
        </p:nvSpPr>
        <p:spPr>
          <a:xfrm>
            <a:off x="5205046" y="76518"/>
            <a:ext cx="5093311" cy="776295"/>
          </a:xfrm>
          <a:prstGeom prst="rect">
            <a:avLst/>
          </a:prstGeom>
        </p:spPr>
        <p:txBody>
          <a:bodyPr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English: five to + Numeral </a:t>
            </a:r>
          </a:p>
        </p:txBody>
      </p:sp>
    </p:spTree>
    <p:extLst>
      <p:ext uri="{BB962C8B-B14F-4D97-AF65-F5344CB8AC3E}">
        <p14:creationId xmlns:p14="http://schemas.microsoft.com/office/powerpoint/2010/main" val="3486848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82EC0249-247A-CC41-A0DC-40F1DA0DC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7" y="0"/>
            <a:ext cx="12054745" cy="6858000"/>
          </a:xfrm>
          <a:prstGeom prst="rect">
            <a:avLst/>
          </a:prstGeom>
        </p:spPr>
      </p:pic>
      <p:grpSp>
        <p:nvGrpSpPr>
          <p:cNvPr id="3" name="Группа 2"/>
          <p:cNvGrpSpPr/>
          <p:nvPr/>
        </p:nvGrpSpPr>
        <p:grpSpPr>
          <a:xfrm>
            <a:off x="40993" y="5838232"/>
            <a:ext cx="3250701" cy="1263468"/>
            <a:chOff x="150867" y="5376836"/>
            <a:chExt cx="3250701" cy="1263468"/>
          </a:xfrm>
        </p:grpSpPr>
        <p:pic>
          <p:nvPicPr>
            <p:cNvPr id="6" name="Graphic 5" descr="Right pointing backhand index with solid fill">
              <a:extLst>
                <a:ext uri="{FF2B5EF4-FFF2-40B4-BE49-F238E27FC236}">
                  <a16:creationId xmlns:a16="http://schemas.microsoft.com/office/drawing/2014/main" id="{537223A7-E44B-3640-B197-598FB7C352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867" y="5376836"/>
              <a:ext cx="1274268" cy="1263468"/>
            </a:xfrm>
            <a:prstGeom prst="rect">
              <a:avLst/>
            </a:prstGeom>
          </p:spPr>
        </p:pic>
        <p:sp>
          <p:nvSpPr>
            <p:cNvPr id="8" name="Rounded Rectangle 7">
              <a:extLst>
                <a:ext uri="{FF2B5EF4-FFF2-40B4-BE49-F238E27FC236}">
                  <a16:creationId xmlns:a16="http://schemas.microsoft.com/office/drawing/2014/main" id="{BC21DF55-3823-FF4B-81F4-90B976A09E33}"/>
                </a:ext>
              </a:extLst>
            </p:cNvPr>
            <p:cNvSpPr/>
            <p:nvPr/>
          </p:nvSpPr>
          <p:spPr>
            <a:xfrm>
              <a:off x="1384142" y="5919296"/>
              <a:ext cx="2017426" cy="370732"/>
            </a:xfrm>
            <a:prstGeom prst="roundRect">
              <a:avLst>
                <a:gd name="adj" fmla="val 19435"/>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1" name="Rounded Rectangle 5">
            <a:extLst>
              <a:ext uri="{FF2B5EF4-FFF2-40B4-BE49-F238E27FC236}">
                <a16:creationId xmlns:a16="http://schemas.microsoft.com/office/drawing/2014/main" id="{E4D0CFF4-FDFD-8748-B379-860AEC6D9AC0}"/>
              </a:ext>
            </a:extLst>
          </p:cNvPr>
          <p:cNvSpPr/>
          <p:nvPr/>
        </p:nvSpPr>
        <p:spPr>
          <a:xfrm>
            <a:off x="1213791" y="4259609"/>
            <a:ext cx="10110860" cy="1458460"/>
          </a:xfrm>
          <a:prstGeom prst="round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ounded Rectangular Callout 11">
            <a:extLst>
              <a:ext uri="{FF2B5EF4-FFF2-40B4-BE49-F238E27FC236}">
                <a16:creationId xmlns:a16="http://schemas.microsoft.com/office/drawing/2014/main" id="{572C6D9E-EC46-0B47-953A-D4D1EB3D5D0F}"/>
              </a:ext>
            </a:extLst>
          </p:cNvPr>
          <p:cNvSpPr/>
          <p:nvPr/>
        </p:nvSpPr>
        <p:spPr>
          <a:xfrm>
            <a:off x="4263242" y="6221738"/>
            <a:ext cx="7236975" cy="529686"/>
          </a:xfrm>
          <a:prstGeom prst="wedgeRoundRectCallout">
            <a:avLst>
              <a:gd name="adj1" fmla="val -62843"/>
              <a:gd name="adj2" fmla="val 27230"/>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Rectangle 15">
            <a:extLst>
              <a:ext uri="{FF2B5EF4-FFF2-40B4-BE49-F238E27FC236}">
                <a16:creationId xmlns:a16="http://schemas.microsoft.com/office/drawing/2014/main" id="{F8DEE7F3-0F42-D944-89E4-C4D3E1A1B405}"/>
              </a:ext>
            </a:extLst>
          </p:cNvPr>
          <p:cNvSpPr/>
          <p:nvPr/>
        </p:nvSpPr>
        <p:spPr>
          <a:xfrm>
            <a:off x="4344065" y="6286026"/>
            <a:ext cx="7075328" cy="430887"/>
          </a:xfrm>
          <a:prstGeom prst="rect">
            <a:avLst/>
          </a:prstGeom>
        </p:spPr>
        <p:txBody>
          <a:bodyPr wrap="square">
            <a:spAutoFit/>
          </a:bodyPr>
          <a:lstStyle/>
          <a:p>
            <a:r>
              <a:rPr lang="nb-NO" sz="2200" dirty="0" err="1">
                <a:solidFill>
                  <a:schemeClr val="bg1"/>
                </a:solidFill>
                <a:latin typeface="Calibri" panose="020F0502020204030204" pitchFamily="34" charset="0"/>
                <a:cs typeface="Calibri" panose="020F0502020204030204" pitchFamily="34" charset="0"/>
              </a:rPr>
              <a:t>Click</a:t>
            </a:r>
            <a:r>
              <a:rPr lang="nb-NO" sz="2200" dirty="0">
                <a:solidFill>
                  <a:schemeClr val="bg1"/>
                </a:solidFill>
                <a:latin typeface="Calibri" panose="020F0502020204030204" pitchFamily="34" charset="0"/>
                <a:cs typeface="Calibri" panose="020F0502020204030204" pitchFamily="34" charset="0"/>
              </a:rPr>
              <a:t> here and </a:t>
            </a:r>
            <a:r>
              <a:rPr lang="nb-NO" sz="2200" dirty="0" err="1">
                <a:solidFill>
                  <a:schemeClr val="bg1"/>
                </a:solidFill>
                <a:latin typeface="Calibri" panose="020F0502020204030204" pitchFamily="34" charset="0"/>
                <a:cs typeface="Calibri" panose="020F0502020204030204" pitchFamily="34" charset="0"/>
              </a:rPr>
              <a:t>see</a:t>
            </a:r>
            <a:r>
              <a:rPr lang="nb-NO" sz="2200" dirty="0">
                <a:solidFill>
                  <a:schemeClr val="bg1"/>
                </a:solidFill>
                <a:latin typeface="Calibri" panose="020F0502020204030204" pitchFamily="34" charset="0"/>
                <a:cs typeface="Calibri" panose="020F0502020204030204" pitchFamily="34" charset="0"/>
              </a:rPr>
              <a:t> </a:t>
            </a:r>
            <a:r>
              <a:rPr lang="nb-NO" sz="2200" dirty="0" err="1">
                <a:solidFill>
                  <a:schemeClr val="bg1"/>
                </a:solidFill>
                <a:latin typeface="Calibri" panose="020F0502020204030204" pitchFamily="34" charset="0"/>
                <a:cs typeface="Calibri" panose="020F0502020204030204" pitchFamily="34" charset="0"/>
              </a:rPr>
              <a:t>additional</a:t>
            </a:r>
            <a:r>
              <a:rPr lang="nb-NO" sz="2200" dirty="0">
                <a:solidFill>
                  <a:schemeClr val="bg1"/>
                </a:solidFill>
                <a:latin typeface="Calibri" panose="020F0502020204030204" pitchFamily="34" charset="0"/>
                <a:cs typeface="Calibri" panose="020F0502020204030204" pitchFamily="34" charset="0"/>
              </a:rPr>
              <a:t> information.</a:t>
            </a:r>
            <a:endParaRPr lang="x-none" sz="2200">
              <a:solidFill>
                <a:schemeClr val="bg1"/>
              </a:solidFill>
              <a:latin typeface="Calibri" panose="020F0502020204030204" pitchFamily="34" charset="0"/>
              <a:cs typeface="Calibri" panose="020F0502020204030204" pitchFamily="34" charset="0"/>
            </a:endParaRPr>
          </a:p>
        </p:txBody>
      </p:sp>
      <p:grpSp>
        <p:nvGrpSpPr>
          <p:cNvPr id="14" name="Группа 4">
            <a:extLst>
              <a:ext uri="{FF2B5EF4-FFF2-40B4-BE49-F238E27FC236}">
                <a16:creationId xmlns:a16="http://schemas.microsoft.com/office/drawing/2014/main" id="{8A8ABF09-92E3-9A41-A405-2852DB41A32C}"/>
              </a:ext>
            </a:extLst>
          </p:cNvPr>
          <p:cNvGrpSpPr/>
          <p:nvPr/>
        </p:nvGrpSpPr>
        <p:grpSpPr>
          <a:xfrm>
            <a:off x="1213791" y="4965508"/>
            <a:ext cx="8674712" cy="1297187"/>
            <a:chOff x="-128715" y="2767540"/>
            <a:chExt cx="2635165" cy="1297187"/>
          </a:xfrm>
          <a:solidFill>
            <a:schemeClr val="accent4">
              <a:lumMod val="50000"/>
            </a:schemeClr>
          </a:solidFill>
        </p:grpSpPr>
        <p:sp>
          <p:nvSpPr>
            <p:cNvPr id="15" name="Ellipse 9">
              <a:extLst>
                <a:ext uri="{FF2B5EF4-FFF2-40B4-BE49-F238E27FC236}">
                  <a16:creationId xmlns:a16="http://schemas.microsoft.com/office/drawing/2014/main" id="{E3D6CD4C-E72F-8848-890C-A685FFD5296F}"/>
                </a:ext>
              </a:extLst>
            </p:cNvPr>
            <p:cNvSpPr/>
            <p:nvPr/>
          </p:nvSpPr>
          <p:spPr>
            <a:xfrm>
              <a:off x="-128715" y="3758261"/>
              <a:ext cx="405463" cy="306466"/>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ounded Rectangular Callout 16">
              <a:extLst>
                <a:ext uri="{FF2B5EF4-FFF2-40B4-BE49-F238E27FC236}">
                  <a16:creationId xmlns:a16="http://schemas.microsoft.com/office/drawing/2014/main" id="{FBA1E2BA-C745-0940-B6F7-C32D7BA8688B}"/>
                </a:ext>
              </a:extLst>
            </p:cNvPr>
            <p:cNvSpPr/>
            <p:nvPr/>
          </p:nvSpPr>
          <p:spPr>
            <a:xfrm>
              <a:off x="796186" y="2767540"/>
              <a:ext cx="1710264" cy="1071946"/>
            </a:xfrm>
            <a:prstGeom prst="wedgeRoundRectCallout">
              <a:avLst>
                <a:gd name="adj1" fmla="val -82062"/>
                <a:gd name="adj2" fmla="val 54643"/>
                <a:gd name="adj3" fmla="val 16667"/>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a:solidFill>
                    <a:schemeClr val="bg1"/>
                  </a:solidFill>
                  <a:latin typeface="Calibri" panose="020F0502020204030204" pitchFamily="34" charset="0"/>
                  <a:cs typeface="Calibri" panose="020F0502020204030204" pitchFamily="34" charset="0"/>
                </a:rPr>
                <a:t>CEFR – The </a:t>
              </a:r>
              <a:r>
                <a:rPr lang="nb-NO" sz="2000" err="1">
                  <a:solidFill>
                    <a:schemeClr val="bg1"/>
                  </a:solidFill>
                  <a:latin typeface="Calibri" panose="020F0502020204030204" pitchFamily="34" charset="0"/>
                  <a:cs typeface="Calibri" panose="020F0502020204030204" pitchFamily="34" charset="0"/>
                </a:rPr>
                <a:t>Common</a:t>
              </a:r>
              <a:r>
                <a:rPr lang="nb-NO" sz="2000">
                  <a:solidFill>
                    <a:schemeClr val="bg1"/>
                  </a:solidFill>
                  <a:latin typeface="Calibri" panose="020F0502020204030204" pitchFamily="34" charset="0"/>
                  <a:cs typeface="Calibri" panose="020F0502020204030204" pitchFamily="34" charset="0"/>
                </a:rPr>
                <a:t> European Framework of Reference for </a:t>
              </a:r>
              <a:r>
                <a:rPr lang="nb-NO" sz="2000" err="1">
                  <a:solidFill>
                    <a:schemeClr val="bg1"/>
                  </a:solidFill>
                  <a:latin typeface="Calibri" panose="020F0502020204030204" pitchFamily="34" charset="0"/>
                  <a:cs typeface="Calibri" panose="020F0502020204030204" pitchFamily="34" charset="0"/>
                </a:rPr>
                <a:t>languages</a:t>
              </a:r>
              <a:r>
                <a:rPr lang="nb-NO" sz="2000">
                  <a:solidFill>
                    <a:schemeClr val="bg1"/>
                  </a:solidFill>
                  <a:latin typeface="Calibri" panose="020F0502020204030204" pitchFamily="34" charset="0"/>
                  <a:cs typeface="Calibri" panose="020F0502020204030204" pitchFamily="34" charset="0"/>
                </a:rPr>
                <a:t>: A1-C2</a:t>
              </a:r>
            </a:p>
          </p:txBody>
        </p:sp>
      </p:grpSp>
      <p:sp>
        <p:nvSpPr>
          <p:cNvPr id="18" name="Rounded Rectangle 5">
            <a:extLst>
              <a:ext uri="{FF2B5EF4-FFF2-40B4-BE49-F238E27FC236}">
                <a16:creationId xmlns:a16="http://schemas.microsoft.com/office/drawing/2014/main" id="{086EFA81-6F50-F845-9C4C-4434F3CF3519}"/>
              </a:ext>
            </a:extLst>
          </p:cNvPr>
          <p:cNvSpPr/>
          <p:nvPr/>
        </p:nvSpPr>
        <p:spPr>
          <a:xfrm>
            <a:off x="1174187" y="1292097"/>
            <a:ext cx="10110860" cy="1006398"/>
          </a:xfrm>
          <a:prstGeom prst="round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Rounded Rectangle 5">
            <a:extLst>
              <a:ext uri="{FF2B5EF4-FFF2-40B4-BE49-F238E27FC236}">
                <a16:creationId xmlns:a16="http://schemas.microsoft.com/office/drawing/2014/main" id="{23E53652-45AD-C043-A2BC-50C1A1CF5D7F}"/>
              </a:ext>
            </a:extLst>
          </p:cNvPr>
          <p:cNvSpPr/>
          <p:nvPr/>
        </p:nvSpPr>
        <p:spPr>
          <a:xfrm>
            <a:off x="1174187" y="2362783"/>
            <a:ext cx="10110860" cy="909732"/>
          </a:xfrm>
          <a:prstGeom prst="round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Rounded Rectangle 5">
            <a:extLst>
              <a:ext uri="{FF2B5EF4-FFF2-40B4-BE49-F238E27FC236}">
                <a16:creationId xmlns:a16="http://schemas.microsoft.com/office/drawing/2014/main" id="{5869C69F-87F7-FD43-BB51-D2A89066CF80}"/>
              </a:ext>
            </a:extLst>
          </p:cNvPr>
          <p:cNvSpPr/>
          <p:nvPr/>
        </p:nvSpPr>
        <p:spPr>
          <a:xfrm>
            <a:off x="1213791" y="3340031"/>
            <a:ext cx="10110860" cy="851593"/>
          </a:xfrm>
          <a:prstGeom prst="round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1606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BC4C24-7B7C-0175-3C8B-BE5AB63E805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28</a:t>
            </a:fld>
            <a:endParaRPr lang="en-NO"/>
          </a:p>
        </p:txBody>
      </p:sp>
      <p:pic>
        <p:nvPicPr>
          <p:cNvPr id="4" name="Picture 3" descr="Graphical user interface&#10;&#10;Description automatically generated with medium confidence">
            <a:extLst>
              <a:ext uri="{FF2B5EF4-FFF2-40B4-BE49-F238E27FC236}">
                <a16:creationId xmlns:a16="http://schemas.microsoft.com/office/drawing/2014/main" id="{7B7DE0DF-AE44-DC51-EAA3-7CD1F24237B2}"/>
              </a:ext>
            </a:extLst>
          </p:cNvPr>
          <p:cNvPicPr>
            <a:picLocks noChangeAspect="1"/>
          </p:cNvPicPr>
          <p:nvPr/>
        </p:nvPicPr>
        <p:blipFill>
          <a:blip r:embed="rId3"/>
          <a:stretch>
            <a:fillRect/>
          </a:stretch>
        </p:blipFill>
        <p:spPr>
          <a:xfrm>
            <a:off x="838200" y="216468"/>
            <a:ext cx="8641798" cy="6425064"/>
          </a:xfrm>
          <a:prstGeom prst="rect">
            <a:avLst/>
          </a:prstGeom>
        </p:spPr>
      </p:pic>
      <p:sp>
        <p:nvSpPr>
          <p:cNvPr id="5" name="Rounded Rectangular Callout 4">
            <a:extLst>
              <a:ext uri="{FF2B5EF4-FFF2-40B4-BE49-F238E27FC236}">
                <a16:creationId xmlns:a16="http://schemas.microsoft.com/office/drawing/2014/main" id="{BDE55AEB-579A-45B1-1E4A-55A6F9DCDD40}"/>
              </a:ext>
            </a:extLst>
          </p:cNvPr>
          <p:cNvSpPr/>
          <p:nvPr/>
        </p:nvSpPr>
        <p:spPr>
          <a:xfrm>
            <a:off x="6096000" y="443789"/>
            <a:ext cx="5642756" cy="1058201"/>
          </a:xfrm>
          <a:prstGeom prst="wedgeRoundRectCallout">
            <a:avLst>
              <a:gd name="adj1" fmla="val -62843"/>
              <a:gd name="adj2" fmla="val 27230"/>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a:extLst>
              <a:ext uri="{FF2B5EF4-FFF2-40B4-BE49-F238E27FC236}">
                <a16:creationId xmlns:a16="http://schemas.microsoft.com/office/drawing/2014/main" id="{915A10CA-622D-AE0B-DCF1-61E3CD15ADA0}"/>
              </a:ext>
            </a:extLst>
          </p:cNvPr>
          <p:cNvSpPr/>
          <p:nvPr/>
        </p:nvSpPr>
        <p:spPr>
          <a:xfrm>
            <a:off x="6444536" y="757445"/>
            <a:ext cx="5084855" cy="430887"/>
          </a:xfrm>
          <a:prstGeom prst="rect">
            <a:avLst/>
          </a:prstGeom>
        </p:spPr>
        <p:txBody>
          <a:bodyPr wrap="square">
            <a:spAutoFit/>
          </a:bodyPr>
          <a:lstStyle/>
          <a:p>
            <a:pPr algn="ctr"/>
            <a:r>
              <a:rPr lang="nb-NO" sz="2200" dirty="0" err="1">
                <a:solidFill>
                  <a:schemeClr val="bg1"/>
                </a:solidFill>
                <a:latin typeface="Calibri" panose="020F0502020204030204" pitchFamily="34" charset="0"/>
                <a:cs typeface="Calibri" panose="020F0502020204030204" pitchFamily="34" charset="0"/>
              </a:rPr>
              <a:t>Additional</a:t>
            </a:r>
            <a:r>
              <a:rPr lang="nb-NO" sz="2200" dirty="0">
                <a:solidFill>
                  <a:schemeClr val="bg1"/>
                </a:solidFill>
                <a:latin typeface="Calibri" panose="020F0502020204030204" pitchFamily="34" charset="0"/>
                <a:cs typeface="Calibri" panose="020F0502020204030204" pitchFamily="34" charset="0"/>
              </a:rPr>
              <a:t> information</a:t>
            </a:r>
            <a:endParaRPr lang="x-none" sz="22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251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BEB69E-CBF0-8744-567D-41A66DEB2D1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29</a:t>
            </a:fld>
            <a:endParaRPr lang="en-NO"/>
          </a:p>
        </p:txBody>
      </p:sp>
      <p:pic>
        <p:nvPicPr>
          <p:cNvPr id="4" name="Picture 3" descr="Text&#10;&#10;Description automatically generated">
            <a:extLst>
              <a:ext uri="{FF2B5EF4-FFF2-40B4-BE49-F238E27FC236}">
                <a16:creationId xmlns:a16="http://schemas.microsoft.com/office/drawing/2014/main" id="{CEFEA96A-30FE-E929-61FA-6CF919ED9E18}"/>
              </a:ext>
            </a:extLst>
          </p:cNvPr>
          <p:cNvPicPr>
            <a:picLocks noChangeAspect="1"/>
          </p:cNvPicPr>
          <p:nvPr/>
        </p:nvPicPr>
        <p:blipFill>
          <a:blip r:embed="rId3"/>
          <a:stretch>
            <a:fillRect/>
          </a:stretch>
        </p:blipFill>
        <p:spPr>
          <a:xfrm>
            <a:off x="502919" y="270840"/>
            <a:ext cx="11186162" cy="6991351"/>
          </a:xfrm>
          <a:prstGeom prst="rect">
            <a:avLst/>
          </a:prstGeom>
        </p:spPr>
      </p:pic>
      <p:sp>
        <p:nvSpPr>
          <p:cNvPr id="5" name="Rounded Rectangular Callout 4">
            <a:extLst>
              <a:ext uri="{FF2B5EF4-FFF2-40B4-BE49-F238E27FC236}">
                <a16:creationId xmlns:a16="http://schemas.microsoft.com/office/drawing/2014/main" id="{A49C9A93-A525-0062-24D6-7E6E9D8BD19E}"/>
              </a:ext>
            </a:extLst>
          </p:cNvPr>
          <p:cNvSpPr/>
          <p:nvPr/>
        </p:nvSpPr>
        <p:spPr>
          <a:xfrm>
            <a:off x="6096000" y="443789"/>
            <a:ext cx="5642756" cy="1058201"/>
          </a:xfrm>
          <a:prstGeom prst="wedgeRoundRectCallout">
            <a:avLst>
              <a:gd name="adj1" fmla="val -62843"/>
              <a:gd name="adj2" fmla="val 27230"/>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a:extLst>
              <a:ext uri="{FF2B5EF4-FFF2-40B4-BE49-F238E27FC236}">
                <a16:creationId xmlns:a16="http://schemas.microsoft.com/office/drawing/2014/main" id="{84C35F7D-1F13-9FE5-F9D0-230B6673F523}"/>
              </a:ext>
            </a:extLst>
          </p:cNvPr>
          <p:cNvSpPr/>
          <p:nvPr/>
        </p:nvSpPr>
        <p:spPr>
          <a:xfrm>
            <a:off x="6444536" y="757445"/>
            <a:ext cx="5084855" cy="430887"/>
          </a:xfrm>
          <a:prstGeom prst="rect">
            <a:avLst/>
          </a:prstGeom>
        </p:spPr>
        <p:txBody>
          <a:bodyPr wrap="square">
            <a:spAutoFit/>
          </a:bodyPr>
          <a:lstStyle/>
          <a:p>
            <a:pPr algn="ctr"/>
            <a:r>
              <a:rPr lang="nb-NO" sz="2200" dirty="0">
                <a:solidFill>
                  <a:schemeClr val="bg1"/>
                </a:solidFill>
                <a:latin typeface="Calibri" panose="020F0502020204030204" pitchFamily="34" charset="0"/>
                <a:cs typeface="Calibri" panose="020F0502020204030204" pitchFamily="34" charset="0"/>
              </a:rPr>
              <a:t>More </a:t>
            </a:r>
            <a:r>
              <a:rPr lang="nb-NO" sz="2200" dirty="0" err="1">
                <a:solidFill>
                  <a:schemeClr val="bg1"/>
                </a:solidFill>
                <a:latin typeface="Calibri" panose="020F0502020204030204" pitchFamily="34" charset="0"/>
                <a:cs typeface="Calibri" panose="020F0502020204030204" pitchFamily="34" charset="0"/>
              </a:rPr>
              <a:t>additional</a:t>
            </a:r>
            <a:r>
              <a:rPr lang="nb-NO" sz="2200" dirty="0">
                <a:solidFill>
                  <a:schemeClr val="bg1"/>
                </a:solidFill>
                <a:latin typeface="Calibri" panose="020F0502020204030204" pitchFamily="34" charset="0"/>
                <a:cs typeface="Calibri" panose="020F0502020204030204" pitchFamily="34" charset="0"/>
              </a:rPr>
              <a:t> information</a:t>
            </a:r>
            <a:endParaRPr lang="x-none" sz="22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6296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A326-DB01-ABED-F37D-14A1D89BF7D6}"/>
              </a:ext>
            </a:extLst>
          </p:cNvPr>
          <p:cNvSpPr>
            <a:spLocks noGrp="1"/>
          </p:cNvSpPr>
          <p:nvPr>
            <p:ph type="title"/>
          </p:nvPr>
        </p:nvSpPr>
        <p:spPr/>
        <p:txBody>
          <a:bodyPr>
            <a:normAutofit/>
          </a:bodyPr>
          <a:lstStyle/>
          <a:p>
            <a:r>
              <a:rPr lang="en-NO" sz="5400" dirty="0"/>
              <a:t>Overview</a:t>
            </a:r>
          </a:p>
        </p:txBody>
      </p:sp>
      <p:sp>
        <p:nvSpPr>
          <p:cNvPr id="3" name="Content Placeholder 2">
            <a:extLst>
              <a:ext uri="{FF2B5EF4-FFF2-40B4-BE49-F238E27FC236}">
                <a16:creationId xmlns:a16="http://schemas.microsoft.com/office/drawing/2014/main" id="{F470C813-12E8-565E-CFC8-266994DBB707}"/>
              </a:ext>
            </a:extLst>
          </p:cNvPr>
          <p:cNvSpPr>
            <a:spLocks noGrp="1"/>
          </p:cNvSpPr>
          <p:nvPr>
            <p:ph idx="1"/>
          </p:nvPr>
        </p:nvSpPr>
        <p:spPr/>
        <p:txBody>
          <a:bodyPr>
            <a:normAutofit fontScale="92500"/>
          </a:bodyPr>
          <a:lstStyle/>
          <a:p>
            <a:r>
              <a:rPr lang="en-NO" sz="4800" dirty="0"/>
              <a:t>Definitions: construction, constructicon</a:t>
            </a:r>
          </a:p>
          <a:p>
            <a:r>
              <a:rPr lang="en-NO" sz="4800" dirty="0"/>
              <a:t>Selection and collection of constructions</a:t>
            </a:r>
          </a:p>
          <a:p>
            <a:r>
              <a:rPr lang="en-NO" sz="4800" dirty="0"/>
              <a:t>Architecture of Russian Constructicon</a:t>
            </a:r>
          </a:p>
          <a:p>
            <a:r>
              <a:rPr lang="en-NO" sz="4800" dirty="0"/>
              <a:t>Classification of constructions</a:t>
            </a:r>
          </a:p>
          <a:p>
            <a:r>
              <a:rPr lang="en-NO" sz="4800" dirty="0"/>
              <a:t>Use of Russian Constructicon</a:t>
            </a:r>
          </a:p>
          <a:p>
            <a:r>
              <a:rPr lang="en-NO" sz="4800" dirty="0"/>
              <a:t>Further directions</a:t>
            </a:r>
          </a:p>
          <a:p>
            <a:endParaRPr lang="en-NO" dirty="0"/>
          </a:p>
          <a:p>
            <a:endParaRPr lang="en-NO" dirty="0"/>
          </a:p>
        </p:txBody>
      </p:sp>
    </p:spTree>
    <p:extLst>
      <p:ext uri="{BB962C8B-B14F-4D97-AF65-F5344CB8AC3E}">
        <p14:creationId xmlns:p14="http://schemas.microsoft.com/office/powerpoint/2010/main" val="3046452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E81922-1F68-F508-8087-8E32C96B30D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30</a:t>
            </a:fld>
            <a:endParaRPr lang="en-NO"/>
          </a:p>
        </p:txBody>
      </p:sp>
      <p:pic>
        <p:nvPicPr>
          <p:cNvPr id="4" name="Picture 3" descr="Graphical user interface, text, application, email, website&#10;&#10;Description automatically generated">
            <a:extLst>
              <a:ext uri="{FF2B5EF4-FFF2-40B4-BE49-F238E27FC236}">
                <a16:creationId xmlns:a16="http://schemas.microsoft.com/office/drawing/2014/main" id="{43C1C26B-C880-EADD-971E-1BB207C4BD07}"/>
              </a:ext>
            </a:extLst>
          </p:cNvPr>
          <p:cNvPicPr>
            <a:picLocks noChangeAspect="1"/>
          </p:cNvPicPr>
          <p:nvPr/>
        </p:nvPicPr>
        <p:blipFill>
          <a:blip r:embed="rId3"/>
          <a:stretch>
            <a:fillRect/>
          </a:stretch>
        </p:blipFill>
        <p:spPr>
          <a:xfrm>
            <a:off x="0" y="24835"/>
            <a:ext cx="11412872" cy="6696640"/>
          </a:xfrm>
          <a:prstGeom prst="rect">
            <a:avLst/>
          </a:prstGeom>
        </p:spPr>
      </p:pic>
      <p:pic>
        <p:nvPicPr>
          <p:cNvPr id="5" name="Graphic 4" descr="Cursor with solid fill">
            <a:extLst>
              <a:ext uri="{FF2B5EF4-FFF2-40B4-BE49-F238E27FC236}">
                <a16:creationId xmlns:a16="http://schemas.microsoft.com/office/drawing/2014/main" id="{E4912EF5-2C71-FAAE-D946-5D7F5EC893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9236" y="1179498"/>
            <a:ext cx="914400" cy="914400"/>
          </a:xfrm>
          <a:prstGeom prst="rect">
            <a:avLst/>
          </a:prstGeom>
        </p:spPr>
      </p:pic>
      <p:grpSp>
        <p:nvGrpSpPr>
          <p:cNvPr id="6" name="Group 5">
            <a:extLst>
              <a:ext uri="{FF2B5EF4-FFF2-40B4-BE49-F238E27FC236}">
                <a16:creationId xmlns:a16="http://schemas.microsoft.com/office/drawing/2014/main" id="{204689E7-A601-4629-47DA-401C49B9519E}"/>
              </a:ext>
            </a:extLst>
          </p:cNvPr>
          <p:cNvGrpSpPr/>
          <p:nvPr/>
        </p:nvGrpSpPr>
        <p:grpSpPr>
          <a:xfrm>
            <a:off x="678839" y="5209657"/>
            <a:ext cx="10449603" cy="1329254"/>
            <a:chOff x="3256670" y="3790257"/>
            <a:chExt cx="4857876" cy="1482062"/>
          </a:xfrm>
          <a:solidFill>
            <a:schemeClr val="accent4">
              <a:lumMod val="50000"/>
            </a:schemeClr>
          </a:solidFill>
        </p:grpSpPr>
        <p:sp>
          <p:nvSpPr>
            <p:cNvPr id="7" name="Right Brace 6">
              <a:extLst>
                <a:ext uri="{FF2B5EF4-FFF2-40B4-BE49-F238E27FC236}">
                  <a16:creationId xmlns:a16="http://schemas.microsoft.com/office/drawing/2014/main" id="{8EFBAD20-E6AA-3713-F9B6-CF2183EBD683}"/>
                </a:ext>
              </a:extLst>
            </p:cNvPr>
            <p:cNvSpPr/>
            <p:nvPr/>
          </p:nvSpPr>
          <p:spPr>
            <a:xfrm rot="5400000">
              <a:off x="5233068" y="1813859"/>
              <a:ext cx="905080" cy="4857876"/>
            </a:xfrm>
            <a:prstGeom prst="rightBrace">
              <a:avLst>
                <a:gd name="adj1" fmla="val 35469"/>
                <a:gd name="adj2" fmla="val 50000"/>
              </a:avLst>
            </a:prstGeom>
            <a:noFill/>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8" name="Rounded Rectangular Callout 7">
              <a:extLst>
                <a:ext uri="{FF2B5EF4-FFF2-40B4-BE49-F238E27FC236}">
                  <a16:creationId xmlns:a16="http://schemas.microsoft.com/office/drawing/2014/main" id="{76A89EF8-2F67-6C09-148C-D7B788A31A6C}"/>
                </a:ext>
              </a:extLst>
            </p:cNvPr>
            <p:cNvSpPr/>
            <p:nvPr/>
          </p:nvSpPr>
          <p:spPr>
            <a:xfrm>
              <a:off x="4079166" y="4746786"/>
              <a:ext cx="3454620" cy="525533"/>
            </a:xfrm>
            <a:prstGeom prst="wedgeRoundRectCallout">
              <a:avLst>
                <a:gd name="adj1" fmla="val -49252"/>
                <a:gd name="adj2" fmla="val 30067"/>
                <a:gd name="adj3" fmla="val 16667"/>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nb-NO" altLang="en-NO" sz="2400">
                  <a:solidFill>
                    <a:schemeClr val="bg1"/>
                  </a:solidFill>
                  <a:latin typeface="Calibri" panose="020F0502020204030204" pitchFamily="34" charset="0"/>
                  <a:ea typeface="Times New Roman" panose="02020603050405020304" pitchFamily="18" charset="0"/>
                </a:rPr>
                <a:t>The </a:t>
              </a:r>
              <a:r>
                <a:rPr lang="nb-NO" altLang="en-NO" sz="2400" err="1">
                  <a:solidFill>
                    <a:schemeClr val="bg1"/>
                  </a:solidFill>
                  <a:latin typeface="Calibri" panose="020F0502020204030204" pitchFamily="34" charset="0"/>
                  <a:ea typeface="Times New Roman" panose="02020603050405020304" pitchFamily="18" charset="0"/>
                </a:rPr>
                <a:t>user</a:t>
              </a:r>
              <a:r>
                <a:rPr lang="nb-NO" altLang="en-NO" sz="2400">
                  <a:solidFill>
                    <a:schemeClr val="bg1"/>
                  </a:solidFill>
                  <a:latin typeface="Calibri" panose="020F0502020204030204" pitchFamily="34" charset="0"/>
                  <a:ea typeface="Times New Roman" panose="02020603050405020304" pitchFamily="18" charset="0"/>
                </a:rPr>
                <a:t> </a:t>
              </a:r>
              <a:r>
                <a:rPr lang="nb-NO" altLang="en-NO" sz="2400" err="1">
                  <a:solidFill>
                    <a:schemeClr val="bg1"/>
                  </a:solidFill>
                  <a:latin typeface="Calibri" panose="020F0502020204030204" pitchFamily="34" charset="0"/>
                  <a:ea typeface="Times New Roman" panose="02020603050405020304" pitchFamily="18" charset="0"/>
                </a:rPr>
                <a:t>can</a:t>
              </a:r>
              <a:r>
                <a:rPr lang="nb-NO" altLang="en-NO" sz="2400">
                  <a:solidFill>
                    <a:schemeClr val="bg1"/>
                  </a:solidFill>
                  <a:latin typeface="Calibri" panose="020F0502020204030204" pitchFamily="34" charset="0"/>
                  <a:ea typeface="Times New Roman" panose="02020603050405020304" pitchFamily="18" charset="0"/>
                </a:rPr>
                <a:t> </a:t>
              </a:r>
              <a:r>
                <a:rPr lang="nb-NO" altLang="en-NO" sz="2400" err="1">
                  <a:solidFill>
                    <a:schemeClr val="bg1"/>
                  </a:solidFill>
                  <a:latin typeface="Calibri" panose="020F0502020204030204" pitchFamily="34" charset="0"/>
                  <a:ea typeface="Times New Roman" panose="02020603050405020304" pitchFamily="18" charset="0"/>
                </a:rPr>
                <a:t>combine</a:t>
              </a:r>
              <a:r>
                <a:rPr lang="nb-NO" altLang="en-NO" sz="2400">
                  <a:solidFill>
                    <a:schemeClr val="bg1"/>
                  </a:solidFill>
                  <a:latin typeface="Calibri" panose="020F0502020204030204" pitchFamily="34" charset="0"/>
                  <a:ea typeface="Times New Roman" panose="02020603050405020304" pitchFamily="18" charset="0"/>
                </a:rPr>
                <a:t> </a:t>
              </a:r>
              <a:r>
                <a:rPr lang="nb-NO" altLang="en-NO" sz="2400" err="1">
                  <a:solidFill>
                    <a:schemeClr val="bg1"/>
                  </a:solidFill>
                  <a:latin typeface="Calibri" panose="020F0502020204030204" pitchFamily="34" charset="0"/>
                  <a:ea typeface="Times New Roman" panose="02020603050405020304" pitchFamily="18" charset="0"/>
                </a:rPr>
                <a:t>several</a:t>
              </a:r>
              <a:r>
                <a:rPr lang="nb-NO" altLang="en-NO" sz="2400">
                  <a:solidFill>
                    <a:schemeClr val="bg1"/>
                  </a:solidFill>
                  <a:latin typeface="Calibri" panose="020F0502020204030204" pitchFamily="34" charset="0"/>
                  <a:ea typeface="Times New Roman" panose="02020603050405020304" pitchFamily="18" charset="0"/>
                </a:rPr>
                <a:t> filters in the same </a:t>
              </a:r>
              <a:r>
                <a:rPr lang="nb-NO" altLang="en-NO" sz="2400" err="1">
                  <a:solidFill>
                    <a:schemeClr val="bg1"/>
                  </a:solidFill>
                  <a:latin typeface="Calibri" panose="020F0502020204030204" pitchFamily="34" charset="0"/>
                  <a:ea typeface="Times New Roman" panose="02020603050405020304" pitchFamily="18" charset="0"/>
                </a:rPr>
                <a:t>search</a:t>
              </a:r>
              <a:endParaRPr lang="nb-NO" altLang="en-NO" sz="2400">
                <a:solidFill>
                  <a:schemeClr val="bg1"/>
                </a:solidFill>
                <a:latin typeface="Arial" panose="020B0604020202020204" pitchFamily="34" charset="0"/>
              </a:endParaRPr>
            </a:p>
          </p:txBody>
        </p:sp>
      </p:grpSp>
    </p:spTree>
    <p:extLst>
      <p:ext uri="{BB962C8B-B14F-4D97-AF65-F5344CB8AC3E}">
        <p14:creationId xmlns:p14="http://schemas.microsoft.com/office/powerpoint/2010/main" val="178646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1E0859-B92A-A437-E600-402700067671}"/>
              </a:ext>
            </a:extLst>
          </p:cNvPr>
          <p:cNvSpPr>
            <a:spLocks noGrp="1"/>
          </p:cNvSpPr>
          <p:nvPr>
            <p:ph type="title"/>
          </p:nvPr>
        </p:nvSpPr>
        <p:spPr>
          <a:xfrm>
            <a:off x="647700" y="885825"/>
            <a:ext cx="10515600" cy="1325563"/>
          </a:xfrm>
        </p:spPr>
        <p:txBody>
          <a:bodyPr>
            <a:noAutofit/>
          </a:bodyPr>
          <a:lstStyle/>
          <a:p>
            <a:r>
              <a:rPr lang="en-US" sz="3600" dirty="0"/>
              <a:t>If an anchor verb is used in a </a:t>
            </a:r>
            <a:r>
              <a:rPr lang="en-US" sz="3600" dirty="0" err="1"/>
              <a:t>cxn</a:t>
            </a:r>
            <a:r>
              <a:rPr lang="en-US" sz="3600" dirty="0"/>
              <a:t> only in a specific grammatical form, the </a:t>
            </a:r>
            <a:r>
              <a:rPr lang="en-US" sz="3600" dirty="0" err="1"/>
              <a:t>cxn</a:t>
            </a:r>
            <a:r>
              <a:rPr lang="en-US" sz="3600" dirty="0"/>
              <a:t> name indicates this form (or forms).</a:t>
            </a:r>
          </a:p>
        </p:txBody>
      </p:sp>
      <p:sp>
        <p:nvSpPr>
          <p:cNvPr id="4" name="Plassholder for lysbildenummer 3">
            <a:extLst>
              <a:ext uri="{FF2B5EF4-FFF2-40B4-BE49-F238E27FC236}">
                <a16:creationId xmlns:a16="http://schemas.microsoft.com/office/drawing/2014/main" id="{D1B73942-0344-A1C0-B280-C584A288AB73}"/>
              </a:ext>
            </a:extLst>
          </p:cNvPr>
          <p:cNvSpPr>
            <a:spLocks noGrp="1"/>
          </p:cNvSpPr>
          <p:nvPr>
            <p:ph type="sldNum" sz="quarter" idx="12"/>
          </p:nvPr>
        </p:nvSpPr>
        <p:spPr/>
        <p:txBody>
          <a:bodyPr/>
          <a:lstStyle/>
          <a:p>
            <a:fld id="{6E77C5C6-3357-E145-B5C5-5B5168CE97B5}" type="slidenum">
              <a:rPr lang="en-NO" smtClean="0"/>
              <a:t>31</a:t>
            </a:fld>
            <a:endParaRPr lang="en-NO"/>
          </a:p>
        </p:txBody>
      </p:sp>
      <p:sp>
        <p:nvSpPr>
          <p:cNvPr id="5" name="TekstSylinder 4">
            <a:extLst>
              <a:ext uri="{FF2B5EF4-FFF2-40B4-BE49-F238E27FC236}">
                <a16:creationId xmlns:a16="http://schemas.microsoft.com/office/drawing/2014/main" id="{46EBFA31-16A5-9D44-507E-B25C4E5D82D8}"/>
              </a:ext>
            </a:extLst>
          </p:cNvPr>
          <p:cNvSpPr txBox="1"/>
          <p:nvPr/>
        </p:nvSpPr>
        <p:spPr>
          <a:xfrm>
            <a:off x="762000" y="2552522"/>
            <a:ext cx="7663044" cy="1569660"/>
          </a:xfrm>
          <a:prstGeom prst="rect">
            <a:avLst/>
          </a:prstGeom>
          <a:noFill/>
        </p:spPr>
        <p:txBody>
          <a:bodyPr wrap="square">
            <a:spAutoFit/>
          </a:bodyPr>
          <a:lstStyle/>
          <a:p>
            <a:pPr lvl="0" algn="just">
              <a:buClr>
                <a:srgbClr val="000000"/>
              </a:buClr>
            </a:pPr>
            <a:r>
              <a:rPr lang="en-US" sz="2400" dirty="0">
                <a:solidFill>
                  <a:srgbClr val="000000"/>
                </a:solidFill>
                <a:effectLst/>
                <a:ea typeface="Times New Roman" panose="02020603050405020304" pitchFamily="18" charset="0"/>
                <a:cs typeface="Times New Roman" panose="02020603050405020304" pitchFamily="18" charset="0"/>
              </a:rPr>
              <a:t>Negative assessment or attitude: </a:t>
            </a:r>
          </a:p>
          <a:p>
            <a:pPr lvl="0" algn="just">
              <a:buClr>
                <a:srgbClr val="000000"/>
              </a:buClr>
            </a:pPr>
            <a:endParaRPr lang="en-US" sz="2400" dirty="0">
              <a:solidFill>
                <a:srgbClr val="000000"/>
              </a:solidFill>
              <a:effectLst/>
              <a:ea typeface="Times New Roman" panose="02020603050405020304" pitchFamily="18" charset="0"/>
              <a:cs typeface="Times New Roman" panose="02020603050405020304" pitchFamily="18" charset="0"/>
            </a:endParaRPr>
          </a:p>
          <a:p>
            <a:pPr lvl="0" algn="just">
              <a:buClr>
                <a:srgbClr val="000000"/>
              </a:buClr>
            </a:pPr>
            <a:r>
              <a:rPr lang="en-US" sz="2400" dirty="0">
                <a:solidFill>
                  <a:srgbClr val="000000"/>
                </a:solidFill>
                <a:effectLst/>
                <a:ea typeface="Times New Roman" panose="02020603050405020304" pitchFamily="18" charset="0"/>
                <a:cs typeface="Times New Roman" panose="02020603050405020304" pitchFamily="18" charset="0"/>
              </a:rPr>
              <a:t>ID 294        </a:t>
            </a:r>
            <a:r>
              <a:rPr lang="en-US" sz="2400" b="1" dirty="0">
                <a:effectLst/>
                <a:ea typeface="Times New Roman" panose="02020603050405020304" pitchFamily="18" charset="0"/>
                <a:cs typeface="Times New Roman" panose="02020603050405020304" pitchFamily="18" charset="0"/>
              </a:rPr>
              <a:t>s </a:t>
            </a:r>
            <a:r>
              <a:rPr lang="en-US" sz="2400" b="1" dirty="0" err="1">
                <a:effectLst/>
                <a:ea typeface="Times New Roman" panose="02020603050405020304" pitchFamily="18" charset="0"/>
                <a:cs typeface="Times New Roman" panose="02020603050405020304" pitchFamily="18" charset="0"/>
              </a:rPr>
              <a:t>PronPers</a:t>
            </a:r>
            <a:r>
              <a:rPr lang="en-US" sz="2400" b="1" dirty="0">
                <a:effectLst/>
                <a:ea typeface="Times New Roman" panose="02020603050405020304" pitchFamily="18" charset="0"/>
                <a:cs typeface="Times New Roman" panose="02020603050405020304" pitchFamily="18" charset="0"/>
              </a:rPr>
              <a:t>-Gen </a:t>
            </a:r>
            <a:r>
              <a:rPr lang="en-US" sz="2400" b="1" dirty="0" err="1">
                <a:solidFill>
                  <a:srgbClr val="0070C0"/>
                </a:solidFill>
                <a:effectLst/>
                <a:ea typeface="Times New Roman" panose="02020603050405020304" pitchFamily="18" charset="0"/>
                <a:cs typeface="Times New Roman" panose="02020603050405020304" pitchFamily="18" charset="0"/>
              </a:rPr>
              <a:t>xvatit</a:t>
            </a:r>
            <a:r>
              <a:rPr lang="en-US" sz="2400" b="1" dirty="0">
                <a:solidFill>
                  <a:srgbClr val="0070C0"/>
                </a:solidFill>
                <a:effectLst/>
                <a:ea typeface="Times New Roman" panose="02020603050405020304" pitchFamily="18" charset="0"/>
                <a:cs typeface="Times New Roman" panose="02020603050405020304" pitchFamily="18" charset="0"/>
              </a:rPr>
              <a:t>/</a:t>
            </a:r>
            <a:r>
              <a:rPr lang="en-US" sz="2400" b="1" dirty="0" err="1">
                <a:solidFill>
                  <a:srgbClr val="0070C0"/>
                </a:solidFill>
                <a:effectLst/>
                <a:ea typeface="Times New Roman" panose="02020603050405020304" pitchFamily="18" charset="0"/>
                <a:cs typeface="Times New Roman" panose="02020603050405020304" pitchFamily="18" charset="0"/>
              </a:rPr>
              <a:t>xvatilo</a:t>
            </a:r>
            <a:r>
              <a:rPr lang="en-US" sz="2400" b="1" dirty="0">
                <a:solidFill>
                  <a:srgbClr val="0070C0"/>
                </a:solidFill>
                <a:effectLst/>
                <a:ea typeface="Times New Roman" panose="02020603050405020304" pitchFamily="18" charset="0"/>
                <a:cs typeface="Times New Roman" panose="02020603050405020304" pitchFamily="18" charset="0"/>
              </a:rPr>
              <a:t> </a:t>
            </a:r>
            <a:r>
              <a:rPr lang="en-US" sz="2400" b="1" dirty="0">
                <a:effectLst/>
                <a:ea typeface="Times New Roman" panose="02020603050405020304" pitchFamily="18" charset="0"/>
                <a:cs typeface="Times New Roman" panose="02020603050405020304" pitchFamily="18" charset="0"/>
              </a:rPr>
              <a:t>(NP-Gen)!</a:t>
            </a:r>
          </a:p>
          <a:p>
            <a:pPr lvl="0" algn="just">
              <a:buClr>
                <a:srgbClr val="000000"/>
              </a:buClr>
            </a:pPr>
            <a:endParaRPr lang="nb-NO" sz="2400" dirty="0">
              <a:effectLst/>
              <a:ea typeface="Times New Roman" panose="02020603050405020304" pitchFamily="18" charset="0"/>
              <a:cs typeface="Times New Roman" panose="02020603050405020304" pitchFamily="18" charset="0"/>
            </a:endParaRPr>
          </a:p>
        </p:txBody>
      </p:sp>
      <p:graphicFrame>
        <p:nvGraphicFramePr>
          <p:cNvPr id="6" name="Tabell 5">
            <a:extLst>
              <a:ext uri="{FF2B5EF4-FFF2-40B4-BE49-F238E27FC236}">
                <a16:creationId xmlns:a16="http://schemas.microsoft.com/office/drawing/2014/main" id="{76F6D97E-1566-8370-9896-4254DA363AA8}"/>
              </a:ext>
            </a:extLst>
          </p:cNvPr>
          <p:cNvGraphicFramePr>
            <a:graphicFrameLocks noGrp="1"/>
          </p:cNvGraphicFramePr>
          <p:nvPr>
            <p:extLst>
              <p:ext uri="{D42A27DB-BD31-4B8C-83A1-F6EECF244321}">
                <p14:modId xmlns:p14="http://schemas.microsoft.com/office/powerpoint/2010/main" val="1260270620"/>
              </p:ext>
            </p:extLst>
          </p:nvPr>
        </p:nvGraphicFramePr>
        <p:xfrm>
          <a:off x="311149" y="4348596"/>
          <a:ext cx="9671051" cy="1341120"/>
        </p:xfrm>
        <a:graphic>
          <a:graphicData uri="http://schemas.openxmlformats.org/drawingml/2006/table">
            <a:tbl>
              <a:tblPr firstRow="1" firstCol="1" bandRow="1">
                <a:tableStyleId>{2D5ABB26-0587-4C30-8999-92F81FD0307C}</a:tableStyleId>
              </a:tblPr>
              <a:tblGrid>
                <a:gridCol w="1438764">
                  <a:extLst>
                    <a:ext uri="{9D8B030D-6E8A-4147-A177-3AD203B41FA5}">
                      <a16:colId xmlns:a16="http://schemas.microsoft.com/office/drawing/2014/main" val="4010612783"/>
                    </a:ext>
                  </a:extLst>
                </a:gridCol>
                <a:gridCol w="1653420">
                  <a:extLst>
                    <a:ext uri="{9D8B030D-6E8A-4147-A177-3AD203B41FA5}">
                      <a16:colId xmlns:a16="http://schemas.microsoft.com/office/drawing/2014/main" val="119651289"/>
                    </a:ext>
                  </a:extLst>
                </a:gridCol>
                <a:gridCol w="2877530">
                  <a:extLst>
                    <a:ext uri="{9D8B030D-6E8A-4147-A177-3AD203B41FA5}">
                      <a16:colId xmlns:a16="http://schemas.microsoft.com/office/drawing/2014/main" val="3297800990"/>
                    </a:ext>
                  </a:extLst>
                </a:gridCol>
                <a:gridCol w="3701337">
                  <a:extLst>
                    <a:ext uri="{9D8B030D-6E8A-4147-A177-3AD203B41FA5}">
                      <a16:colId xmlns:a16="http://schemas.microsoft.com/office/drawing/2014/main" val="3054597913"/>
                    </a:ext>
                  </a:extLst>
                </a:gridCol>
              </a:tblGrid>
              <a:tr h="0">
                <a:tc>
                  <a:txBody>
                    <a:bodyPr/>
                    <a:lstStyle/>
                    <a:p>
                      <a:pPr marL="457200"/>
                      <a:r>
                        <a:rPr lang="en-US" sz="2200" b="0" dirty="0">
                          <a:solidFill>
                            <a:schemeClr val="tx1"/>
                          </a:solidFill>
                          <a:effectLst/>
                        </a:rPr>
                        <a:t>S</a:t>
                      </a:r>
                      <a:endParaRPr lang="nb-NO" sz="22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457200"/>
                      <a:r>
                        <a:rPr lang="en-US" sz="2200" b="0" dirty="0" err="1">
                          <a:solidFill>
                            <a:schemeClr val="tx1"/>
                          </a:solidFill>
                          <a:effectLst/>
                        </a:rPr>
                        <a:t>menja</a:t>
                      </a:r>
                      <a:endParaRPr lang="nb-NO" sz="22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457200"/>
                      <a:r>
                        <a:rPr lang="en-US" sz="2200" b="0">
                          <a:solidFill>
                            <a:schemeClr val="tx1"/>
                          </a:solidFill>
                          <a:effectLst/>
                        </a:rPr>
                        <a:t>xvat-it!</a:t>
                      </a:r>
                      <a:endParaRPr lang="nb-NO" sz="2200" b="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457200"/>
                      <a:r>
                        <a:rPr lang="en-US" sz="2200" b="0">
                          <a:solidFill>
                            <a:schemeClr val="tx1"/>
                          </a:solidFill>
                          <a:effectLst/>
                        </a:rPr>
                        <a:t> </a:t>
                      </a:r>
                      <a:endParaRPr lang="nb-NO" sz="2200" b="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18267132"/>
                  </a:ext>
                </a:extLst>
              </a:tr>
              <a:tr h="0">
                <a:tc>
                  <a:txBody>
                    <a:bodyPr/>
                    <a:lstStyle/>
                    <a:p>
                      <a:pPr marL="457200"/>
                      <a:r>
                        <a:rPr lang="en-US" sz="2200" b="0">
                          <a:solidFill>
                            <a:schemeClr val="tx1"/>
                          </a:solidFill>
                          <a:effectLst/>
                        </a:rPr>
                        <a:t>[from</a:t>
                      </a:r>
                      <a:endParaRPr lang="nb-NO" sz="2200" b="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457200"/>
                      <a:r>
                        <a:rPr lang="en-US" sz="2200" b="0">
                          <a:solidFill>
                            <a:schemeClr val="tx1"/>
                          </a:solidFill>
                          <a:effectLst/>
                        </a:rPr>
                        <a:t>I.</a:t>
                      </a:r>
                      <a:r>
                        <a:rPr lang="en-US" sz="2200" b="0" cap="small">
                          <a:solidFill>
                            <a:schemeClr val="tx1"/>
                          </a:solidFill>
                          <a:effectLst/>
                        </a:rPr>
                        <a:t>gen</a:t>
                      </a:r>
                      <a:endParaRPr lang="nb-NO" sz="2200" b="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457200"/>
                      <a:r>
                        <a:rPr lang="en-US" sz="2200" b="0" dirty="0">
                          <a:solidFill>
                            <a:schemeClr val="tx1"/>
                          </a:solidFill>
                          <a:effectLst/>
                        </a:rPr>
                        <a:t>enough-</a:t>
                      </a:r>
                      <a:r>
                        <a:rPr lang="en-US" sz="2200" b="0" cap="small" dirty="0">
                          <a:solidFill>
                            <a:schemeClr val="tx1"/>
                          </a:solidFill>
                          <a:effectLst/>
                        </a:rPr>
                        <a:t>fut.3sg]</a:t>
                      </a:r>
                      <a:endParaRPr lang="nb-NO" sz="22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457200"/>
                      <a:r>
                        <a:rPr lang="en-US" sz="2200" b="0" dirty="0">
                          <a:solidFill>
                            <a:schemeClr val="tx1"/>
                          </a:solidFill>
                          <a:effectLst/>
                        </a:rPr>
                        <a:t> </a:t>
                      </a:r>
                      <a:endParaRPr lang="nb-NO" sz="22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91613751"/>
                  </a:ext>
                </a:extLst>
              </a:tr>
              <a:tr h="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dirty="0">
                          <a:solidFill>
                            <a:schemeClr val="tx1"/>
                          </a:solidFill>
                          <a:effectLst/>
                        </a:rPr>
                        <a:t>      ‘‘I’m fed up [lit. from me enough]’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2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7748743"/>
                  </a:ext>
                </a:extLst>
              </a:tr>
            </a:tbl>
          </a:graphicData>
        </a:graphic>
      </p:graphicFrame>
      <p:sp>
        <p:nvSpPr>
          <p:cNvPr id="7" name="Rounded Rectangular Callout 2">
            <a:extLst>
              <a:ext uri="{FF2B5EF4-FFF2-40B4-BE49-F238E27FC236}">
                <a16:creationId xmlns:a16="http://schemas.microsoft.com/office/drawing/2014/main" id="{BF302052-D235-6DFA-1182-69D96F928043}"/>
              </a:ext>
            </a:extLst>
          </p:cNvPr>
          <p:cNvSpPr/>
          <p:nvPr/>
        </p:nvSpPr>
        <p:spPr>
          <a:xfrm>
            <a:off x="5177643" y="2018227"/>
            <a:ext cx="6252357" cy="711023"/>
          </a:xfrm>
          <a:prstGeom prst="wedgeRoundRectCallout">
            <a:avLst>
              <a:gd name="adj1" fmla="val -42749"/>
              <a:gd name="adj2" fmla="val 131884"/>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t>The </a:t>
            </a:r>
            <a:r>
              <a:rPr lang="nb-NO" sz="2000" dirty="0" err="1"/>
              <a:t>anchor</a:t>
            </a:r>
            <a:r>
              <a:rPr lang="nb-NO" sz="2000" dirty="0"/>
              <a:t> verb is </a:t>
            </a:r>
            <a:r>
              <a:rPr lang="nb-NO" sz="2000" dirty="0" err="1"/>
              <a:t>only</a:t>
            </a:r>
            <a:r>
              <a:rPr lang="nb-NO" sz="2000" dirty="0"/>
              <a:t> used here in two forms: </a:t>
            </a:r>
          </a:p>
          <a:p>
            <a:pPr algn="ctr"/>
            <a:r>
              <a:rPr lang="nb-NO" sz="2000" dirty="0"/>
              <a:t>FUT.3SG or PST.SG.N</a:t>
            </a:r>
            <a:endParaRPr lang="x-none" sz="2000"/>
          </a:p>
        </p:txBody>
      </p:sp>
      <p:sp>
        <p:nvSpPr>
          <p:cNvPr id="3" name="Rounded Rectangular Callout 9">
            <a:extLst>
              <a:ext uri="{FF2B5EF4-FFF2-40B4-BE49-F238E27FC236}">
                <a16:creationId xmlns:a16="http://schemas.microsoft.com/office/drawing/2014/main" id="{883B71F3-6BF4-E4F8-9848-76549629A2FF}"/>
              </a:ext>
            </a:extLst>
          </p:cNvPr>
          <p:cNvSpPr/>
          <p:nvPr/>
        </p:nvSpPr>
        <p:spPr>
          <a:xfrm>
            <a:off x="5863442" y="4221345"/>
            <a:ext cx="5828313" cy="611303"/>
          </a:xfrm>
          <a:prstGeom prst="wedgeRoundRectCallout">
            <a:avLst>
              <a:gd name="adj1" fmla="val -53995"/>
              <a:gd name="adj2" fmla="val -138264"/>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alternative elements in the </a:t>
            </a:r>
            <a:r>
              <a:rPr lang="nb-NO" sz="2400" dirty="0" err="1"/>
              <a:t>lexical</a:t>
            </a:r>
            <a:r>
              <a:rPr lang="nb-NO" sz="2400" dirty="0"/>
              <a:t> </a:t>
            </a:r>
            <a:r>
              <a:rPr lang="nb-NO" sz="2400" dirty="0" err="1"/>
              <a:t>anchor</a:t>
            </a:r>
            <a:endParaRPr lang="x-none" sz="2400"/>
          </a:p>
        </p:txBody>
      </p:sp>
    </p:spTree>
    <p:extLst>
      <p:ext uri="{BB962C8B-B14F-4D97-AF65-F5344CB8AC3E}">
        <p14:creationId xmlns:p14="http://schemas.microsoft.com/office/powerpoint/2010/main" val="10974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16C69AF3-E3AA-2BEB-96E6-8D0E566B5F73}"/>
              </a:ext>
            </a:extLst>
          </p:cNvPr>
          <p:cNvSpPr>
            <a:spLocks noGrp="1"/>
          </p:cNvSpPr>
          <p:nvPr>
            <p:ph type="sldNum" sz="quarter" idx="12"/>
          </p:nvPr>
        </p:nvSpPr>
        <p:spPr/>
        <p:txBody>
          <a:bodyPr/>
          <a:lstStyle/>
          <a:p>
            <a:fld id="{6E77C5C6-3357-E145-B5C5-5B5168CE97B5}" type="slidenum">
              <a:rPr lang="en-NO" smtClean="0"/>
              <a:t>32</a:t>
            </a:fld>
            <a:endParaRPr lang="en-NO"/>
          </a:p>
        </p:txBody>
      </p:sp>
      <p:sp>
        <p:nvSpPr>
          <p:cNvPr id="6" name="Rectangle 1">
            <a:extLst>
              <a:ext uri="{FF2B5EF4-FFF2-40B4-BE49-F238E27FC236}">
                <a16:creationId xmlns:a16="http://schemas.microsoft.com/office/drawing/2014/main" id="{93C5A196-50C7-5A02-D22B-0015B1F2C8D7}"/>
              </a:ext>
            </a:extLst>
          </p:cNvPr>
          <p:cNvSpPr>
            <a:spLocks noChangeArrowheads="1"/>
          </p:cNvSpPr>
          <p:nvPr/>
        </p:nvSpPr>
        <p:spPr bwMode="auto">
          <a:xfrm>
            <a:off x="5664200" y="275289"/>
            <a:ext cx="621227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b-NO" sz="2000" b="1" i="0" u="none" strike="noStrike" cap="none" normalizeH="0" baseline="0" dirty="0">
                <a:ln>
                  <a:noFill/>
                </a:ln>
                <a:solidFill>
                  <a:srgbClr val="000000"/>
                </a:solidFill>
                <a:effectLst/>
                <a:latin typeface="+mn-lt"/>
                <a:ea typeface="Times New Roman" panose="02020603050405020304" pitchFamily="18" charset="0"/>
              </a:rPr>
              <a:t>Apprehension</a:t>
            </a:r>
            <a:r>
              <a:rPr kumimoji="0" lang="en-US" altLang="nb-NO" sz="2000" b="0" i="0" u="none" strike="noStrike" cap="none" normalizeH="0" baseline="0" dirty="0">
                <a:ln>
                  <a:noFill/>
                </a:ln>
                <a:solidFill>
                  <a:srgbClr val="000000"/>
                </a:solidFill>
                <a:effectLst/>
                <a:latin typeface="+mn-lt"/>
                <a:ea typeface="Times New Roman" panose="02020603050405020304" pitchFamily="18" charset="0"/>
              </a:rPr>
              <a:t> expresses </a:t>
            </a:r>
            <a:r>
              <a:rPr kumimoji="0" lang="en-US" altLang="nb-NO" sz="2000" b="0" i="0" u="none" strike="noStrike" cap="none" normalizeH="0" baseline="0" dirty="0">
                <a:ln>
                  <a:noFill/>
                </a:ln>
                <a:solidFill>
                  <a:srgbClr val="0070C0"/>
                </a:solidFill>
                <a:effectLst/>
                <a:latin typeface="+mn-lt"/>
                <a:ea typeface="Times New Roman" panose="02020603050405020304" pitchFamily="18" charset="0"/>
              </a:rPr>
              <a:t>concern or warning regarding an “undesirable situation that the speaker deems possible and wants to avoid” </a:t>
            </a:r>
            <a:r>
              <a:rPr kumimoji="0" lang="en-US" altLang="nb-NO" sz="2000" b="0" i="0" u="none" strike="noStrike" cap="none" normalizeH="0" baseline="0" dirty="0">
                <a:ln>
                  <a:noFill/>
                </a:ln>
                <a:solidFill>
                  <a:srgbClr val="000000"/>
                </a:solidFill>
                <a:effectLst/>
                <a:latin typeface="+mn-lt"/>
                <a:ea typeface="Times New Roman" panose="02020603050405020304" pitchFamily="18" charset="0"/>
              </a:rPr>
              <a:t>(</a:t>
            </a:r>
            <a:r>
              <a:rPr kumimoji="0" lang="en-US" altLang="nb-NO" sz="2000" b="0" i="0" u="none" strike="noStrike" cap="none" normalizeH="0" baseline="0" dirty="0" err="1">
                <a:ln>
                  <a:noFill/>
                </a:ln>
                <a:solidFill>
                  <a:srgbClr val="000000"/>
                </a:solidFill>
                <a:effectLst/>
                <a:latin typeface="+mn-lt"/>
                <a:ea typeface="Times New Roman" panose="02020603050405020304" pitchFamily="18" charset="0"/>
              </a:rPr>
              <a:t>Baydina</a:t>
            </a:r>
            <a:r>
              <a:rPr kumimoji="0" lang="en-US" altLang="nb-NO" sz="2000" b="0" i="0" u="none" strike="noStrike" cap="none" normalizeH="0" baseline="0" dirty="0">
                <a:ln>
                  <a:noFill/>
                </a:ln>
                <a:solidFill>
                  <a:srgbClr val="000000"/>
                </a:solidFill>
                <a:effectLst/>
                <a:latin typeface="+mn-lt"/>
                <a:ea typeface="Times New Roman" panose="02020603050405020304" pitchFamily="18" charset="0"/>
              </a:rPr>
              <a:t> 2016). The speaker is afraid that this situation can take place (Apprehensive sub-type) (</a:t>
            </a:r>
            <a:r>
              <a:rPr kumimoji="0" lang="en-US" altLang="nb-NO" sz="2000" b="0" i="0" u="none" strike="noStrike" cap="none" normalizeH="0" baseline="0" dirty="0" err="1">
                <a:ln>
                  <a:noFill/>
                </a:ln>
                <a:solidFill>
                  <a:srgbClr val="000000"/>
                </a:solidFill>
                <a:effectLst/>
                <a:latin typeface="+mn-lt"/>
                <a:ea typeface="Times New Roman" panose="02020603050405020304" pitchFamily="18" charset="0"/>
              </a:rPr>
              <a:t>Dobrushina</a:t>
            </a:r>
            <a:r>
              <a:rPr kumimoji="0" lang="en-US" altLang="nb-NO" sz="2000" b="0" i="0" u="none" strike="noStrike" cap="none" normalizeH="0" baseline="0" dirty="0">
                <a:ln>
                  <a:noFill/>
                </a:ln>
                <a:solidFill>
                  <a:srgbClr val="000000"/>
                </a:solidFill>
                <a:effectLst/>
                <a:latin typeface="+mn-lt"/>
                <a:ea typeface="Times New Roman" panose="02020603050405020304" pitchFamily="18" charset="0"/>
              </a:rPr>
              <a:t> 2006)</a:t>
            </a:r>
            <a:endParaRPr kumimoji="0" lang="en-US" altLang="nb-NO" sz="2000" b="0" i="0" u="none" strike="noStrike" cap="none" normalizeH="0" baseline="0" dirty="0">
              <a:ln>
                <a:noFill/>
              </a:ln>
              <a:solidFill>
                <a:schemeClr val="tx1"/>
              </a:solidFill>
              <a:effectLst/>
              <a:latin typeface="+mn-lt"/>
            </a:endParaRPr>
          </a:p>
        </p:txBody>
      </p:sp>
      <p:sp>
        <p:nvSpPr>
          <p:cNvPr id="12" name="TekstSylinder 11">
            <a:extLst>
              <a:ext uri="{FF2B5EF4-FFF2-40B4-BE49-F238E27FC236}">
                <a16:creationId xmlns:a16="http://schemas.microsoft.com/office/drawing/2014/main" id="{2FFE9705-9DEC-1125-8205-18411D7BAD27}"/>
              </a:ext>
            </a:extLst>
          </p:cNvPr>
          <p:cNvSpPr txBox="1"/>
          <p:nvPr/>
        </p:nvSpPr>
        <p:spPr>
          <a:xfrm>
            <a:off x="658812" y="533337"/>
            <a:ext cx="10201274"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nb-NO" sz="2400" b="0" i="0" u="none" strike="noStrike" cap="none" normalizeH="0" baseline="0" dirty="0">
                <a:ln>
                  <a:noFill/>
                </a:ln>
                <a:solidFill>
                  <a:srgbClr val="000000"/>
                </a:solidFill>
                <a:effectLst/>
                <a:ea typeface="Times New Roman" panose="02020603050405020304" pitchFamily="18" charset="0"/>
              </a:rPr>
              <a:t>Apprehensive </a:t>
            </a:r>
            <a:r>
              <a:rPr kumimoji="0" lang="en-US" altLang="nb-NO" sz="2400" b="0" i="0" u="none" strike="noStrike" cap="none" normalizeH="0" baseline="0" dirty="0" err="1">
                <a:ln>
                  <a:noFill/>
                </a:ln>
                <a:solidFill>
                  <a:srgbClr val="000000"/>
                </a:solidFill>
                <a:effectLst/>
                <a:ea typeface="Times New Roman" panose="02020603050405020304" pitchFamily="18" charset="0"/>
              </a:rPr>
              <a:t>cxn</a:t>
            </a:r>
            <a:r>
              <a:rPr kumimoji="0" lang="ru-RU" altLang="nb-NO" sz="2400" b="0" i="0" u="none" strike="noStrike" cap="none" normalizeH="0" baseline="0" dirty="0">
                <a:ln>
                  <a:noFill/>
                </a:ln>
                <a:solidFill>
                  <a:srgbClr val="000000"/>
                </a:solidFill>
                <a:effectLst/>
                <a:ea typeface="Times New Roman" panose="02020603050405020304" pitchFamily="18" charset="0"/>
              </a:rPr>
              <a:t>: </a:t>
            </a:r>
            <a:r>
              <a:rPr kumimoji="0" lang="en-US" altLang="nb-NO" sz="2400" b="0" i="0" u="none" strike="noStrike" cap="none" normalizeH="0" baseline="0" dirty="0">
                <a:ln>
                  <a:noFill/>
                </a:ln>
                <a:solidFill>
                  <a:srgbClr val="000000"/>
                </a:solidFill>
                <a:effectLst/>
                <a:ea typeface="Times New Roman" panose="02020603050405020304" pitchFamily="18" charset="0"/>
              </a:rPr>
              <a:t>ID</a:t>
            </a:r>
            <a:r>
              <a:rPr kumimoji="0" lang="ru-RU" altLang="nb-NO" sz="2400" b="0" i="0" u="none" strike="noStrike" cap="none" normalizeH="0" baseline="0" dirty="0">
                <a:ln>
                  <a:noFill/>
                </a:ln>
                <a:solidFill>
                  <a:srgbClr val="000000"/>
                </a:solidFill>
                <a:effectLst/>
                <a:ea typeface="Times New Roman" panose="02020603050405020304" pitchFamily="18" charset="0"/>
              </a:rPr>
              <a:t> 1099 </a:t>
            </a:r>
            <a:endParaRPr kumimoji="0" lang="nb-NO" altLang="nb-NO" sz="2400" b="0" i="0" u="none" strike="noStrike" cap="none" normalizeH="0" baseline="0" dirty="0">
              <a:ln>
                <a:noFill/>
              </a:ln>
              <a:solidFill>
                <a:srgbClr val="000000"/>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ru-RU" altLang="nb-NO" sz="2400" b="1" i="0" u="none" strike="noStrike" cap="none" normalizeH="0" baseline="0" dirty="0">
                <a:ln>
                  <a:noFill/>
                </a:ln>
                <a:effectLst/>
                <a:ea typeface="Times New Roman" panose="02020603050405020304" pitchFamily="18" charset="0"/>
              </a:rPr>
              <a:t>((</a:t>
            </a:r>
            <a:r>
              <a:rPr kumimoji="0" lang="ru-RU" altLang="nb-NO" sz="2400" b="1" i="0" u="none" strike="noStrike" cap="none" normalizeH="0" baseline="0" dirty="0" err="1">
                <a:ln>
                  <a:noFill/>
                </a:ln>
                <a:effectLst/>
                <a:ea typeface="Times New Roman" panose="02020603050405020304" pitchFamily="18" charset="0"/>
              </a:rPr>
              <a:t>Ja</a:t>
            </a:r>
            <a:r>
              <a:rPr kumimoji="0" lang="ru-RU" altLang="nb-NO" sz="2400" b="1" i="0" u="none" strike="noStrike" cap="none" normalizeH="0" baseline="0" dirty="0">
                <a:ln>
                  <a:noFill/>
                </a:ln>
                <a:effectLst/>
                <a:ea typeface="Times New Roman" panose="02020603050405020304" pitchFamily="18" charset="0"/>
              </a:rPr>
              <a:t>) </a:t>
            </a:r>
            <a:r>
              <a:rPr kumimoji="0" lang="ru-RU" altLang="nb-NO" sz="2400" b="1" i="0" u="none" strike="noStrike" cap="none" normalizeH="0" baseline="0" dirty="0" err="1">
                <a:ln>
                  <a:noFill/>
                </a:ln>
                <a:effectLst/>
                <a:ea typeface="Times New Roman" panose="02020603050405020304" pitchFamily="18" charset="0"/>
              </a:rPr>
              <a:t>bojus</a:t>
            </a:r>
            <a:r>
              <a:rPr kumimoji="0" lang="en-US" altLang="nb-NO" sz="2400" b="1" i="0" u="none" strike="noStrike" cap="none" normalizeH="0" baseline="0" dirty="0">
                <a:ln>
                  <a:noFill/>
                </a:ln>
                <a:effectLst/>
                <a:ea typeface="Times New Roman" panose="02020603050405020304" pitchFamily="18" charset="0"/>
              </a:rPr>
              <a:t>’</a:t>
            </a:r>
            <a:r>
              <a:rPr kumimoji="0" lang="ru-RU" altLang="nb-NO" sz="2400" b="1" i="0" u="none" strike="noStrike" cap="none" normalizeH="0" baseline="0" dirty="0">
                <a:ln>
                  <a:noFill/>
                </a:ln>
                <a:effectLst/>
                <a:ea typeface="Times New Roman" panose="02020603050405020304" pitchFamily="18" charset="0"/>
              </a:rPr>
              <a:t>,) </a:t>
            </a:r>
            <a:r>
              <a:rPr kumimoji="0" lang="ru-RU" altLang="nb-NO" sz="2400" b="1" i="0" u="none" strike="noStrike" cap="none" normalizeH="0" baseline="0" dirty="0" err="1">
                <a:ln>
                  <a:noFill/>
                </a:ln>
                <a:effectLst/>
                <a:ea typeface="Times New Roman" panose="02020603050405020304" pitchFamily="18" charset="0"/>
              </a:rPr>
              <a:t>kak</a:t>
            </a:r>
            <a:r>
              <a:rPr kumimoji="0" lang="ru-RU" altLang="nb-NO" sz="2400" b="1" i="0" u="none" strike="noStrike" cap="none" normalizeH="0" baseline="0" dirty="0">
                <a:ln>
                  <a:noFill/>
                </a:ln>
                <a:effectLst/>
                <a:ea typeface="Times New Roman" panose="02020603050405020304" pitchFamily="18" charset="0"/>
              </a:rPr>
              <a:t> </a:t>
            </a:r>
            <a:r>
              <a:rPr kumimoji="0" lang="ru-RU" altLang="nb-NO" sz="2400" b="1" i="0" u="none" strike="noStrike" cap="none" normalizeH="0" baseline="0" dirty="0" err="1">
                <a:ln>
                  <a:noFill/>
                </a:ln>
                <a:effectLst/>
                <a:ea typeface="Times New Roman" panose="02020603050405020304" pitchFamily="18" charset="0"/>
              </a:rPr>
              <a:t>by</a:t>
            </a:r>
            <a:r>
              <a:rPr kumimoji="0" lang="ru-RU" altLang="nb-NO" sz="2400" b="1" i="0" u="none" strike="noStrike" cap="none" normalizeH="0" baseline="0" dirty="0">
                <a:ln>
                  <a:noFill/>
                </a:ln>
                <a:effectLst/>
                <a:ea typeface="Times New Roman" panose="02020603050405020304" pitchFamily="18" charset="0"/>
              </a:rPr>
              <a:t> </a:t>
            </a:r>
            <a:r>
              <a:rPr kumimoji="0" lang="ru-RU" altLang="nb-NO" sz="2400" b="1" i="0" u="none" strike="noStrike" cap="none" normalizeH="0" baseline="0" dirty="0" err="1">
                <a:ln>
                  <a:noFill/>
                </a:ln>
                <a:effectLst/>
                <a:ea typeface="Times New Roman" panose="02020603050405020304" pitchFamily="18" charset="0"/>
              </a:rPr>
              <a:t>ne</a:t>
            </a:r>
            <a:r>
              <a:rPr kumimoji="0" lang="ru-RU" altLang="nb-NO" sz="2400" b="1" i="0" u="none" strike="noStrike" cap="none" normalizeH="0" baseline="0" dirty="0">
                <a:ln>
                  <a:noFill/>
                </a:ln>
                <a:effectLst/>
                <a:ea typeface="Times New Roman" panose="02020603050405020304" pitchFamily="18" charset="0"/>
              </a:rPr>
              <a:t> VP-</a:t>
            </a:r>
            <a:r>
              <a:rPr kumimoji="0" lang="ru-RU" altLang="nb-NO" sz="2400" b="1" i="0" u="none" strike="noStrike" cap="none" normalizeH="0" baseline="0" dirty="0" err="1">
                <a:ln>
                  <a:noFill/>
                </a:ln>
                <a:effectLst/>
                <a:ea typeface="Times New Roman" panose="02020603050405020304" pitchFamily="18" charset="0"/>
              </a:rPr>
              <a:t>Pfv.Pst</a:t>
            </a:r>
            <a:r>
              <a:rPr kumimoji="0" lang="ru-RU" altLang="nb-NO" sz="2400" b="0" i="0" u="none" strike="noStrike" cap="none" normalizeH="0" baseline="0" dirty="0">
                <a:ln>
                  <a:noFill/>
                </a:ln>
                <a:effectLst/>
                <a:ea typeface="Times New Roman" panose="02020603050405020304" pitchFamily="18" charset="0"/>
              </a:rPr>
              <a:t>  </a:t>
            </a:r>
            <a:endParaRPr kumimoji="0" lang="ru-RU" altLang="nb-NO" sz="2400" b="0" i="0" u="none" strike="noStrike" cap="none" normalizeH="0" baseline="0" dirty="0">
              <a:ln>
                <a:noFill/>
              </a:ln>
              <a:effectLst/>
            </a:endParaRPr>
          </a:p>
        </p:txBody>
      </p:sp>
      <p:sp>
        <p:nvSpPr>
          <p:cNvPr id="13" name="Rounded Rectangular Callout 9">
            <a:extLst>
              <a:ext uri="{FF2B5EF4-FFF2-40B4-BE49-F238E27FC236}">
                <a16:creationId xmlns:a16="http://schemas.microsoft.com/office/drawing/2014/main" id="{E40D0B10-1A7D-D9E8-0A08-CB9BCB3A1C20}"/>
              </a:ext>
            </a:extLst>
          </p:cNvPr>
          <p:cNvSpPr/>
          <p:nvPr/>
        </p:nvSpPr>
        <p:spPr>
          <a:xfrm>
            <a:off x="658812" y="1729111"/>
            <a:ext cx="4535487" cy="482450"/>
          </a:xfrm>
          <a:prstGeom prst="wedgeRoundRectCallout">
            <a:avLst>
              <a:gd name="adj1" fmla="val -34491"/>
              <a:gd name="adj2" fmla="val -121039"/>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 </a:t>
            </a:r>
            <a:r>
              <a:rPr lang="nb-NO" sz="2400" dirty="0" err="1"/>
              <a:t>indicate</a:t>
            </a:r>
            <a:r>
              <a:rPr lang="nb-NO" sz="2400" dirty="0"/>
              <a:t> </a:t>
            </a:r>
            <a:r>
              <a:rPr lang="nb-NO" sz="2400" dirty="0" err="1"/>
              <a:t>optional</a:t>
            </a:r>
            <a:r>
              <a:rPr lang="nb-NO" sz="2400" dirty="0"/>
              <a:t> elements</a:t>
            </a:r>
            <a:endParaRPr lang="x-none" sz="2400"/>
          </a:p>
        </p:txBody>
      </p:sp>
      <p:graphicFrame>
        <p:nvGraphicFramePr>
          <p:cNvPr id="14" name="Plassholder for innhold 9">
            <a:extLst>
              <a:ext uri="{FF2B5EF4-FFF2-40B4-BE49-F238E27FC236}">
                <a16:creationId xmlns:a16="http://schemas.microsoft.com/office/drawing/2014/main" id="{47E31B61-A289-28DA-EDD1-77E5CB5EC540}"/>
              </a:ext>
            </a:extLst>
          </p:cNvPr>
          <p:cNvGraphicFramePr>
            <a:graphicFrameLocks/>
          </p:cNvGraphicFramePr>
          <p:nvPr/>
        </p:nvGraphicFramePr>
        <p:xfrm>
          <a:off x="807842" y="2686780"/>
          <a:ext cx="10576315" cy="1062772"/>
        </p:xfrm>
        <a:graphic>
          <a:graphicData uri="http://schemas.openxmlformats.org/drawingml/2006/table">
            <a:tbl>
              <a:tblPr firstRow="1" firstCol="1" bandRow="1">
                <a:tableStyleId>{2D5ABB26-0587-4C30-8999-92F81FD0307C}</a:tableStyleId>
              </a:tblPr>
              <a:tblGrid>
                <a:gridCol w="1049339">
                  <a:extLst>
                    <a:ext uri="{9D8B030D-6E8A-4147-A177-3AD203B41FA5}">
                      <a16:colId xmlns:a16="http://schemas.microsoft.com/office/drawing/2014/main" val="1144425300"/>
                    </a:ext>
                  </a:extLst>
                </a:gridCol>
                <a:gridCol w="2133600">
                  <a:extLst>
                    <a:ext uri="{9D8B030D-6E8A-4147-A177-3AD203B41FA5}">
                      <a16:colId xmlns:a16="http://schemas.microsoft.com/office/drawing/2014/main" val="4103644996"/>
                    </a:ext>
                  </a:extLst>
                </a:gridCol>
                <a:gridCol w="1041400">
                  <a:extLst>
                    <a:ext uri="{9D8B030D-6E8A-4147-A177-3AD203B41FA5}">
                      <a16:colId xmlns:a16="http://schemas.microsoft.com/office/drawing/2014/main" val="1278148001"/>
                    </a:ext>
                  </a:extLst>
                </a:gridCol>
                <a:gridCol w="1143000">
                  <a:extLst>
                    <a:ext uri="{9D8B030D-6E8A-4147-A177-3AD203B41FA5}">
                      <a16:colId xmlns:a16="http://schemas.microsoft.com/office/drawing/2014/main" val="461149224"/>
                    </a:ext>
                  </a:extLst>
                </a:gridCol>
                <a:gridCol w="1943100">
                  <a:extLst>
                    <a:ext uri="{9D8B030D-6E8A-4147-A177-3AD203B41FA5}">
                      <a16:colId xmlns:a16="http://schemas.microsoft.com/office/drawing/2014/main" val="139796312"/>
                    </a:ext>
                  </a:extLst>
                </a:gridCol>
                <a:gridCol w="889000">
                  <a:extLst>
                    <a:ext uri="{9D8B030D-6E8A-4147-A177-3AD203B41FA5}">
                      <a16:colId xmlns:a16="http://schemas.microsoft.com/office/drawing/2014/main" val="3105155948"/>
                    </a:ext>
                  </a:extLst>
                </a:gridCol>
                <a:gridCol w="2376876">
                  <a:extLst>
                    <a:ext uri="{9D8B030D-6E8A-4147-A177-3AD203B41FA5}">
                      <a16:colId xmlns:a16="http://schemas.microsoft.com/office/drawing/2014/main" val="1020620361"/>
                    </a:ext>
                  </a:extLst>
                </a:gridCol>
              </a:tblGrid>
              <a:tr h="392212">
                <a:tc>
                  <a:txBody>
                    <a:bodyPr/>
                    <a:lstStyle/>
                    <a:p>
                      <a:pPr algn="l"/>
                      <a:r>
                        <a:rPr lang="nb-NO" sz="2200" dirty="0">
                          <a:solidFill>
                            <a:srgbClr val="0070C0"/>
                          </a:solidFill>
                          <a:effectLst/>
                        </a:rPr>
                        <a:t> Ja</a:t>
                      </a:r>
                      <a:endParaRPr lang="nb-NO" sz="2200" dirty="0">
                        <a:solidFill>
                          <a:srgbClr val="0070C0"/>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r>
                        <a:rPr kumimoji="0" lang="ru-RU" altLang="nb-NO" sz="2200" b="0" u="none" strike="noStrike" cap="none" normalizeH="0" baseline="0" dirty="0" err="1">
                          <a:ln>
                            <a:noFill/>
                          </a:ln>
                          <a:solidFill>
                            <a:srgbClr val="0070C0"/>
                          </a:solidFill>
                          <a:effectLst/>
                        </a:rPr>
                        <a:t>boj</a:t>
                      </a:r>
                      <a:r>
                        <a:rPr kumimoji="0" lang="nb-NO" altLang="nb-NO" sz="2200" b="0" u="none" strike="noStrike" cap="none" normalizeH="0" baseline="0" dirty="0">
                          <a:ln>
                            <a:noFill/>
                          </a:ln>
                          <a:solidFill>
                            <a:srgbClr val="0070C0"/>
                          </a:solidFill>
                          <a:effectLst/>
                        </a:rPr>
                        <a:t>-</a:t>
                      </a:r>
                      <a:r>
                        <a:rPr kumimoji="0" lang="ru-RU" altLang="nb-NO" sz="2200" b="0" u="none" strike="noStrike" cap="none" normalizeH="0" baseline="0" dirty="0" err="1">
                          <a:ln>
                            <a:noFill/>
                          </a:ln>
                          <a:solidFill>
                            <a:srgbClr val="0070C0"/>
                          </a:solidFill>
                          <a:effectLst/>
                        </a:rPr>
                        <a:t>u</a:t>
                      </a:r>
                      <a:r>
                        <a:rPr kumimoji="0" lang="nb-NO" altLang="nb-NO" sz="2200" b="0" u="none" strike="noStrike" cap="none" normalizeH="0" baseline="0" dirty="0">
                          <a:ln>
                            <a:noFill/>
                          </a:ln>
                          <a:solidFill>
                            <a:srgbClr val="0070C0"/>
                          </a:solidFill>
                          <a:effectLst/>
                        </a:rPr>
                        <a:t>-</a:t>
                      </a:r>
                      <a:r>
                        <a:rPr kumimoji="0" lang="ru-RU" altLang="nb-NO" sz="2200" b="0" u="none" strike="noStrike" cap="none" normalizeH="0" baseline="0" dirty="0" err="1">
                          <a:ln>
                            <a:noFill/>
                          </a:ln>
                          <a:solidFill>
                            <a:srgbClr val="0070C0"/>
                          </a:solidFill>
                          <a:effectLst/>
                        </a:rPr>
                        <a:t>s</a:t>
                      </a:r>
                      <a:r>
                        <a:rPr kumimoji="0" lang="en-US" altLang="nb-NO" sz="2200" b="0" u="none" strike="noStrike" cap="none" normalizeH="0" baseline="0" dirty="0">
                          <a:ln>
                            <a:noFill/>
                          </a:ln>
                          <a:solidFill>
                            <a:srgbClr val="0070C0"/>
                          </a:solidFill>
                          <a:effectLst/>
                        </a:rPr>
                        <a:t>’,</a:t>
                      </a:r>
                      <a:endParaRPr lang="nb-NO" sz="2200" b="0" dirty="0">
                        <a:solidFill>
                          <a:srgbClr val="0070C0"/>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nb-NO" sz="2200" dirty="0">
                          <a:solidFill>
                            <a:schemeClr val="tx1"/>
                          </a:solidFill>
                          <a:effectLst/>
                        </a:rPr>
                        <a:t>k</a:t>
                      </a:r>
                      <a:r>
                        <a:rPr lang="ru-RU" sz="2200" dirty="0" err="1">
                          <a:solidFill>
                            <a:schemeClr val="tx1"/>
                          </a:solidFill>
                          <a:effectLst/>
                        </a:rPr>
                        <a:t>ak</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ru-RU" sz="2200" dirty="0" err="1">
                          <a:solidFill>
                            <a:schemeClr val="tx1"/>
                          </a:solidFill>
                          <a:effectLst/>
                        </a:rPr>
                        <a:t>by</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ru-RU" sz="2200" dirty="0" err="1">
                          <a:solidFill>
                            <a:schemeClr val="tx1"/>
                          </a:solidFill>
                          <a:effectLst/>
                        </a:rPr>
                        <a:t>Miš</a:t>
                      </a:r>
                      <a:r>
                        <a:rPr lang="nb-NO" sz="2200" dirty="0">
                          <a:solidFill>
                            <a:schemeClr val="tx1"/>
                          </a:solidFill>
                          <a:effectLst/>
                        </a:rPr>
                        <a:t>-</a:t>
                      </a:r>
                      <a:r>
                        <a:rPr lang="ru-RU" sz="2200" dirty="0" err="1">
                          <a:solidFill>
                            <a:schemeClr val="tx1"/>
                          </a:solidFill>
                          <a:effectLst/>
                        </a:rPr>
                        <a:t>a</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ru-RU" sz="2200" dirty="0" err="1">
                          <a:solidFill>
                            <a:schemeClr val="tx1"/>
                          </a:solidFill>
                          <a:effectLst/>
                        </a:rPr>
                        <a:t>ne</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ru-RU" sz="2200" dirty="0" err="1">
                          <a:solidFill>
                            <a:schemeClr val="tx1"/>
                          </a:solidFill>
                          <a:effectLst/>
                        </a:rPr>
                        <a:t>opozda</a:t>
                      </a:r>
                      <a:r>
                        <a:rPr lang="nb-NO" sz="2200" dirty="0">
                          <a:solidFill>
                            <a:schemeClr val="tx1"/>
                          </a:solidFill>
                          <a:effectLst/>
                        </a:rPr>
                        <a:t>-</a:t>
                      </a:r>
                      <a:r>
                        <a:rPr lang="ru-RU" sz="2200" dirty="0" err="1">
                          <a:solidFill>
                            <a:schemeClr val="tx1"/>
                          </a:solidFill>
                          <a:effectLst/>
                        </a:rPr>
                        <a:t>l</a:t>
                      </a:r>
                      <a:r>
                        <a:rPr lang="ru-RU" sz="2200" dirty="0">
                          <a:solidFill>
                            <a:schemeClr val="tx1"/>
                          </a:solidFill>
                          <a:effectLst/>
                        </a:rPr>
                        <a:t>!</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1812286462"/>
                  </a:ext>
                </a:extLst>
              </a:tr>
              <a:tr h="392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tx1"/>
                          </a:solidFill>
                          <a:effectLst/>
                        </a:rPr>
                        <a:t>[</a:t>
                      </a:r>
                      <a:r>
                        <a:rPr lang="ru-RU" sz="1800" dirty="0" err="1">
                          <a:solidFill>
                            <a:schemeClr val="tx1"/>
                          </a:solidFill>
                          <a:effectLst/>
                        </a:rPr>
                        <a:t>l</a:t>
                      </a:r>
                      <a:r>
                        <a:rPr lang="en-US" sz="1800" kern="1200" dirty="0">
                          <a:solidFill>
                            <a:schemeClr val="tx1"/>
                          </a:solidFill>
                          <a:effectLst/>
                          <a:latin typeface="+mn-lt"/>
                          <a:ea typeface="+mn-ea"/>
                          <a:cs typeface="+mn-cs"/>
                        </a:rPr>
                        <a:t>.</a:t>
                      </a:r>
                      <a:r>
                        <a:rPr lang="en-US" sz="1800" kern="1200" cap="small" dirty="0">
                          <a:solidFill>
                            <a:schemeClr val="tx1"/>
                          </a:solidFill>
                          <a:effectLst/>
                          <a:latin typeface="+mn-lt"/>
                          <a:ea typeface="+mn-ea"/>
                          <a:cs typeface="+mn-cs"/>
                        </a:rPr>
                        <a:t>NOM</a:t>
                      </a:r>
                      <a:r>
                        <a:rPr lang="nb-NO" sz="2400" dirty="0">
                          <a:effectLst/>
                        </a:rPr>
                        <a:t> </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r>
                        <a:rPr lang="nb-NO" sz="2200" b="0" dirty="0" err="1">
                          <a:solidFill>
                            <a:schemeClr val="tx1"/>
                          </a:solidFill>
                          <a:effectLst/>
                        </a:rPr>
                        <a:t>fear</a:t>
                      </a:r>
                      <a:r>
                        <a:rPr lang="en-US" sz="2200" dirty="0">
                          <a:solidFill>
                            <a:schemeClr val="tx1"/>
                          </a:solidFill>
                          <a:effectLst/>
                        </a:rPr>
                        <a:t>-</a:t>
                      </a:r>
                      <a:r>
                        <a:rPr lang="en-US" sz="2200" cap="small" dirty="0">
                          <a:solidFill>
                            <a:schemeClr val="tx1"/>
                          </a:solidFill>
                          <a:effectLst/>
                        </a:rPr>
                        <a:t>prs.1sg</a:t>
                      </a:r>
                      <a:r>
                        <a:rPr lang="en-US" sz="2200" dirty="0">
                          <a:solidFill>
                            <a:schemeClr val="tx1"/>
                          </a:solidFill>
                          <a:effectLst/>
                        </a:rPr>
                        <a:t>-</a:t>
                      </a:r>
                      <a:r>
                        <a:rPr lang="en-US" sz="2200" cap="small" dirty="0">
                          <a:solidFill>
                            <a:schemeClr val="tx1"/>
                          </a:solidFill>
                          <a:effectLst/>
                        </a:rPr>
                        <a:t>refl</a:t>
                      </a:r>
                      <a:endParaRPr lang="nb-NO" sz="2200" b="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nb-NO" sz="2200" dirty="0" err="1">
                          <a:solidFill>
                            <a:schemeClr val="tx1"/>
                          </a:solidFill>
                          <a:effectLst/>
                        </a:rPr>
                        <a:t>how</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nb-NO" sz="2200" cap="small" dirty="0" err="1">
                          <a:solidFill>
                            <a:schemeClr val="tx1"/>
                          </a:solidFill>
                          <a:effectLst/>
                        </a:rPr>
                        <a:t>cond</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en-US" sz="2200" dirty="0">
                          <a:solidFill>
                            <a:schemeClr val="tx1"/>
                          </a:solidFill>
                          <a:effectLst/>
                        </a:rPr>
                        <a:t>Misha-</a:t>
                      </a:r>
                      <a:r>
                        <a:rPr lang="en-US" sz="2200" cap="small" dirty="0">
                          <a:solidFill>
                            <a:schemeClr val="tx1"/>
                          </a:solidFill>
                          <a:effectLst/>
                        </a:rPr>
                        <a:t>nom</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en-US" sz="2200" cap="small" dirty="0">
                          <a:solidFill>
                            <a:schemeClr val="tx1"/>
                          </a:solidFill>
                          <a:effectLst/>
                        </a:rPr>
                        <a:t>neg</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nb-NO" sz="2200" dirty="0" err="1">
                          <a:solidFill>
                            <a:schemeClr val="tx1"/>
                          </a:solidFill>
                          <a:effectLst/>
                        </a:rPr>
                        <a:t>be.late</a:t>
                      </a:r>
                      <a:r>
                        <a:rPr lang="nb-NO" sz="2200" cap="small" dirty="0" err="1">
                          <a:solidFill>
                            <a:schemeClr val="tx1"/>
                          </a:solidFill>
                          <a:effectLst/>
                        </a:rPr>
                        <a:t>-pfv.pst.m</a:t>
                      </a:r>
                      <a:r>
                        <a:rPr lang="nb-NO" sz="2200" cap="small" dirty="0">
                          <a:solidFill>
                            <a:schemeClr val="tx1"/>
                          </a:solidFill>
                          <a:effectLst/>
                        </a:rPr>
                        <a:t>]</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4033454935"/>
                  </a:ext>
                </a:extLst>
              </a:tr>
            </a:tbl>
          </a:graphicData>
        </a:graphic>
      </p:graphicFrame>
      <p:graphicFrame>
        <p:nvGraphicFramePr>
          <p:cNvPr id="15" name="Plassholder for innhold 9">
            <a:extLst>
              <a:ext uri="{FF2B5EF4-FFF2-40B4-BE49-F238E27FC236}">
                <a16:creationId xmlns:a16="http://schemas.microsoft.com/office/drawing/2014/main" id="{593E770F-FD1C-B7DC-D219-9FDD1F41972D}"/>
              </a:ext>
            </a:extLst>
          </p:cNvPr>
          <p:cNvGraphicFramePr>
            <a:graphicFrameLocks/>
          </p:cNvGraphicFramePr>
          <p:nvPr/>
        </p:nvGraphicFramePr>
        <p:xfrm>
          <a:off x="1948844" y="3839904"/>
          <a:ext cx="9597432" cy="1428532"/>
        </p:xfrm>
        <a:graphic>
          <a:graphicData uri="http://schemas.openxmlformats.org/drawingml/2006/table">
            <a:tbl>
              <a:tblPr firstRow="1" firstCol="1" bandRow="1">
                <a:tableStyleId>{2D5ABB26-0587-4C30-8999-92F81FD0307C}</a:tableStyleId>
              </a:tblPr>
              <a:tblGrid>
                <a:gridCol w="2195959">
                  <a:extLst>
                    <a:ext uri="{9D8B030D-6E8A-4147-A177-3AD203B41FA5}">
                      <a16:colId xmlns:a16="http://schemas.microsoft.com/office/drawing/2014/main" val="4103644996"/>
                    </a:ext>
                  </a:extLst>
                </a:gridCol>
                <a:gridCol w="1040578">
                  <a:extLst>
                    <a:ext uri="{9D8B030D-6E8A-4147-A177-3AD203B41FA5}">
                      <a16:colId xmlns:a16="http://schemas.microsoft.com/office/drawing/2014/main" val="1278148001"/>
                    </a:ext>
                  </a:extLst>
                </a:gridCol>
                <a:gridCol w="1109951">
                  <a:extLst>
                    <a:ext uri="{9D8B030D-6E8A-4147-A177-3AD203B41FA5}">
                      <a16:colId xmlns:a16="http://schemas.microsoft.com/office/drawing/2014/main" val="461149224"/>
                    </a:ext>
                  </a:extLst>
                </a:gridCol>
                <a:gridCol w="1826795">
                  <a:extLst>
                    <a:ext uri="{9D8B030D-6E8A-4147-A177-3AD203B41FA5}">
                      <a16:colId xmlns:a16="http://schemas.microsoft.com/office/drawing/2014/main" val="139796312"/>
                    </a:ext>
                  </a:extLst>
                </a:gridCol>
                <a:gridCol w="867149">
                  <a:extLst>
                    <a:ext uri="{9D8B030D-6E8A-4147-A177-3AD203B41FA5}">
                      <a16:colId xmlns:a16="http://schemas.microsoft.com/office/drawing/2014/main" val="3105155948"/>
                    </a:ext>
                  </a:extLst>
                </a:gridCol>
                <a:gridCol w="2557000">
                  <a:extLst>
                    <a:ext uri="{9D8B030D-6E8A-4147-A177-3AD203B41FA5}">
                      <a16:colId xmlns:a16="http://schemas.microsoft.com/office/drawing/2014/main" val="1020620361"/>
                    </a:ext>
                  </a:extLst>
                </a:gridCol>
              </a:tblGrid>
              <a:tr h="392212">
                <a:tc>
                  <a:txBody>
                    <a:bodyPr/>
                    <a:lstStyle/>
                    <a:p>
                      <a:r>
                        <a:rPr kumimoji="0" lang="nb-NO" altLang="nb-NO" sz="2200" b="0" u="none" strike="noStrike" cap="none" normalizeH="0" baseline="0" dirty="0">
                          <a:ln>
                            <a:noFill/>
                          </a:ln>
                          <a:solidFill>
                            <a:srgbClr val="0070C0"/>
                          </a:solidFill>
                          <a:effectLst/>
                        </a:rPr>
                        <a:t>B</a:t>
                      </a:r>
                      <a:r>
                        <a:rPr kumimoji="0" lang="ru-RU" altLang="nb-NO" sz="2200" b="0" u="none" strike="noStrike" cap="none" normalizeH="0" baseline="0" dirty="0" err="1">
                          <a:ln>
                            <a:noFill/>
                          </a:ln>
                          <a:solidFill>
                            <a:srgbClr val="0070C0"/>
                          </a:solidFill>
                          <a:effectLst/>
                        </a:rPr>
                        <a:t>oj</a:t>
                      </a:r>
                      <a:r>
                        <a:rPr kumimoji="0" lang="nb-NO" altLang="nb-NO" sz="2200" b="0" u="none" strike="noStrike" cap="none" normalizeH="0" baseline="0" dirty="0">
                          <a:ln>
                            <a:noFill/>
                          </a:ln>
                          <a:solidFill>
                            <a:srgbClr val="0070C0"/>
                          </a:solidFill>
                          <a:effectLst/>
                        </a:rPr>
                        <a:t>-</a:t>
                      </a:r>
                      <a:r>
                        <a:rPr kumimoji="0" lang="ru-RU" altLang="nb-NO" sz="2200" b="0" u="none" strike="noStrike" cap="none" normalizeH="0" baseline="0" dirty="0" err="1">
                          <a:ln>
                            <a:noFill/>
                          </a:ln>
                          <a:solidFill>
                            <a:srgbClr val="0070C0"/>
                          </a:solidFill>
                          <a:effectLst/>
                        </a:rPr>
                        <a:t>u</a:t>
                      </a:r>
                      <a:r>
                        <a:rPr kumimoji="0" lang="nb-NO" altLang="nb-NO" sz="2200" b="0" u="none" strike="noStrike" cap="none" normalizeH="0" baseline="0" dirty="0">
                          <a:ln>
                            <a:noFill/>
                          </a:ln>
                          <a:solidFill>
                            <a:srgbClr val="0070C0"/>
                          </a:solidFill>
                          <a:effectLst/>
                        </a:rPr>
                        <a:t>-</a:t>
                      </a:r>
                      <a:r>
                        <a:rPr kumimoji="0" lang="ru-RU" altLang="nb-NO" sz="2200" b="0" u="none" strike="noStrike" cap="none" normalizeH="0" baseline="0" dirty="0" err="1">
                          <a:ln>
                            <a:noFill/>
                          </a:ln>
                          <a:solidFill>
                            <a:srgbClr val="0070C0"/>
                          </a:solidFill>
                          <a:effectLst/>
                        </a:rPr>
                        <a:t>s</a:t>
                      </a:r>
                      <a:r>
                        <a:rPr kumimoji="0" lang="en-US" altLang="nb-NO" sz="2200" b="0" u="none" strike="noStrike" cap="none" normalizeH="0" baseline="0" dirty="0">
                          <a:ln>
                            <a:noFill/>
                          </a:ln>
                          <a:solidFill>
                            <a:srgbClr val="0070C0"/>
                          </a:solidFill>
                          <a:effectLst/>
                        </a:rPr>
                        <a:t>’,</a:t>
                      </a:r>
                      <a:endParaRPr lang="nb-NO" sz="2200" b="0" dirty="0">
                        <a:solidFill>
                          <a:srgbClr val="0070C0"/>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nb-NO" sz="2200" dirty="0">
                          <a:solidFill>
                            <a:schemeClr val="tx1"/>
                          </a:solidFill>
                          <a:effectLst/>
                        </a:rPr>
                        <a:t>k</a:t>
                      </a:r>
                      <a:r>
                        <a:rPr lang="ru-RU" sz="2200" dirty="0" err="1">
                          <a:solidFill>
                            <a:schemeClr val="tx1"/>
                          </a:solidFill>
                          <a:effectLst/>
                        </a:rPr>
                        <a:t>ak</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ru-RU" sz="2200" dirty="0" err="1">
                          <a:solidFill>
                            <a:schemeClr val="tx1"/>
                          </a:solidFill>
                          <a:effectLst/>
                        </a:rPr>
                        <a:t>by</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ru-RU" sz="2200" dirty="0" err="1">
                          <a:solidFill>
                            <a:schemeClr val="tx1"/>
                          </a:solidFill>
                          <a:effectLst/>
                        </a:rPr>
                        <a:t>Miš</a:t>
                      </a:r>
                      <a:r>
                        <a:rPr lang="nb-NO" sz="2200" dirty="0">
                          <a:solidFill>
                            <a:schemeClr val="tx1"/>
                          </a:solidFill>
                          <a:effectLst/>
                        </a:rPr>
                        <a:t>-</a:t>
                      </a:r>
                      <a:r>
                        <a:rPr lang="ru-RU" sz="2200" dirty="0" err="1">
                          <a:solidFill>
                            <a:schemeClr val="tx1"/>
                          </a:solidFill>
                          <a:effectLst/>
                        </a:rPr>
                        <a:t>a</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ru-RU" sz="2200" dirty="0" err="1">
                          <a:solidFill>
                            <a:schemeClr val="tx1"/>
                          </a:solidFill>
                          <a:effectLst/>
                        </a:rPr>
                        <a:t>ne</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ru-RU" sz="2200" dirty="0" err="1">
                          <a:solidFill>
                            <a:schemeClr val="tx1"/>
                          </a:solidFill>
                          <a:effectLst/>
                        </a:rPr>
                        <a:t>opozda</a:t>
                      </a:r>
                      <a:r>
                        <a:rPr lang="nb-NO" sz="2200" dirty="0">
                          <a:solidFill>
                            <a:schemeClr val="tx1"/>
                          </a:solidFill>
                          <a:effectLst/>
                        </a:rPr>
                        <a:t>-</a:t>
                      </a:r>
                      <a:r>
                        <a:rPr lang="ru-RU" sz="2200" dirty="0" err="1">
                          <a:solidFill>
                            <a:schemeClr val="tx1"/>
                          </a:solidFill>
                          <a:effectLst/>
                        </a:rPr>
                        <a:t>l</a:t>
                      </a:r>
                      <a:r>
                        <a:rPr lang="ru-RU" sz="2200" dirty="0">
                          <a:solidFill>
                            <a:schemeClr val="tx1"/>
                          </a:solidFill>
                          <a:effectLst/>
                        </a:rPr>
                        <a:t>!</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1812286462"/>
                  </a:ext>
                </a:extLst>
              </a:tr>
              <a:tr h="392212">
                <a:tc>
                  <a:txBody>
                    <a:bodyPr/>
                    <a:lstStyle/>
                    <a:p>
                      <a:r>
                        <a:rPr lang="nb-NO" sz="2200" b="0" dirty="0" err="1">
                          <a:solidFill>
                            <a:schemeClr val="tx1"/>
                          </a:solidFill>
                          <a:effectLst/>
                        </a:rPr>
                        <a:t>fear</a:t>
                      </a:r>
                      <a:r>
                        <a:rPr lang="en-US" sz="2200" dirty="0">
                          <a:solidFill>
                            <a:schemeClr val="tx1"/>
                          </a:solidFill>
                          <a:effectLst/>
                        </a:rPr>
                        <a:t>-</a:t>
                      </a:r>
                      <a:r>
                        <a:rPr lang="en-US" sz="2200" cap="small" dirty="0">
                          <a:solidFill>
                            <a:schemeClr val="tx1"/>
                          </a:solidFill>
                          <a:effectLst/>
                        </a:rPr>
                        <a:t>prs.1sg</a:t>
                      </a:r>
                      <a:r>
                        <a:rPr lang="en-US" sz="2200" dirty="0">
                          <a:solidFill>
                            <a:schemeClr val="tx1"/>
                          </a:solidFill>
                          <a:effectLst/>
                        </a:rPr>
                        <a:t>-</a:t>
                      </a:r>
                      <a:r>
                        <a:rPr lang="en-US" sz="2200" cap="small" dirty="0">
                          <a:solidFill>
                            <a:schemeClr val="tx1"/>
                          </a:solidFill>
                          <a:effectLst/>
                        </a:rPr>
                        <a:t>refl</a:t>
                      </a:r>
                      <a:endParaRPr lang="nb-NO" sz="2200" b="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nb-NO" sz="2200" dirty="0" err="1">
                          <a:solidFill>
                            <a:schemeClr val="tx1"/>
                          </a:solidFill>
                          <a:effectLst/>
                        </a:rPr>
                        <a:t>how</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nb-NO" sz="2200" cap="small" dirty="0" err="1">
                          <a:solidFill>
                            <a:schemeClr val="tx1"/>
                          </a:solidFill>
                          <a:effectLst/>
                        </a:rPr>
                        <a:t>cond</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en-US" sz="2200" dirty="0">
                          <a:solidFill>
                            <a:schemeClr val="tx1"/>
                          </a:solidFill>
                          <a:effectLst/>
                        </a:rPr>
                        <a:t>Misha-</a:t>
                      </a:r>
                      <a:r>
                        <a:rPr lang="en-US" sz="2200" cap="small" dirty="0">
                          <a:solidFill>
                            <a:schemeClr val="tx1"/>
                          </a:solidFill>
                          <a:effectLst/>
                        </a:rPr>
                        <a:t>nom</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en-US" sz="2200" cap="small" dirty="0">
                          <a:solidFill>
                            <a:schemeClr val="tx1"/>
                          </a:solidFill>
                          <a:effectLst/>
                        </a:rPr>
                        <a:t>neg</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nb-NO" sz="2200" dirty="0" err="1">
                          <a:solidFill>
                            <a:schemeClr val="tx1"/>
                          </a:solidFill>
                          <a:effectLst/>
                        </a:rPr>
                        <a:t>be.late</a:t>
                      </a:r>
                      <a:r>
                        <a:rPr lang="nb-NO" sz="2200" cap="small" dirty="0" err="1">
                          <a:solidFill>
                            <a:schemeClr val="tx1"/>
                          </a:solidFill>
                          <a:effectLst/>
                        </a:rPr>
                        <a:t>-pfv.pst.m</a:t>
                      </a:r>
                      <a:r>
                        <a:rPr lang="nb-NO" sz="2200" cap="small" dirty="0">
                          <a:solidFill>
                            <a:schemeClr val="tx1"/>
                          </a:solidFill>
                          <a:effectLst/>
                        </a:rPr>
                        <a:t>]</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4033454935"/>
                  </a:ext>
                </a:extLst>
              </a:tr>
              <a:tr h="314454">
                <a:tc gridSpan="6">
                  <a:txBody>
                    <a:bodyPr/>
                    <a:lstStyle/>
                    <a:p>
                      <a:pPr marL="457200"/>
                      <a:endParaRPr lang="nb-NO" sz="24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tc>
                <a:tc hMerge="1">
                  <a:txBody>
                    <a:bodyPr/>
                    <a:lstStyle/>
                    <a:p>
                      <a:endParaRPr dirty="0"/>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6268816"/>
                  </a:ext>
                </a:extLst>
              </a:tr>
            </a:tbl>
          </a:graphicData>
        </a:graphic>
      </p:graphicFrame>
      <p:graphicFrame>
        <p:nvGraphicFramePr>
          <p:cNvPr id="20" name="Plassholder for innhold 9">
            <a:extLst>
              <a:ext uri="{FF2B5EF4-FFF2-40B4-BE49-F238E27FC236}">
                <a16:creationId xmlns:a16="http://schemas.microsoft.com/office/drawing/2014/main" id="{66B427B1-1B15-642B-2CF5-65F75D6609F3}"/>
              </a:ext>
            </a:extLst>
          </p:cNvPr>
          <p:cNvGraphicFramePr>
            <a:graphicFrameLocks/>
          </p:cNvGraphicFramePr>
          <p:nvPr/>
        </p:nvGraphicFramePr>
        <p:xfrm>
          <a:off x="2519363" y="5070347"/>
          <a:ext cx="10576315" cy="1062772"/>
        </p:xfrm>
        <a:graphic>
          <a:graphicData uri="http://schemas.openxmlformats.org/drawingml/2006/table">
            <a:tbl>
              <a:tblPr firstRow="1" firstCol="1" bandRow="1">
                <a:tableStyleId>{2D5ABB26-0587-4C30-8999-92F81FD0307C}</a:tableStyleId>
              </a:tblPr>
              <a:tblGrid>
                <a:gridCol w="551845">
                  <a:extLst>
                    <a:ext uri="{9D8B030D-6E8A-4147-A177-3AD203B41FA5}">
                      <a16:colId xmlns:a16="http://schemas.microsoft.com/office/drawing/2014/main" val="1144425300"/>
                    </a:ext>
                  </a:extLst>
                </a:gridCol>
                <a:gridCol w="973334">
                  <a:extLst>
                    <a:ext uri="{9D8B030D-6E8A-4147-A177-3AD203B41FA5}">
                      <a16:colId xmlns:a16="http://schemas.microsoft.com/office/drawing/2014/main" val="4103644996"/>
                    </a:ext>
                  </a:extLst>
                </a:gridCol>
                <a:gridCol w="1019683">
                  <a:extLst>
                    <a:ext uri="{9D8B030D-6E8A-4147-A177-3AD203B41FA5}">
                      <a16:colId xmlns:a16="http://schemas.microsoft.com/office/drawing/2014/main" val="1278148001"/>
                    </a:ext>
                  </a:extLst>
                </a:gridCol>
                <a:gridCol w="1216668">
                  <a:extLst>
                    <a:ext uri="{9D8B030D-6E8A-4147-A177-3AD203B41FA5}">
                      <a16:colId xmlns:a16="http://schemas.microsoft.com/office/drawing/2014/main" val="461149224"/>
                    </a:ext>
                  </a:extLst>
                </a:gridCol>
                <a:gridCol w="1911906">
                  <a:extLst>
                    <a:ext uri="{9D8B030D-6E8A-4147-A177-3AD203B41FA5}">
                      <a16:colId xmlns:a16="http://schemas.microsoft.com/office/drawing/2014/main" val="139796312"/>
                    </a:ext>
                  </a:extLst>
                </a:gridCol>
                <a:gridCol w="1089207">
                  <a:extLst>
                    <a:ext uri="{9D8B030D-6E8A-4147-A177-3AD203B41FA5}">
                      <a16:colId xmlns:a16="http://schemas.microsoft.com/office/drawing/2014/main" val="3105155948"/>
                    </a:ext>
                  </a:extLst>
                </a:gridCol>
                <a:gridCol w="3813672">
                  <a:extLst>
                    <a:ext uri="{9D8B030D-6E8A-4147-A177-3AD203B41FA5}">
                      <a16:colId xmlns:a16="http://schemas.microsoft.com/office/drawing/2014/main" val="1020620361"/>
                    </a:ext>
                  </a:extLst>
                </a:gridCol>
              </a:tblGrid>
              <a:tr h="392212">
                <a:tc>
                  <a:txBody>
                    <a:bodyPr/>
                    <a:lstStyle/>
                    <a:p>
                      <a:pPr algn="l"/>
                      <a:r>
                        <a:rPr lang="nb-NO" sz="2200" dirty="0">
                          <a:solidFill>
                            <a:schemeClr val="tx1"/>
                          </a:solidFill>
                          <a:effectLst/>
                        </a:rPr>
                        <a:t> </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endParaRPr lang="nb-NO" sz="2200" b="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nb-NO" sz="2200" dirty="0">
                          <a:solidFill>
                            <a:schemeClr val="tx1"/>
                          </a:solidFill>
                          <a:effectLst/>
                        </a:rPr>
                        <a:t>K</a:t>
                      </a:r>
                      <a:r>
                        <a:rPr lang="ru-RU" sz="2200" dirty="0" err="1">
                          <a:solidFill>
                            <a:schemeClr val="tx1"/>
                          </a:solidFill>
                          <a:effectLst/>
                        </a:rPr>
                        <a:t>ak</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ru-RU" sz="2200" dirty="0" err="1">
                          <a:solidFill>
                            <a:schemeClr val="tx1"/>
                          </a:solidFill>
                          <a:effectLst/>
                        </a:rPr>
                        <a:t>by</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ru-RU" sz="2200" dirty="0" err="1">
                          <a:solidFill>
                            <a:schemeClr val="tx1"/>
                          </a:solidFill>
                          <a:effectLst/>
                        </a:rPr>
                        <a:t>Miš</a:t>
                      </a:r>
                      <a:r>
                        <a:rPr lang="nb-NO" sz="2200" dirty="0">
                          <a:solidFill>
                            <a:schemeClr val="tx1"/>
                          </a:solidFill>
                          <a:effectLst/>
                        </a:rPr>
                        <a:t>-</a:t>
                      </a:r>
                      <a:r>
                        <a:rPr lang="ru-RU" sz="2200" dirty="0" err="1">
                          <a:solidFill>
                            <a:schemeClr val="tx1"/>
                          </a:solidFill>
                          <a:effectLst/>
                        </a:rPr>
                        <a:t>a</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ru-RU" sz="2200" dirty="0" err="1">
                          <a:solidFill>
                            <a:schemeClr val="tx1"/>
                          </a:solidFill>
                          <a:effectLst/>
                        </a:rPr>
                        <a:t>ne</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ru-RU" sz="2200" dirty="0" err="1">
                          <a:solidFill>
                            <a:schemeClr val="tx1"/>
                          </a:solidFill>
                          <a:effectLst/>
                        </a:rPr>
                        <a:t>opozda</a:t>
                      </a:r>
                      <a:r>
                        <a:rPr lang="nb-NO" sz="2200" dirty="0">
                          <a:solidFill>
                            <a:schemeClr val="tx1"/>
                          </a:solidFill>
                          <a:effectLst/>
                        </a:rPr>
                        <a:t>-</a:t>
                      </a:r>
                      <a:r>
                        <a:rPr lang="ru-RU" sz="2200" dirty="0" err="1">
                          <a:solidFill>
                            <a:schemeClr val="tx1"/>
                          </a:solidFill>
                          <a:effectLst/>
                        </a:rPr>
                        <a:t>l</a:t>
                      </a:r>
                      <a:r>
                        <a:rPr lang="ru-RU" sz="2200" dirty="0">
                          <a:solidFill>
                            <a:schemeClr val="tx1"/>
                          </a:solidFill>
                          <a:effectLst/>
                        </a:rPr>
                        <a:t>!</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181228646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endParaRPr lang="nb-NO" sz="2200" b="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nb-NO" sz="2200" dirty="0" err="1">
                          <a:solidFill>
                            <a:schemeClr val="tx1"/>
                          </a:solidFill>
                          <a:effectLst/>
                        </a:rPr>
                        <a:t>how</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nb-NO" sz="2200" cap="small" dirty="0" err="1">
                          <a:solidFill>
                            <a:schemeClr val="tx1"/>
                          </a:solidFill>
                          <a:effectLst/>
                        </a:rPr>
                        <a:t>cond</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en-US" sz="2200" dirty="0">
                          <a:solidFill>
                            <a:schemeClr val="tx1"/>
                          </a:solidFill>
                          <a:effectLst/>
                        </a:rPr>
                        <a:t>Misha-</a:t>
                      </a:r>
                      <a:r>
                        <a:rPr lang="en-US" sz="2200" cap="small" dirty="0">
                          <a:solidFill>
                            <a:schemeClr val="tx1"/>
                          </a:solidFill>
                          <a:effectLst/>
                        </a:rPr>
                        <a:t>nom</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algn="l"/>
                      <a:r>
                        <a:rPr lang="en-US" sz="2200" cap="small" dirty="0">
                          <a:solidFill>
                            <a:schemeClr val="tx1"/>
                          </a:solidFill>
                          <a:effectLst/>
                        </a:rPr>
                        <a:t>neg</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nb-NO" sz="2200" dirty="0" err="1">
                          <a:solidFill>
                            <a:schemeClr val="tx1"/>
                          </a:solidFill>
                          <a:effectLst/>
                        </a:rPr>
                        <a:t>be.late</a:t>
                      </a:r>
                      <a:r>
                        <a:rPr lang="nb-NO" sz="2200" cap="small" dirty="0" err="1">
                          <a:solidFill>
                            <a:schemeClr val="tx1"/>
                          </a:solidFill>
                          <a:effectLst/>
                        </a:rPr>
                        <a:t>-pfv.pst.m</a:t>
                      </a:r>
                      <a:r>
                        <a:rPr lang="nb-NO" sz="2200" cap="small" dirty="0">
                          <a:solidFill>
                            <a:schemeClr val="tx1"/>
                          </a:solidFill>
                          <a:effectLst/>
                        </a:rPr>
                        <a:t>]</a:t>
                      </a:r>
                      <a:endParaRPr lang="nb-NO" sz="22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4033454935"/>
                  </a:ext>
                </a:extLst>
              </a:tr>
              <a:tr h="314454">
                <a:tc gridSpan="7">
                  <a:txBody>
                    <a:bodyPr/>
                    <a:lstStyle/>
                    <a:p>
                      <a:r>
                        <a:rPr lang="en-US" sz="2200" dirty="0">
                          <a:solidFill>
                            <a:schemeClr val="tx1"/>
                          </a:solidFill>
                          <a:effectLst/>
                        </a:rPr>
                        <a:t>                               </a:t>
                      </a:r>
                      <a:endParaRPr lang="nb-NO" sz="2200" dirty="0">
                        <a:solidFill>
                          <a:schemeClr val="tx1"/>
                        </a:solidFill>
                        <a:effectLst/>
                        <a:latin typeface="+mn-lt"/>
                        <a:cs typeface="Arial" panose="020B0604020202020204" pitchFamily="34" charset="0"/>
                      </a:endParaRPr>
                    </a:p>
                  </a:txBody>
                  <a:tcPr marL="0" marR="0" marT="0" marB="0"/>
                </a:tc>
                <a:tc hMerge="1">
                  <a:txBody>
                    <a:bodyPr/>
                    <a:lstStyle/>
                    <a:p>
                      <a:pPr marL="457200"/>
                      <a:endParaRPr lang="nb-NO" sz="24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tc>
                <a:tc hMerge="1">
                  <a:txBody>
                    <a:bodyPr/>
                    <a:lstStyle/>
                    <a:p>
                      <a:endParaRPr dirty="0"/>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6268816"/>
                  </a:ext>
                </a:extLst>
              </a:tr>
            </a:tbl>
          </a:graphicData>
        </a:graphic>
      </p:graphicFrame>
      <p:sp>
        <p:nvSpPr>
          <p:cNvPr id="22" name="TekstSylinder 21">
            <a:extLst>
              <a:ext uri="{FF2B5EF4-FFF2-40B4-BE49-F238E27FC236}">
                <a16:creationId xmlns:a16="http://schemas.microsoft.com/office/drawing/2014/main" id="{9F5932EE-EF93-967C-4D85-5430CDD8CA01}"/>
              </a:ext>
            </a:extLst>
          </p:cNvPr>
          <p:cNvSpPr txBox="1"/>
          <p:nvPr/>
        </p:nvSpPr>
        <p:spPr>
          <a:xfrm>
            <a:off x="807842" y="6013902"/>
            <a:ext cx="6515100" cy="461665"/>
          </a:xfrm>
          <a:prstGeom prst="rect">
            <a:avLst/>
          </a:prstGeom>
          <a:noFill/>
        </p:spPr>
        <p:txBody>
          <a:bodyPr wrap="square">
            <a:spAutoFit/>
          </a:bodyPr>
          <a:lstStyle/>
          <a:p>
            <a:r>
              <a:rPr lang="en-US" sz="2400" dirty="0">
                <a:solidFill>
                  <a:schemeClr val="tx1"/>
                </a:solidFill>
                <a:effectLst/>
              </a:rPr>
              <a:t>‘If only </a:t>
            </a:r>
            <a:r>
              <a:rPr lang="en-US" sz="2400" dirty="0" err="1">
                <a:solidFill>
                  <a:schemeClr val="tx1"/>
                </a:solidFill>
                <a:effectLst/>
              </a:rPr>
              <a:t>Miša</a:t>
            </a:r>
            <a:r>
              <a:rPr lang="en-US" sz="2400" dirty="0">
                <a:solidFill>
                  <a:schemeClr val="tx1"/>
                </a:solidFill>
                <a:effectLst/>
              </a:rPr>
              <a:t> would not be late!’</a:t>
            </a:r>
            <a:endParaRPr lang="en-US" sz="2400" dirty="0"/>
          </a:p>
        </p:txBody>
      </p:sp>
    </p:spTree>
    <p:extLst>
      <p:ext uri="{BB962C8B-B14F-4D97-AF65-F5344CB8AC3E}">
        <p14:creationId xmlns:p14="http://schemas.microsoft.com/office/powerpoint/2010/main" val="215521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8DDD0B65-77DC-50DE-F53B-7B94F91CB28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33</a:t>
            </a:fld>
            <a:endParaRPr lang="en-NO"/>
          </a:p>
        </p:txBody>
      </p:sp>
      <p:pic>
        <p:nvPicPr>
          <p:cNvPr id="5" name="Bilde 4" descr="Et bilde som inneholder tekst, skjermbilde, Font, Nettside&#10;&#10;Automatisk generert beskrivelse">
            <a:extLst>
              <a:ext uri="{FF2B5EF4-FFF2-40B4-BE49-F238E27FC236}">
                <a16:creationId xmlns:a16="http://schemas.microsoft.com/office/drawing/2014/main" id="{609D56AF-B0C5-D7E2-9BC2-285D21ACCC73}"/>
              </a:ext>
            </a:extLst>
          </p:cNvPr>
          <p:cNvPicPr>
            <a:picLocks noChangeAspect="1"/>
          </p:cNvPicPr>
          <p:nvPr/>
        </p:nvPicPr>
        <p:blipFill>
          <a:blip r:embed="rId3"/>
          <a:stretch>
            <a:fillRect/>
          </a:stretch>
        </p:blipFill>
        <p:spPr>
          <a:xfrm>
            <a:off x="745784" y="114877"/>
            <a:ext cx="10700431" cy="6606598"/>
          </a:xfrm>
          <a:prstGeom prst="rect">
            <a:avLst/>
          </a:prstGeom>
        </p:spPr>
      </p:pic>
      <p:sp>
        <p:nvSpPr>
          <p:cNvPr id="3" name="Ramme 2">
            <a:extLst>
              <a:ext uri="{FF2B5EF4-FFF2-40B4-BE49-F238E27FC236}">
                <a16:creationId xmlns:a16="http://schemas.microsoft.com/office/drawing/2014/main" id="{EB13F602-08F0-D455-AE37-CEC0AF848883}"/>
              </a:ext>
            </a:extLst>
          </p:cNvPr>
          <p:cNvSpPr/>
          <p:nvPr/>
        </p:nvSpPr>
        <p:spPr>
          <a:xfrm>
            <a:off x="4381500" y="1854200"/>
            <a:ext cx="7200237" cy="1022350"/>
          </a:xfrm>
          <a:prstGeom prst="frame">
            <a:avLst>
              <a:gd name="adj1" fmla="val 2562"/>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9477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9899-F09A-4D48-803D-B5212A750315}"/>
              </a:ext>
            </a:extLst>
          </p:cNvPr>
          <p:cNvSpPr>
            <a:spLocks noGrp="1"/>
          </p:cNvSpPr>
          <p:nvPr>
            <p:ph type="title"/>
          </p:nvPr>
        </p:nvSpPr>
        <p:spPr/>
        <p:txBody>
          <a:bodyPr/>
          <a:lstStyle/>
          <a:p>
            <a:r>
              <a:rPr lang="en-NO" dirty="0">
                <a:latin typeface="Calibri Light" panose="020F0302020204030204" pitchFamily="34" charset="0"/>
                <a:cs typeface="Calibri Light" panose="020F0302020204030204" pitchFamily="34" charset="0"/>
              </a:rPr>
              <a:t>Našli razvlečenie!</a:t>
            </a:r>
            <a:br>
              <a:rPr lang="en-US" dirty="0">
                <a:latin typeface="Calibri Light" panose="020F0302020204030204" pitchFamily="34" charset="0"/>
                <a:cs typeface="Calibri Light" panose="020F0302020204030204" pitchFamily="34" charset="0"/>
              </a:rPr>
            </a:br>
            <a:r>
              <a:rPr lang="en-NO" sz="3000" dirty="0">
                <a:latin typeface="Calibri Light" panose="020F0302020204030204" pitchFamily="34" charset="0"/>
                <a:cs typeface="Calibri Light" panose="020F0302020204030204" pitchFamily="34" charset="0"/>
              </a:rPr>
              <a:t>'What a bad way to amuse yourself! [lit. Found amusement!]'</a:t>
            </a:r>
          </a:p>
        </p:txBody>
      </p:sp>
      <p:sp>
        <p:nvSpPr>
          <p:cNvPr id="3" name="Content Placeholder 2">
            <a:extLst>
              <a:ext uri="{FF2B5EF4-FFF2-40B4-BE49-F238E27FC236}">
                <a16:creationId xmlns:a16="http://schemas.microsoft.com/office/drawing/2014/main" id="{147E075B-2CFB-7A49-94C5-9E444F83EC98}"/>
              </a:ext>
            </a:extLst>
          </p:cNvPr>
          <p:cNvSpPr>
            <a:spLocks noGrp="1"/>
          </p:cNvSpPr>
          <p:nvPr>
            <p:ph idx="1"/>
          </p:nvPr>
        </p:nvSpPr>
        <p:spPr>
          <a:xfrm>
            <a:off x="962890" y="1906497"/>
            <a:ext cx="3444009" cy="765370"/>
          </a:xfrm>
        </p:spPr>
        <p:txBody>
          <a:bodyPr>
            <a:noAutofit/>
          </a:bodyPr>
          <a:lstStyle/>
          <a:p>
            <a:pPr marL="0" indent="0">
              <a:buNone/>
            </a:pPr>
            <a:r>
              <a:rPr lang="nb-NO" sz="2000" i="0" dirty="0">
                <a:solidFill>
                  <a:srgbClr val="212529"/>
                </a:solidFill>
                <a:effectLst/>
              </a:rPr>
              <a:t>ID 193      </a:t>
            </a:r>
            <a:r>
              <a:rPr lang="en-NO" sz="2000" b="1" dirty="0">
                <a:latin typeface="Calibri" panose="020F0502020204030204" pitchFamily="34" charset="0"/>
                <a:cs typeface="Calibri" panose="020F0502020204030204" pitchFamily="34" charset="0"/>
              </a:rPr>
              <a:t>najti-Pst NP-Acc!</a:t>
            </a:r>
          </a:p>
          <a:p>
            <a:pPr marL="0" indent="0" algn="ctr">
              <a:buNone/>
            </a:pPr>
            <a:r>
              <a:rPr lang="nb-NO" sz="2000" dirty="0">
                <a:latin typeface="Calibri" panose="020F0502020204030204" pitchFamily="34" charset="0"/>
                <a:cs typeface="Calibri" panose="020F0502020204030204" pitchFamily="34" charset="0"/>
              </a:rPr>
              <a:t>        </a:t>
            </a:r>
            <a:r>
              <a:rPr lang="en-NO" sz="2000" dirty="0">
                <a:latin typeface="Calibri" panose="020F0502020204030204" pitchFamily="34" charset="0"/>
                <a:cs typeface="Calibri" panose="020F0502020204030204" pitchFamily="34" charset="0"/>
              </a:rPr>
              <a:t>literally 'found X'</a:t>
            </a:r>
          </a:p>
        </p:txBody>
      </p:sp>
      <p:sp>
        <p:nvSpPr>
          <p:cNvPr id="5" name="Rounded Rectangle 4">
            <a:extLst>
              <a:ext uri="{FF2B5EF4-FFF2-40B4-BE49-F238E27FC236}">
                <a16:creationId xmlns:a16="http://schemas.microsoft.com/office/drawing/2014/main" id="{D65877C9-65DE-5040-98B7-C6096E6FED4B}"/>
              </a:ext>
            </a:extLst>
          </p:cNvPr>
          <p:cNvSpPr/>
          <p:nvPr/>
        </p:nvSpPr>
        <p:spPr>
          <a:xfrm>
            <a:off x="838199" y="2913784"/>
            <a:ext cx="3686299" cy="217912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O" sz="2200">
                <a:latin typeface="Calibri" panose="020F0502020204030204" pitchFamily="34" charset="0"/>
                <a:cs typeface="Calibri" panose="020F0502020204030204" pitchFamily="34" charset="0"/>
              </a:rPr>
              <a:t>The construction expresses the speaker's dissatisfaction with the interlocutor(s), who behave incorrectly (from the speaker's perspective) given the present situation.</a:t>
            </a:r>
          </a:p>
        </p:txBody>
      </p:sp>
      <p:sp>
        <p:nvSpPr>
          <p:cNvPr id="6" name="Rectangle 5">
            <a:extLst>
              <a:ext uri="{FF2B5EF4-FFF2-40B4-BE49-F238E27FC236}">
                <a16:creationId xmlns:a16="http://schemas.microsoft.com/office/drawing/2014/main" id="{7601E326-72BF-9F4B-B2AC-16F8D2CA6646}"/>
              </a:ext>
            </a:extLst>
          </p:cNvPr>
          <p:cNvSpPr/>
          <p:nvPr/>
        </p:nvSpPr>
        <p:spPr>
          <a:xfrm>
            <a:off x="5052953" y="1849422"/>
            <a:ext cx="6310744" cy="1015663"/>
          </a:xfrm>
          <a:prstGeom prst="rect">
            <a:avLst/>
          </a:prstGeom>
        </p:spPr>
        <p:txBody>
          <a:bodyPr wrap="square">
            <a:spAutoFit/>
          </a:bodyPr>
          <a:lstStyle/>
          <a:p>
            <a:r>
              <a:rPr lang="en-US" sz="2000" dirty="0">
                <a:latin typeface="Calibri" panose="020F0502020204030204" pitchFamily="34" charset="0"/>
                <a:ea typeface="Times New Roman" panose="02020603050405020304" pitchFamily="18" charset="0"/>
                <a:cs typeface="Calibri" panose="020F0502020204030204" pitchFamily="34" charset="0"/>
              </a:rPr>
              <a:t>(1) </a:t>
            </a:r>
            <a:r>
              <a:rPr lang="en-US" sz="2000" i="1" dirty="0">
                <a:latin typeface="Calibri" panose="020F0502020204030204" pitchFamily="34" charset="0"/>
                <a:ea typeface="Times New Roman" panose="02020603050405020304" pitchFamily="18" charset="0"/>
                <a:cs typeface="Calibri" panose="020F0502020204030204" pitchFamily="34" charset="0"/>
              </a:rPr>
              <a:t>– Vy, zna</a:t>
            </a:r>
            <a:r>
              <a:rPr lang="cs-CZ" sz="2000" i="1" dirty="0">
                <a:latin typeface="Calibri" panose="020F0502020204030204" pitchFamily="34" charset="0"/>
                <a:ea typeface="Times New Roman" panose="02020603050405020304" pitchFamily="18" charset="0"/>
                <a:cs typeface="Calibri" panose="020F0502020204030204" pitchFamily="34" charset="0"/>
              </a:rPr>
              <a:t>č</a:t>
            </a:r>
            <a:r>
              <a:rPr lang="en-US" sz="2000" i="1" dirty="0">
                <a:latin typeface="Calibri" panose="020F0502020204030204" pitchFamily="34" charset="0"/>
                <a:ea typeface="Times New Roman" panose="02020603050405020304" pitchFamily="18" charset="0"/>
                <a:cs typeface="Calibri" panose="020F0502020204030204" pitchFamily="34" charset="0"/>
              </a:rPr>
              <a:t>it, emu den’gi poslali? – </a:t>
            </a:r>
            <a:r>
              <a:rPr lang="en-US" sz="2000" b="1" i="1" dirty="0">
                <a:latin typeface="Calibri" panose="020F0502020204030204" pitchFamily="34" charset="0"/>
                <a:ea typeface="Times New Roman" panose="02020603050405020304" pitchFamily="18" charset="0"/>
                <a:cs typeface="Calibri" panose="020F0502020204030204" pitchFamily="34" charset="0"/>
              </a:rPr>
              <a:t>Na</a:t>
            </a:r>
            <a:r>
              <a:rPr lang="cs-CZ" sz="2000" b="1" i="1" dirty="0">
                <a:latin typeface="Calibri" panose="020F0502020204030204" pitchFamily="34" charset="0"/>
                <a:ea typeface="Times New Roman" panose="02020603050405020304" pitchFamily="18" charset="0"/>
                <a:cs typeface="Calibri" panose="020F0502020204030204" pitchFamily="34" charset="0"/>
              </a:rPr>
              <a:t>š</a:t>
            </a:r>
            <a:r>
              <a:rPr lang="en-US" sz="2000" b="1" i="1" dirty="0">
                <a:latin typeface="Calibri" panose="020F0502020204030204" pitchFamily="34" charset="0"/>
                <a:ea typeface="Times New Roman" panose="02020603050405020304" pitchFamily="18" charset="0"/>
                <a:cs typeface="Calibri" panose="020F0502020204030204" pitchFamily="34" charset="0"/>
              </a:rPr>
              <a:t>li duru! </a:t>
            </a:r>
            <a:r>
              <a:rPr lang="nb-NO" sz="2000" i="1" dirty="0">
                <a:latin typeface="Calibri" panose="020F0502020204030204" pitchFamily="34" charset="0"/>
                <a:ea typeface="Times New Roman" panose="02020603050405020304" pitchFamily="18" charset="0"/>
                <a:cs typeface="Calibri" panose="020F0502020204030204" pitchFamily="34" charset="0"/>
              </a:rPr>
              <a:t>Ni kopejki</a:t>
            </a:r>
            <a:r>
              <a:rPr lang="en-US" sz="2000" i="1" dirty="0">
                <a:latin typeface="Calibri" panose="020F0502020204030204" pitchFamily="34" charset="0"/>
                <a:ea typeface="Times New Roman" panose="02020603050405020304" pitchFamily="18" charset="0"/>
                <a:cs typeface="Calibri" panose="020F0502020204030204" pitchFamily="34" charset="0"/>
              </a:rPr>
              <a:t>.</a:t>
            </a:r>
            <a:endParaRPr lang="en-NO" sz="2000">
              <a:latin typeface="Calibri" panose="020F0502020204030204" pitchFamily="34" charset="0"/>
              <a:ea typeface="Times New Roman" panose="02020603050405020304" pitchFamily="18" charset="0"/>
              <a:cs typeface="Calibri" panose="020F0502020204030204" pitchFamily="34" charset="0"/>
            </a:endParaRPr>
          </a:p>
          <a:p>
            <a:r>
              <a:rPr lang="en-US" sz="2000" dirty="0">
                <a:latin typeface="Calibri" panose="020F0502020204030204" pitchFamily="34" charset="0"/>
                <a:ea typeface="Times New Roman" panose="02020603050405020304" pitchFamily="18" charset="0"/>
                <a:cs typeface="Calibri" panose="020F0502020204030204" pitchFamily="34" charset="0"/>
              </a:rPr>
              <a:t>‘</a:t>
            </a:r>
            <a:r>
              <a:rPr lang="en-US" sz="2000" i="1" dirty="0">
                <a:latin typeface="Calibri" panose="020F0502020204030204" pitchFamily="34" charset="0"/>
                <a:ea typeface="Times New Roman" panose="02020603050405020304" pitchFamily="18" charset="0"/>
                <a:cs typeface="Calibri" panose="020F0502020204030204" pitchFamily="34" charset="0"/>
              </a:rPr>
              <a:t>– </a:t>
            </a:r>
            <a:r>
              <a:rPr lang="en-US" sz="2000" dirty="0">
                <a:latin typeface="Calibri" panose="020F0502020204030204" pitchFamily="34" charset="0"/>
                <a:ea typeface="Times New Roman" panose="02020603050405020304" pitchFamily="18" charset="0"/>
                <a:cs typeface="Calibri" panose="020F0502020204030204" pitchFamily="34" charset="0"/>
              </a:rPr>
              <a:t>So, in other words, you sent him money? </a:t>
            </a:r>
            <a:r>
              <a:rPr lang="en-US" sz="2000" i="1" dirty="0">
                <a:latin typeface="Calibri" panose="020F0502020204030204" pitchFamily="34" charset="0"/>
                <a:ea typeface="Times New Roman" panose="02020603050405020304" pitchFamily="18" charset="0"/>
                <a:cs typeface="Calibri" panose="020F0502020204030204" pitchFamily="34" charset="0"/>
              </a:rPr>
              <a:t>–</a:t>
            </a:r>
            <a:r>
              <a:rPr lang="en-US" sz="2000" dirty="0">
                <a:latin typeface="Calibri" panose="020F0502020204030204" pitchFamily="34" charset="0"/>
                <a:ea typeface="Times New Roman" panose="02020603050405020304" pitchFamily="18" charset="0"/>
                <a:cs typeface="Calibri" panose="020F0502020204030204" pitchFamily="34" charset="0"/>
              </a:rPr>
              <a:t> </a:t>
            </a:r>
            <a:r>
              <a:rPr lang="en-US" sz="2000" b="1" dirty="0">
                <a:latin typeface="Calibri" panose="020F0502020204030204" pitchFamily="34" charset="0"/>
                <a:ea typeface="Times New Roman" panose="02020603050405020304" pitchFamily="18" charset="0"/>
                <a:cs typeface="Calibri" panose="020F0502020204030204" pitchFamily="34" charset="0"/>
              </a:rPr>
              <a:t>Do you take me for a fool?! </a:t>
            </a:r>
            <a:r>
              <a:rPr lang="ru-RU" sz="2000" b="1" dirty="0">
                <a:latin typeface="Calibri" panose="020F0502020204030204" pitchFamily="34" charset="0"/>
                <a:ea typeface="Times New Roman" panose="02020603050405020304" pitchFamily="18" charset="0"/>
                <a:cs typeface="Calibri" panose="020F0502020204030204" pitchFamily="34" charset="0"/>
              </a:rPr>
              <a:t>[</a:t>
            </a:r>
            <a:r>
              <a:rPr lang="nb-NO" sz="2000" b="1" dirty="0">
                <a:latin typeface="Calibri" panose="020F0502020204030204" pitchFamily="34" charset="0"/>
                <a:ea typeface="Times New Roman" panose="02020603050405020304" pitchFamily="18" charset="0"/>
                <a:cs typeface="Calibri" panose="020F0502020204030204" pitchFamily="34" charset="0"/>
              </a:rPr>
              <a:t>lit</a:t>
            </a:r>
            <a:r>
              <a:rPr lang="ru-RU" sz="2000" b="1" dirty="0">
                <a:latin typeface="Calibri" panose="020F0502020204030204" pitchFamily="34" charset="0"/>
                <a:ea typeface="Times New Roman" panose="02020603050405020304" pitchFamily="18" charset="0"/>
                <a:cs typeface="Calibri" panose="020F0502020204030204" pitchFamily="34" charset="0"/>
              </a:rPr>
              <a:t>. </a:t>
            </a:r>
            <a:r>
              <a:rPr lang="nb-NO" sz="2000" b="1" dirty="0">
                <a:latin typeface="Calibri" panose="020F0502020204030204" pitchFamily="34" charset="0"/>
                <a:ea typeface="Times New Roman" panose="02020603050405020304" pitchFamily="18" charset="0"/>
                <a:cs typeface="Calibri" panose="020F0502020204030204" pitchFamily="34" charset="0"/>
              </a:rPr>
              <a:t>Found fool</a:t>
            </a:r>
            <a:r>
              <a:rPr lang="ru-RU" sz="2000" b="1" dirty="0">
                <a:latin typeface="Calibri" panose="020F0502020204030204" pitchFamily="34" charset="0"/>
                <a:ea typeface="Times New Roman" panose="02020603050405020304" pitchFamily="18" charset="0"/>
                <a:cs typeface="Calibri" panose="020F0502020204030204" pitchFamily="34" charset="0"/>
              </a:rPr>
              <a:t>!] </a:t>
            </a:r>
            <a:r>
              <a:rPr lang="nb-NO" sz="2000" dirty="0">
                <a:latin typeface="Calibri" panose="020F0502020204030204" pitchFamily="34" charset="0"/>
                <a:ea typeface="Times New Roman" panose="02020603050405020304" pitchFamily="18" charset="0"/>
                <a:cs typeface="Calibri" panose="020F0502020204030204" pitchFamily="34" charset="0"/>
              </a:rPr>
              <a:t>Not a kopeck</a:t>
            </a:r>
            <a:r>
              <a:rPr lang="ru-RU" sz="2000" dirty="0">
                <a:latin typeface="Calibri" panose="020F0502020204030204" pitchFamily="34" charset="0"/>
                <a:ea typeface="Times New Roman" panose="02020603050405020304" pitchFamily="18" charset="0"/>
                <a:cs typeface="Calibri" panose="020F0502020204030204" pitchFamily="34" charset="0"/>
              </a:rPr>
              <a:t>.’</a:t>
            </a:r>
            <a:endParaRPr lang="en-NO" sz="2000">
              <a:latin typeface="Calibri" panose="020F0502020204030204" pitchFamily="34" charset="0"/>
              <a:ea typeface="Times New Roman" panose="02020603050405020304" pitchFamily="18" charset="0"/>
              <a:cs typeface="Calibri" panose="020F0502020204030204" pitchFamily="34" charset="0"/>
            </a:endParaRPr>
          </a:p>
        </p:txBody>
      </p:sp>
      <p:sp>
        <p:nvSpPr>
          <p:cNvPr id="7" name="Rectangle 6">
            <a:extLst>
              <a:ext uri="{FF2B5EF4-FFF2-40B4-BE49-F238E27FC236}">
                <a16:creationId xmlns:a16="http://schemas.microsoft.com/office/drawing/2014/main" id="{70B730D0-7126-3F4F-98A7-2906EF7559BF}"/>
              </a:ext>
            </a:extLst>
          </p:cNvPr>
          <p:cNvSpPr/>
          <p:nvPr/>
        </p:nvSpPr>
        <p:spPr>
          <a:xfrm>
            <a:off x="5062851" y="3284347"/>
            <a:ext cx="6599706" cy="1631216"/>
          </a:xfrm>
          <a:prstGeom prst="rect">
            <a:avLst/>
          </a:prstGeom>
        </p:spPr>
        <p:txBody>
          <a:bodyPr wrap="square">
            <a:spAutoFit/>
          </a:bodyPr>
          <a:lstStyle/>
          <a:p>
            <a:r>
              <a:rPr lang="ru-RU" sz="2000" dirty="0">
                <a:latin typeface="Calibri" panose="020F0502020204030204" pitchFamily="34" charset="0"/>
                <a:ea typeface="Times New Roman" panose="02020603050405020304" pitchFamily="18" charset="0"/>
                <a:cs typeface="Calibri" panose="020F0502020204030204" pitchFamily="34" charset="0"/>
              </a:rPr>
              <a:t>(2)</a:t>
            </a:r>
            <a:r>
              <a:rPr lang="en-NO" sz="2000">
                <a:latin typeface="Calibri" panose="020F0502020204030204" pitchFamily="34" charset="0"/>
                <a:ea typeface="Times New Roman" panose="02020603050405020304" pitchFamily="18" charset="0"/>
                <a:cs typeface="Calibri" panose="020F0502020204030204" pitchFamily="34" charset="0"/>
              </a:rPr>
              <a:t> </a:t>
            </a:r>
            <a:r>
              <a:rPr lang="nb-NO" sz="2000" i="1" dirty="0">
                <a:latin typeface="Calibri" panose="020F0502020204030204" pitchFamily="34" charset="0"/>
                <a:ea typeface="Times New Roman" panose="02020603050405020304" pitchFamily="18" charset="0"/>
                <a:cs typeface="Calibri" panose="020F0502020204030204" pitchFamily="34" charset="0"/>
              </a:rPr>
              <a:t>Provodil ja Sonju</a:t>
            </a:r>
            <a:r>
              <a:rPr lang="ru-RU" sz="2000" i="1" dirty="0">
                <a:latin typeface="Calibri" panose="020F0502020204030204" pitchFamily="34" charset="0"/>
                <a:ea typeface="Times New Roman" panose="02020603050405020304" pitchFamily="18" charset="0"/>
                <a:cs typeface="Calibri" panose="020F0502020204030204" pitchFamily="34" charset="0"/>
              </a:rPr>
              <a:t>, </a:t>
            </a:r>
            <a:r>
              <a:rPr lang="nb-NO" sz="2000" i="1" dirty="0">
                <a:latin typeface="Calibri" panose="020F0502020204030204" pitchFamily="34" charset="0"/>
                <a:ea typeface="Times New Roman" panose="02020603050405020304" pitchFamily="18" charset="0"/>
                <a:cs typeface="Calibri" panose="020F0502020204030204" pitchFamily="34" charset="0"/>
              </a:rPr>
              <a:t>vernulsja domoj</a:t>
            </a:r>
            <a:r>
              <a:rPr lang="ru-RU" sz="2000" i="1" dirty="0">
                <a:latin typeface="Calibri" panose="020F0502020204030204" pitchFamily="34" charset="0"/>
                <a:ea typeface="Times New Roman" panose="02020603050405020304" pitchFamily="18" charset="0"/>
                <a:cs typeface="Calibri" panose="020F0502020204030204" pitchFamily="34" charset="0"/>
              </a:rPr>
              <a:t>, </a:t>
            </a:r>
            <a:r>
              <a:rPr lang="nb-NO" sz="2000" i="1" dirty="0">
                <a:latin typeface="Calibri" panose="020F0502020204030204" pitchFamily="34" charset="0"/>
                <a:ea typeface="Times New Roman" panose="02020603050405020304" pitchFamily="18" charset="0"/>
                <a:cs typeface="Calibri" panose="020F0502020204030204" pitchFamily="34" charset="0"/>
              </a:rPr>
              <a:t>i mama govorit</a:t>
            </a:r>
            <a:r>
              <a:rPr lang="ru-RU" sz="2000" i="1" dirty="0">
                <a:latin typeface="Calibri" panose="020F0502020204030204" pitchFamily="34" charset="0"/>
                <a:ea typeface="Times New Roman" panose="02020603050405020304" pitchFamily="18" charset="0"/>
                <a:cs typeface="Calibri" panose="020F0502020204030204" pitchFamily="34" charset="0"/>
              </a:rPr>
              <a:t>:</a:t>
            </a:r>
            <a:endParaRPr lang="nb-NO" sz="2000" i="1" dirty="0">
              <a:latin typeface="Calibri" panose="020F0502020204030204" pitchFamily="34" charset="0"/>
              <a:ea typeface="Times New Roman" panose="02020603050405020304" pitchFamily="18" charset="0"/>
              <a:cs typeface="Calibri" panose="020F0502020204030204" pitchFamily="34" charset="0"/>
            </a:endParaRPr>
          </a:p>
          <a:p>
            <a:r>
              <a:rPr lang="ru-RU" sz="2000" i="1" dirty="0">
                <a:latin typeface="Calibri" panose="020F0502020204030204" pitchFamily="34" charset="0"/>
                <a:ea typeface="Times New Roman" panose="02020603050405020304" pitchFamily="18" charset="0"/>
                <a:cs typeface="Calibri" panose="020F0502020204030204" pitchFamily="34" charset="0"/>
              </a:rPr>
              <a:t> – </a:t>
            </a:r>
            <a:r>
              <a:rPr lang="nb-NO" sz="2000" b="1" i="1" dirty="0">
                <a:latin typeface="Calibri" panose="020F0502020204030204" pitchFamily="34" charset="0"/>
                <a:ea typeface="Times New Roman" panose="02020603050405020304" pitchFamily="18" charset="0"/>
                <a:cs typeface="Calibri" panose="020F0502020204030204" pitchFamily="34" charset="0"/>
              </a:rPr>
              <a:t>Na</a:t>
            </a:r>
            <a:r>
              <a:rPr lang="ru-RU" sz="2000" b="1" i="1" dirty="0">
                <a:latin typeface="Calibri" panose="020F0502020204030204" pitchFamily="34" charset="0"/>
                <a:ea typeface="Times New Roman" panose="02020603050405020304" pitchFamily="18" charset="0"/>
                <a:cs typeface="Calibri" panose="020F0502020204030204" pitchFamily="34" charset="0"/>
              </a:rPr>
              <a:t>š</a:t>
            </a:r>
            <a:r>
              <a:rPr lang="nb-NO" sz="2000" b="1" i="1" dirty="0">
                <a:latin typeface="Calibri" panose="020F0502020204030204" pitchFamily="34" charset="0"/>
                <a:ea typeface="Times New Roman" panose="02020603050405020304" pitchFamily="18" charset="0"/>
                <a:cs typeface="Calibri" panose="020F0502020204030204" pitchFamily="34" charset="0"/>
              </a:rPr>
              <a:t>el   krasotku</a:t>
            </a:r>
            <a:r>
              <a:rPr lang="ru-RU" sz="2000" b="1" i="1" dirty="0">
                <a:latin typeface="Calibri" panose="020F0502020204030204" pitchFamily="34" charset="0"/>
                <a:ea typeface="Times New Roman" panose="02020603050405020304" pitchFamily="18" charset="0"/>
                <a:cs typeface="Calibri" panose="020F0502020204030204" pitchFamily="34" charset="0"/>
              </a:rPr>
              <a:t>! </a:t>
            </a:r>
            <a:r>
              <a:rPr lang="nb-NO" sz="2000" i="1" dirty="0">
                <a:latin typeface="Calibri" panose="020F0502020204030204" pitchFamily="34" charset="0"/>
                <a:ea typeface="Times New Roman" panose="02020603050405020304" pitchFamily="18" charset="0"/>
                <a:cs typeface="Calibri" panose="020F0502020204030204" pitchFamily="34" charset="0"/>
              </a:rPr>
              <a:t>Odna </a:t>
            </a:r>
            <a:r>
              <a:rPr lang="ru-RU" sz="2000" i="1" dirty="0">
                <a:latin typeface="Calibri" panose="020F0502020204030204" pitchFamily="34" charset="0"/>
                <a:ea typeface="Times New Roman" panose="02020603050405020304" pitchFamily="18" charset="0"/>
                <a:cs typeface="Calibri" panose="020F0502020204030204" pitchFamily="34" charset="0"/>
              </a:rPr>
              <a:t>š</a:t>
            </a:r>
            <a:r>
              <a:rPr lang="nb-NO" sz="2000" i="1" dirty="0">
                <a:latin typeface="Calibri" panose="020F0502020204030204" pitchFamily="34" charset="0"/>
                <a:ea typeface="Times New Roman" panose="02020603050405020304" pitchFamily="18" charset="0"/>
                <a:cs typeface="Calibri" panose="020F0502020204030204" pitchFamily="34" charset="0"/>
              </a:rPr>
              <a:t>tukaturka</a:t>
            </a:r>
            <a:r>
              <a:rPr lang="ru-RU" sz="2000" i="1" dirty="0">
                <a:latin typeface="Calibri" panose="020F0502020204030204" pitchFamily="34" charset="0"/>
                <a:ea typeface="Times New Roman" panose="02020603050405020304" pitchFamily="18" charset="0"/>
                <a:cs typeface="Calibri" panose="020F0502020204030204" pitchFamily="34" charset="0"/>
              </a:rPr>
              <a:t>.</a:t>
            </a:r>
            <a:endParaRPr lang="en-NO" sz="2000">
              <a:latin typeface="Calibri" panose="020F0502020204030204" pitchFamily="34" charset="0"/>
              <a:ea typeface="Times New Roman" panose="02020603050405020304" pitchFamily="18" charset="0"/>
              <a:cs typeface="Calibri" panose="020F0502020204030204" pitchFamily="34" charset="0"/>
            </a:endParaRPr>
          </a:p>
          <a:p>
            <a:r>
              <a:rPr lang="en-US" sz="2000" dirty="0">
                <a:latin typeface="Calibri" panose="020F0502020204030204" pitchFamily="34" charset="0"/>
                <a:ea typeface="Times New Roman" panose="02020603050405020304" pitchFamily="18" charset="0"/>
                <a:cs typeface="Calibri" panose="020F0502020204030204" pitchFamily="34" charset="0"/>
              </a:rPr>
              <a:t>‘I walked Sonja to her place and when I got home, mom says: </a:t>
            </a:r>
            <a:r>
              <a:rPr lang="en-US" sz="2000" b="1" i="1" dirty="0">
                <a:latin typeface="Calibri" panose="020F0502020204030204" pitchFamily="34" charset="0"/>
                <a:ea typeface="Times New Roman" panose="02020603050405020304" pitchFamily="18" charset="0"/>
                <a:cs typeface="Calibri" panose="020F0502020204030204" pitchFamily="34" charset="0"/>
              </a:rPr>
              <a:t>–</a:t>
            </a:r>
            <a:r>
              <a:rPr lang="en-US" sz="2000" b="1" dirty="0">
                <a:latin typeface="Calibri" panose="020F0502020204030204" pitchFamily="34" charset="0"/>
                <a:ea typeface="Times New Roman" panose="02020603050405020304" pitchFamily="18" charset="0"/>
                <a:cs typeface="Calibri" panose="020F0502020204030204" pitchFamily="34" charset="0"/>
              </a:rPr>
              <a:t> Some beauty you found yourself!! [lit. Found beauty!]</a:t>
            </a:r>
            <a:r>
              <a:rPr lang="en-US" sz="2000" dirty="0">
                <a:latin typeface="Calibri" panose="020F0502020204030204" pitchFamily="34" charset="0"/>
                <a:ea typeface="Times New Roman" panose="02020603050405020304" pitchFamily="18" charset="0"/>
                <a:cs typeface="Calibri" panose="020F0502020204030204" pitchFamily="34" charset="0"/>
              </a:rPr>
              <a:t> She’s just plastered [with makeup].’</a:t>
            </a:r>
            <a:endParaRPr lang="en-NO" sz="2000">
              <a:latin typeface="Calibri" panose="020F0502020204030204" pitchFamily="34" charset="0"/>
              <a:ea typeface="Times New Roman" panose="020206030504050203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143B6BBF-9B93-454E-BFB0-7A3482DDF3D5}"/>
              </a:ext>
            </a:extLst>
          </p:cNvPr>
          <p:cNvSpPr/>
          <p:nvPr/>
        </p:nvSpPr>
        <p:spPr>
          <a:xfrm>
            <a:off x="5062851" y="5334825"/>
            <a:ext cx="6290949" cy="1015663"/>
          </a:xfrm>
          <a:prstGeom prst="rect">
            <a:avLst/>
          </a:prstGeom>
        </p:spPr>
        <p:txBody>
          <a:bodyPr wrap="square">
            <a:spAutoFit/>
          </a:bodyPr>
          <a:lstStyle/>
          <a:p>
            <a:r>
              <a:rPr lang="en-US" sz="2000" dirty="0">
                <a:latin typeface="Calibri" panose="020F0502020204030204" pitchFamily="34" charset="0"/>
                <a:ea typeface="Times New Roman" panose="02020603050405020304" pitchFamily="18" charset="0"/>
                <a:cs typeface="Calibri" panose="020F0502020204030204" pitchFamily="34" charset="0"/>
              </a:rPr>
              <a:t>(3)</a:t>
            </a:r>
            <a:r>
              <a:rPr lang="en-NO" sz="2000">
                <a:latin typeface="Calibri" panose="020F0502020204030204" pitchFamily="34" charset="0"/>
                <a:ea typeface="Times New Roman" panose="02020603050405020304" pitchFamily="18" charset="0"/>
                <a:cs typeface="Calibri" panose="020F0502020204030204" pitchFamily="34" charset="0"/>
              </a:rPr>
              <a:t> </a:t>
            </a:r>
            <a:r>
              <a:rPr lang="en-US" sz="2000" i="1" dirty="0">
                <a:latin typeface="Calibri" panose="020F0502020204030204" pitchFamily="34" charset="0"/>
                <a:ea typeface="Times New Roman" panose="02020603050405020304" pitchFamily="18" charset="0"/>
                <a:cs typeface="Calibri" panose="020F0502020204030204" pitchFamily="34" charset="0"/>
              </a:rPr>
              <a:t>Xvatit smejat’sja v biblioteke. </a:t>
            </a:r>
            <a:r>
              <a:rPr lang="en-US" sz="2000" b="1" i="1" dirty="0">
                <a:latin typeface="Calibri" panose="020F0502020204030204" pitchFamily="34" charset="0"/>
                <a:ea typeface="Times New Roman" panose="02020603050405020304" pitchFamily="18" charset="0"/>
                <a:cs typeface="Calibri" panose="020F0502020204030204" pitchFamily="34" charset="0"/>
              </a:rPr>
              <a:t>Na</a:t>
            </a:r>
            <a:r>
              <a:rPr lang="ru-RU" sz="2000" b="1" i="1" dirty="0">
                <a:latin typeface="Calibri" panose="020F0502020204030204" pitchFamily="34" charset="0"/>
                <a:ea typeface="Times New Roman" panose="02020603050405020304" pitchFamily="18" charset="0"/>
                <a:cs typeface="Calibri" panose="020F0502020204030204" pitchFamily="34" charset="0"/>
              </a:rPr>
              <a:t>š</a:t>
            </a:r>
            <a:r>
              <a:rPr lang="nb-NO" sz="2000" b="1" i="1" dirty="0">
                <a:latin typeface="Calibri" panose="020F0502020204030204" pitchFamily="34" charset="0"/>
                <a:ea typeface="Times New Roman" panose="02020603050405020304" pitchFamily="18" charset="0"/>
                <a:cs typeface="Calibri" panose="020F0502020204030204" pitchFamily="34" charset="0"/>
              </a:rPr>
              <a:t>li mesto</a:t>
            </a:r>
            <a:r>
              <a:rPr lang="en-US" sz="2000" b="1" i="1" dirty="0">
                <a:latin typeface="Calibri" panose="020F0502020204030204" pitchFamily="34" charset="0"/>
                <a:ea typeface="Times New Roman" panose="02020603050405020304" pitchFamily="18" charset="0"/>
                <a:cs typeface="Calibri" panose="020F0502020204030204" pitchFamily="34" charset="0"/>
              </a:rPr>
              <a:t>!</a:t>
            </a:r>
            <a:endParaRPr lang="en-NO" sz="2000" b="1">
              <a:latin typeface="Calibri" panose="020F0502020204030204" pitchFamily="34" charset="0"/>
              <a:ea typeface="Times New Roman" panose="02020603050405020304" pitchFamily="18" charset="0"/>
              <a:cs typeface="Calibri" panose="020F0502020204030204" pitchFamily="34" charset="0"/>
            </a:endParaRPr>
          </a:p>
          <a:p>
            <a:r>
              <a:rPr lang="en-US" sz="2000" dirty="0">
                <a:latin typeface="Calibri" panose="020F0502020204030204" pitchFamily="34" charset="0"/>
                <a:ea typeface="Times New Roman" panose="02020603050405020304" pitchFamily="18" charset="0"/>
                <a:cs typeface="Calibri" panose="020F0502020204030204" pitchFamily="34" charset="0"/>
              </a:rPr>
              <a:t>‘Enough laughing in the library. </a:t>
            </a:r>
            <a:r>
              <a:rPr lang="en-US" sz="2000" b="1" dirty="0">
                <a:latin typeface="Calibri" panose="020F0502020204030204" pitchFamily="34" charset="0"/>
                <a:ea typeface="Times New Roman" panose="02020603050405020304" pitchFamily="18" charset="0"/>
                <a:cs typeface="Calibri" panose="020F0502020204030204" pitchFamily="34" charset="0"/>
              </a:rPr>
              <a:t>This is not the right place!! [lit. Found place!]’</a:t>
            </a:r>
            <a:endParaRPr lang="en-NO" sz="2000" b="1">
              <a:latin typeface="Calibri" panose="020F0502020204030204" pitchFamily="34" charset="0"/>
              <a:ea typeface="Times New Roman" panose="02020603050405020304" pitchFamily="18" charset="0"/>
              <a:cs typeface="Calibri" panose="020F0502020204030204" pitchFamily="34" charset="0"/>
            </a:endParaRPr>
          </a:p>
        </p:txBody>
      </p:sp>
      <p:sp>
        <p:nvSpPr>
          <p:cNvPr id="9" name="Rounded Rectangle 8">
            <a:extLst>
              <a:ext uri="{FF2B5EF4-FFF2-40B4-BE49-F238E27FC236}">
                <a16:creationId xmlns:a16="http://schemas.microsoft.com/office/drawing/2014/main" id="{E6C19A70-8A81-8F44-83DD-841F9669446C}"/>
              </a:ext>
            </a:extLst>
          </p:cNvPr>
          <p:cNvSpPr/>
          <p:nvPr/>
        </p:nvSpPr>
        <p:spPr>
          <a:xfrm>
            <a:off x="838200" y="5334825"/>
            <a:ext cx="3686299" cy="107032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O" sz="2200">
                <a:latin typeface="Calibri" panose="020F0502020204030204" pitchFamily="34" charset="0"/>
                <a:cs typeface="Calibri" panose="020F0502020204030204" pitchFamily="34" charset="0"/>
              </a:rPr>
              <a:t>Encodes both Attitude of the speaker and Assessment of someone's behavior</a:t>
            </a:r>
          </a:p>
        </p:txBody>
      </p:sp>
      <p:sp>
        <p:nvSpPr>
          <p:cNvPr id="10" name="Alternate Process 9">
            <a:extLst>
              <a:ext uri="{FF2B5EF4-FFF2-40B4-BE49-F238E27FC236}">
                <a16:creationId xmlns:a16="http://schemas.microsoft.com/office/drawing/2014/main" id="{A2D25DB0-AC33-0A4D-8638-E6C3E2F50A6A}"/>
              </a:ext>
            </a:extLst>
          </p:cNvPr>
          <p:cNvSpPr/>
          <p:nvPr/>
        </p:nvSpPr>
        <p:spPr>
          <a:xfrm>
            <a:off x="9530862" y="1849422"/>
            <a:ext cx="656492" cy="398585"/>
          </a:xfrm>
          <a:prstGeom prst="flowChartAlternateProcess">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Alternate Process 10">
            <a:extLst>
              <a:ext uri="{FF2B5EF4-FFF2-40B4-BE49-F238E27FC236}">
                <a16:creationId xmlns:a16="http://schemas.microsoft.com/office/drawing/2014/main" id="{5467D007-05E8-124A-86A3-029E3623228E}"/>
              </a:ext>
            </a:extLst>
          </p:cNvPr>
          <p:cNvSpPr/>
          <p:nvPr/>
        </p:nvSpPr>
        <p:spPr>
          <a:xfrm>
            <a:off x="6096000" y="3604761"/>
            <a:ext cx="1078522" cy="398585"/>
          </a:xfrm>
          <a:prstGeom prst="flowChartAlternateProcess">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Alternate Process 11">
            <a:extLst>
              <a:ext uri="{FF2B5EF4-FFF2-40B4-BE49-F238E27FC236}">
                <a16:creationId xmlns:a16="http://schemas.microsoft.com/office/drawing/2014/main" id="{54577300-2531-514F-8930-D33397AC6994}"/>
              </a:ext>
            </a:extLst>
          </p:cNvPr>
          <p:cNvSpPr/>
          <p:nvPr/>
        </p:nvSpPr>
        <p:spPr>
          <a:xfrm>
            <a:off x="9108832" y="5334825"/>
            <a:ext cx="844060" cy="398585"/>
          </a:xfrm>
          <a:prstGeom prst="flowChartAlternateProcess">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ounded Rectangular Callout 2">
            <a:extLst>
              <a:ext uri="{FF2B5EF4-FFF2-40B4-BE49-F238E27FC236}">
                <a16:creationId xmlns:a16="http://schemas.microsoft.com/office/drawing/2014/main" id="{27F73BDE-EFBC-779B-FD6F-77E811ADE7D1}"/>
              </a:ext>
            </a:extLst>
          </p:cNvPr>
          <p:cNvSpPr/>
          <p:nvPr/>
        </p:nvSpPr>
        <p:spPr>
          <a:xfrm>
            <a:off x="5410200" y="452774"/>
            <a:ext cx="6252357" cy="484431"/>
          </a:xfrm>
          <a:prstGeom prst="wedgeRoundRectCallout">
            <a:avLst>
              <a:gd name="adj1" fmla="val -18429"/>
              <a:gd name="adj2" fmla="val 94672"/>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t>The </a:t>
            </a:r>
            <a:r>
              <a:rPr lang="nb-NO" sz="2000" dirty="0" err="1"/>
              <a:t>anchor</a:t>
            </a:r>
            <a:r>
              <a:rPr lang="nb-NO" sz="2000" dirty="0"/>
              <a:t> verb is </a:t>
            </a:r>
            <a:r>
              <a:rPr lang="nb-NO" sz="2000" dirty="0" err="1"/>
              <a:t>only</a:t>
            </a:r>
            <a:r>
              <a:rPr lang="nb-NO" sz="2000" dirty="0"/>
              <a:t> used here in the </a:t>
            </a:r>
            <a:r>
              <a:rPr lang="nb-NO" sz="2000" dirty="0" err="1"/>
              <a:t>past</a:t>
            </a:r>
            <a:r>
              <a:rPr lang="nb-NO" sz="2000" dirty="0"/>
              <a:t> </a:t>
            </a:r>
            <a:r>
              <a:rPr lang="nb-NO" sz="2000" dirty="0" err="1"/>
              <a:t>tense</a:t>
            </a:r>
            <a:endParaRPr lang="x-none" sz="2000"/>
          </a:p>
        </p:txBody>
      </p:sp>
    </p:spTree>
    <p:extLst>
      <p:ext uri="{BB962C8B-B14F-4D97-AF65-F5344CB8AC3E}">
        <p14:creationId xmlns:p14="http://schemas.microsoft.com/office/powerpoint/2010/main" val="38077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16F8B-DE5C-D65C-CF09-B7E37793F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38134C-A457-1BF6-5424-8903DC082D76}"/>
              </a:ext>
            </a:extLst>
          </p:cNvPr>
          <p:cNvSpPr>
            <a:spLocks noGrp="1"/>
          </p:cNvSpPr>
          <p:nvPr>
            <p:ph type="title"/>
          </p:nvPr>
        </p:nvSpPr>
        <p:spPr>
          <a:xfrm>
            <a:off x="838200" y="1716846"/>
            <a:ext cx="10515600" cy="1325563"/>
          </a:xfrm>
        </p:spPr>
        <p:txBody>
          <a:bodyPr/>
          <a:lstStyle/>
          <a:p>
            <a:pPr algn="ctr"/>
            <a:r>
              <a:rPr lang="en-NO" sz="4400" dirty="0"/>
              <a:t>Classification of constructions</a:t>
            </a:r>
          </a:p>
        </p:txBody>
      </p:sp>
    </p:spTree>
    <p:extLst>
      <p:ext uri="{BB962C8B-B14F-4D97-AF65-F5344CB8AC3E}">
        <p14:creationId xmlns:p14="http://schemas.microsoft.com/office/powerpoint/2010/main" val="1328865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8363A-1D6E-9494-665A-CEC5C9D917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CAF94-D3BB-7516-56E8-63E1FA9AEA9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36</a:t>
            </a:fld>
            <a:endParaRPr lang="en-NO"/>
          </a:p>
        </p:txBody>
      </p:sp>
      <p:pic>
        <p:nvPicPr>
          <p:cNvPr id="4" name="Picture 3" descr="Graphical user interface, text, application, email, website&#10;&#10;Description automatically generated">
            <a:extLst>
              <a:ext uri="{FF2B5EF4-FFF2-40B4-BE49-F238E27FC236}">
                <a16:creationId xmlns:a16="http://schemas.microsoft.com/office/drawing/2014/main" id="{4CACE53E-A854-5618-5953-FF27D658FF20}"/>
              </a:ext>
            </a:extLst>
          </p:cNvPr>
          <p:cNvPicPr>
            <a:picLocks noChangeAspect="1"/>
          </p:cNvPicPr>
          <p:nvPr/>
        </p:nvPicPr>
        <p:blipFill>
          <a:blip r:embed="rId3"/>
          <a:stretch>
            <a:fillRect/>
          </a:stretch>
        </p:blipFill>
        <p:spPr>
          <a:xfrm>
            <a:off x="0" y="24835"/>
            <a:ext cx="11412872" cy="6696640"/>
          </a:xfrm>
          <a:prstGeom prst="rect">
            <a:avLst/>
          </a:prstGeom>
        </p:spPr>
      </p:pic>
      <p:pic>
        <p:nvPicPr>
          <p:cNvPr id="5" name="Graphic 4" descr="Cursor with solid fill">
            <a:extLst>
              <a:ext uri="{FF2B5EF4-FFF2-40B4-BE49-F238E27FC236}">
                <a16:creationId xmlns:a16="http://schemas.microsoft.com/office/drawing/2014/main" id="{EE0FF8A1-74F7-6FB1-D47F-A851985FEC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9236" y="1179498"/>
            <a:ext cx="914400" cy="914400"/>
          </a:xfrm>
          <a:prstGeom prst="rect">
            <a:avLst/>
          </a:prstGeom>
        </p:spPr>
      </p:pic>
      <p:grpSp>
        <p:nvGrpSpPr>
          <p:cNvPr id="6" name="Group 5">
            <a:extLst>
              <a:ext uri="{FF2B5EF4-FFF2-40B4-BE49-F238E27FC236}">
                <a16:creationId xmlns:a16="http://schemas.microsoft.com/office/drawing/2014/main" id="{5729AE8A-5BA4-1748-EDBC-CA53C0AE103D}"/>
              </a:ext>
            </a:extLst>
          </p:cNvPr>
          <p:cNvGrpSpPr/>
          <p:nvPr/>
        </p:nvGrpSpPr>
        <p:grpSpPr>
          <a:xfrm>
            <a:off x="678839" y="5209657"/>
            <a:ext cx="10449603" cy="1329255"/>
            <a:chOff x="3256670" y="3790257"/>
            <a:chExt cx="4857876" cy="1482063"/>
          </a:xfrm>
          <a:solidFill>
            <a:schemeClr val="accent4">
              <a:lumMod val="50000"/>
            </a:schemeClr>
          </a:solidFill>
        </p:grpSpPr>
        <p:sp>
          <p:nvSpPr>
            <p:cNvPr id="7" name="Right Brace 6">
              <a:extLst>
                <a:ext uri="{FF2B5EF4-FFF2-40B4-BE49-F238E27FC236}">
                  <a16:creationId xmlns:a16="http://schemas.microsoft.com/office/drawing/2014/main" id="{73B52689-FC11-B06F-4816-EB4D319D38B9}"/>
                </a:ext>
              </a:extLst>
            </p:cNvPr>
            <p:cNvSpPr/>
            <p:nvPr/>
          </p:nvSpPr>
          <p:spPr>
            <a:xfrm rot="5400000">
              <a:off x="5233068" y="1813859"/>
              <a:ext cx="905080" cy="4857876"/>
            </a:xfrm>
            <a:prstGeom prst="rightBrace">
              <a:avLst>
                <a:gd name="adj1" fmla="val 35469"/>
                <a:gd name="adj2" fmla="val 50000"/>
              </a:avLst>
            </a:prstGeom>
            <a:noFill/>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8" name="Rounded Rectangular Callout 7">
              <a:extLst>
                <a:ext uri="{FF2B5EF4-FFF2-40B4-BE49-F238E27FC236}">
                  <a16:creationId xmlns:a16="http://schemas.microsoft.com/office/drawing/2014/main" id="{684EF6A6-9406-4116-4870-0B2445E97436}"/>
                </a:ext>
              </a:extLst>
            </p:cNvPr>
            <p:cNvSpPr/>
            <p:nvPr/>
          </p:nvSpPr>
          <p:spPr>
            <a:xfrm>
              <a:off x="3741867" y="4746787"/>
              <a:ext cx="3887482" cy="525533"/>
            </a:xfrm>
            <a:prstGeom prst="wedgeRoundRectCallout">
              <a:avLst>
                <a:gd name="adj1" fmla="val -49252"/>
                <a:gd name="adj2" fmla="val 30067"/>
                <a:gd name="adj3" fmla="val 16667"/>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nb-NO" altLang="en-NO" sz="2400" dirty="0">
                  <a:solidFill>
                    <a:schemeClr val="bg1"/>
                  </a:solidFill>
                  <a:latin typeface="Calibri" panose="020F0502020204030204" pitchFamily="34" charset="0"/>
                  <a:ea typeface="Times New Roman" panose="02020603050405020304" pitchFamily="18" charset="0"/>
                </a:rPr>
                <a:t>Constructions </a:t>
              </a:r>
              <a:r>
                <a:rPr lang="nb-NO" altLang="en-NO" sz="2400" dirty="0" err="1">
                  <a:solidFill>
                    <a:schemeClr val="bg1"/>
                  </a:solidFill>
                  <a:latin typeface="Calibri" panose="020F0502020204030204" pitchFamily="34" charset="0"/>
                  <a:ea typeface="Times New Roman" panose="02020603050405020304" pitchFamily="18" charset="0"/>
                </a:rPr>
                <a:t>are</a:t>
              </a:r>
              <a:r>
                <a:rPr lang="nb-NO" altLang="en-NO" sz="2400" dirty="0">
                  <a:solidFill>
                    <a:schemeClr val="bg1"/>
                  </a:solidFill>
                  <a:latin typeface="Calibri" panose="020F0502020204030204" pitchFamily="34" charset="0"/>
                  <a:ea typeface="Times New Roman" panose="02020603050405020304" pitchFamily="18" charset="0"/>
                </a:rPr>
                <a:t> </a:t>
              </a:r>
              <a:r>
                <a:rPr lang="nb-NO" altLang="en-NO" sz="2400" dirty="0" err="1">
                  <a:solidFill>
                    <a:schemeClr val="bg1"/>
                  </a:solidFill>
                  <a:latin typeface="Calibri" panose="020F0502020204030204" pitchFamily="34" charset="0"/>
                  <a:ea typeface="Times New Roman" panose="02020603050405020304" pitchFamily="18" charset="0"/>
                </a:rPr>
                <a:t>classified</a:t>
              </a:r>
              <a:r>
                <a:rPr lang="nb-NO" altLang="en-NO" sz="2400" dirty="0">
                  <a:solidFill>
                    <a:schemeClr val="bg1"/>
                  </a:solidFill>
                  <a:latin typeface="Calibri" panose="020F0502020204030204" pitchFamily="34" charset="0"/>
                  <a:ea typeface="Times New Roman" panose="02020603050405020304" pitchFamily="18" charset="0"/>
                </a:rPr>
                <a:t> </a:t>
              </a:r>
              <a:r>
                <a:rPr lang="nb-NO" altLang="en-NO" sz="2400" dirty="0" err="1">
                  <a:solidFill>
                    <a:schemeClr val="bg1"/>
                  </a:solidFill>
                  <a:latin typeface="Calibri" panose="020F0502020204030204" pitchFamily="34" charset="0"/>
                  <a:ea typeface="Times New Roman" panose="02020603050405020304" pitchFamily="18" charset="0"/>
                </a:rPr>
                <a:t>according</a:t>
              </a:r>
              <a:r>
                <a:rPr lang="nb-NO" altLang="en-NO" sz="2400" dirty="0">
                  <a:solidFill>
                    <a:schemeClr val="bg1"/>
                  </a:solidFill>
                  <a:latin typeface="Calibri" panose="020F0502020204030204" pitchFamily="34" charset="0"/>
                  <a:ea typeface="Times New Roman" panose="02020603050405020304" pitchFamily="18" charset="0"/>
                </a:rPr>
                <a:t> to all </a:t>
              </a:r>
              <a:r>
                <a:rPr lang="nb-NO" altLang="en-NO" sz="2400" dirty="0" err="1">
                  <a:solidFill>
                    <a:schemeClr val="bg1"/>
                  </a:solidFill>
                  <a:latin typeface="Calibri" panose="020F0502020204030204" pitchFamily="34" charset="0"/>
                  <a:ea typeface="Times New Roman" panose="02020603050405020304" pitchFamily="18" charset="0"/>
                </a:rPr>
                <a:t>of</a:t>
              </a:r>
              <a:r>
                <a:rPr lang="nb-NO" altLang="en-NO" sz="2400" dirty="0">
                  <a:solidFill>
                    <a:schemeClr val="bg1"/>
                  </a:solidFill>
                  <a:latin typeface="Calibri" panose="020F0502020204030204" pitchFamily="34" charset="0"/>
                  <a:ea typeface="Times New Roman" panose="02020603050405020304" pitchFamily="18" charset="0"/>
                </a:rPr>
                <a:t> </a:t>
              </a:r>
              <a:r>
                <a:rPr lang="nb-NO" altLang="en-NO" sz="2400" dirty="0" err="1">
                  <a:solidFill>
                    <a:schemeClr val="bg1"/>
                  </a:solidFill>
                  <a:latin typeface="Calibri" panose="020F0502020204030204" pitchFamily="34" charset="0"/>
                  <a:ea typeface="Times New Roman" panose="02020603050405020304" pitchFamily="18" charset="0"/>
                </a:rPr>
                <a:t>these</a:t>
              </a:r>
              <a:r>
                <a:rPr lang="nb-NO" altLang="en-NO" sz="2400" dirty="0">
                  <a:solidFill>
                    <a:schemeClr val="bg1"/>
                  </a:solidFill>
                  <a:latin typeface="Calibri" panose="020F0502020204030204" pitchFamily="34" charset="0"/>
                  <a:ea typeface="Times New Roman" panose="02020603050405020304" pitchFamily="18" charset="0"/>
                </a:rPr>
                <a:t> parameters</a:t>
              </a:r>
              <a:endParaRPr lang="nb-NO" altLang="en-NO" sz="2400" dirty="0">
                <a:solidFill>
                  <a:schemeClr val="bg1"/>
                </a:solidFill>
                <a:latin typeface="Arial" panose="020B0604020202020204" pitchFamily="34" charset="0"/>
              </a:endParaRPr>
            </a:p>
          </p:txBody>
        </p:sp>
      </p:grpSp>
    </p:spTree>
    <p:extLst>
      <p:ext uri="{BB962C8B-B14F-4D97-AF65-F5344CB8AC3E}">
        <p14:creationId xmlns:p14="http://schemas.microsoft.com/office/powerpoint/2010/main" val="41631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AI-generated content may be incorrect.">
            <a:extLst>
              <a:ext uri="{FF2B5EF4-FFF2-40B4-BE49-F238E27FC236}">
                <a16:creationId xmlns:a16="http://schemas.microsoft.com/office/drawing/2014/main" id="{C3251007-D883-9931-0140-E0B9A864E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394" y="68263"/>
            <a:ext cx="8247211" cy="6721475"/>
          </a:xfrm>
          <a:prstGeom prst="rect">
            <a:avLst/>
          </a:prstGeom>
          <a:noFill/>
        </p:spPr>
      </p:pic>
    </p:spTree>
    <p:extLst>
      <p:ext uri="{BB962C8B-B14F-4D97-AF65-F5344CB8AC3E}">
        <p14:creationId xmlns:p14="http://schemas.microsoft.com/office/powerpoint/2010/main" val="2554198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0DCE9F93-6C0D-4A4C-A6DC-C819AB400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95" y="0"/>
            <a:ext cx="11838810" cy="6858000"/>
          </a:xfrm>
          <a:prstGeom prst="rect">
            <a:avLst/>
          </a:prstGeom>
        </p:spPr>
      </p:pic>
      <p:sp>
        <p:nvSpPr>
          <p:cNvPr id="4" name="Rounded Rectangular Callout 3">
            <a:extLst>
              <a:ext uri="{FF2B5EF4-FFF2-40B4-BE49-F238E27FC236}">
                <a16:creationId xmlns:a16="http://schemas.microsoft.com/office/drawing/2014/main" id="{708E52D8-8A8C-F943-8389-96E35A47EFD1}"/>
              </a:ext>
            </a:extLst>
          </p:cNvPr>
          <p:cNvSpPr/>
          <p:nvPr/>
        </p:nvSpPr>
        <p:spPr>
          <a:xfrm>
            <a:off x="6961632" y="1658112"/>
            <a:ext cx="4103531" cy="2715105"/>
          </a:xfrm>
          <a:prstGeom prst="wedgeRoundRectCallout">
            <a:avLst>
              <a:gd name="adj1" fmla="val -61640"/>
              <a:gd name="adj2" fmla="val -20865"/>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400">
                <a:latin typeface="Calibri" panose="020F0502020204030204" pitchFamily="34" charset="0"/>
                <a:cs typeface="Calibri" panose="020F0502020204030204" pitchFamily="34" charset="0"/>
              </a:rPr>
              <a:t>An overview </a:t>
            </a:r>
            <a:r>
              <a:rPr lang="nb-NO" sz="2400" dirty="0">
                <a:latin typeface="Calibri" panose="020F0502020204030204" pitchFamily="34" charset="0"/>
                <a:cs typeface="Calibri" panose="020F0502020204030204" pitchFamily="34" charset="0"/>
              </a:rPr>
              <a:t>and description </a:t>
            </a:r>
            <a:r>
              <a:rPr lang="x-none" sz="2400">
                <a:latin typeface="Calibri" panose="020F0502020204030204" pitchFamily="34" charset="0"/>
                <a:cs typeface="Calibri" panose="020F0502020204030204" pitchFamily="34" charset="0"/>
              </a:rPr>
              <a:t>of semantic types and subtypes of constructions, </a:t>
            </a:r>
          </a:p>
          <a:p>
            <a:r>
              <a:rPr lang="x-none" sz="2400">
                <a:latin typeface="Calibri" panose="020F0502020204030204" pitchFamily="34" charset="0"/>
                <a:cs typeface="Calibri" panose="020F0502020204030204" pitchFamily="34" charset="0"/>
              </a:rPr>
              <a:t>grouped into numbered classes and subclasses</a:t>
            </a:r>
            <a:r>
              <a:rPr lang="nb-NO" sz="2400" dirty="0">
                <a:latin typeface="Calibri" panose="020F0502020204030204" pitchFamily="34" charset="0"/>
                <a:cs typeface="Calibri" panose="020F0502020204030204" pitchFamily="34" charset="0"/>
              </a:rPr>
              <a:t> (</a:t>
            </a:r>
            <a:r>
              <a:rPr lang="nb-NO" sz="2400" dirty="0" err="1">
                <a:latin typeface="Calibri" panose="020F0502020204030204" pitchFamily="34" charset="0"/>
                <a:cs typeface="Calibri" panose="020F0502020204030204" pitchFamily="34" charset="0"/>
              </a:rPr>
              <a:t>also</a:t>
            </a:r>
            <a:r>
              <a:rPr lang="nb-NO" sz="2400" dirty="0">
                <a:latin typeface="Calibri" panose="020F0502020204030204" pitchFamily="34" charset="0"/>
                <a:cs typeface="Calibri" panose="020F0502020204030204" pitchFamily="34" charset="0"/>
              </a:rPr>
              <a:t> </a:t>
            </a:r>
            <a:r>
              <a:rPr lang="nb-NO" sz="2400" dirty="0" err="1">
                <a:latin typeface="Calibri" panose="020F0502020204030204" pitchFamily="34" charset="0"/>
                <a:cs typeface="Calibri" panose="020F0502020204030204" pitchFamily="34" charset="0"/>
              </a:rPr>
              <a:t>available</a:t>
            </a:r>
            <a:r>
              <a:rPr lang="nb-NO" sz="2400" dirty="0">
                <a:latin typeface="Calibri" panose="020F0502020204030204" pitchFamily="34" charset="0"/>
                <a:cs typeface="Calibri" panose="020F0502020204030204" pitchFamily="34" charset="0"/>
              </a:rPr>
              <a:t> in Russian)</a:t>
            </a:r>
            <a:endParaRPr lang="x-none" sz="240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B0A80BB-52A8-DA47-B61B-2D1CE536D7D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38</a:t>
            </a:fld>
            <a:endParaRPr lang="en-NO"/>
          </a:p>
        </p:txBody>
      </p:sp>
      <p:sp>
        <p:nvSpPr>
          <p:cNvPr id="6" name="TekstSylinder 5">
            <a:extLst>
              <a:ext uri="{FF2B5EF4-FFF2-40B4-BE49-F238E27FC236}">
                <a16:creationId xmlns:a16="http://schemas.microsoft.com/office/drawing/2014/main" id="{0DE77A78-D41D-181C-2788-4F90DC70FF6E}"/>
              </a:ext>
            </a:extLst>
          </p:cNvPr>
          <p:cNvSpPr txBox="1"/>
          <p:nvPr/>
        </p:nvSpPr>
        <p:spPr>
          <a:xfrm>
            <a:off x="4943061" y="4476835"/>
            <a:ext cx="7072343" cy="1785104"/>
          </a:xfrm>
          <a:prstGeom prst="rect">
            <a:avLst/>
          </a:prstGeom>
          <a:solidFill>
            <a:schemeClr val="accent4">
              <a:lumMod val="50000"/>
            </a:schemeClr>
          </a:solidFill>
          <a:ln>
            <a:noFill/>
          </a:ln>
        </p:spPr>
        <p:txBody>
          <a:bodyPr wrap="square">
            <a:spAutoFit/>
          </a:bodyPr>
          <a:lstStyle/>
          <a:p>
            <a:pPr marL="0" indent="0" rtl="0">
              <a:spcBef>
                <a:spcPts val="600"/>
              </a:spcBef>
              <a:spcAft>
                <a:spcPts val="600"/>
              </a:spcAft>
            </a:pPr>
            <a:r>
              <a:rPr lang="nb-NO" sz="2200" b="0" i="0" u="none" strike="noStrike" dirty="0">
                <a:solidFill>
                  <a:schemeClr val="bg1"/>
                </a:solidFill>
                <a:effectLst/>
                <a:latin typeface="+mj-lt"/>
              </a:rPr>
              <a:t>Janda, Laura A., Anna Endresen, Valentina </a:t>
            </a:r>
            <a:r>
              <a:rPr lang="nb-NO" sz="2200" b="0" i="0" u="none" strike="noStrike" dirty="0" err="1">
                <a:solidFill>
                  <a:schemeClr val="bg1"/>
                </a:solidFill>
                <a:effectLst/>
                <a:latin typeface="+mj-lt"/>
              </a:rPr>
              <a:t>Zhukova</a:t>
            </a:r>
            <a:r>
              <a:rPr lang="nb-NO" sz="2200" b="0" i="0" u="none" strike="noStrike" dirty="0">
                <a:solidFill>
                  <a:schemeClr val="bg1"/>
                </a:solidFill>
                <a:effectLst/>
                <a:latin typeface="+mj-lt"/>
              </a:rPr>
              <a:t>, </a:t>
            </a:r>
            <a:r>
              <a:rPr lang="nb-NO" sz="2200" b="0" i="0" u="none" strike="noStrike" dirty="0" err="1">
                <a:solidFill>
                  <a:schemeClr val="bg1"/>
                </a:solidFill>
                <a:effectLst/>
                <a:latin typeface="+mj-lt"/>
              </a:rPr>
              <a:t>Daria</a:t>
            </a:r>
            <a:r>
              <a:rPr lang="nb-NO" sz="2200" b="0" i="0" u="none" strike="noStrike" dirty="0">
                <a:solidFill>
                  <a:schemeClr val="bg1"/>
                </a:solidFill>
                <a:effectLst/>
                <a:latin typeface="+mj-lt"/>
              </a:rPr>
              <a:t> </a:t>
            </a:r>
            <a:r>
              <a:rPr lang="nb-NO" sz="2200" b="0" i="0" u="none" strike="noStrike" dirty="0" err="1">
                <a:solidFill>
                  <a:schemeClr val="bg1"/>
                </a:solidFill>
                <a:effectLst/>
                <a:latin typeface="+mj-lt"/>
              </a:rPr>
              <a:t>Mordashova</a:t>
            </a:r>
            <a:r>
              <a:rPr lang="nb-NO" sz="2200" b="0" i="0" u="none" strike="noStrike" dirty="0">
                <a:solidFill>
                  <a:schemeClr val="bg1"/>
                </a:solidFill>
                <a:effectLst/>
                <a:latin typeface="+mj-lt"/>
              </a:rPr>
              <a:t>, Ekaterina </a:t>
            </a:r>
            <a:r>
              <a:rPr lang="nb-NO" sz="2200" b="0" i="0" u="none" strike="noStrike" dirty="0" err="1">
                <a:solidFill>
                  <a:schemeClr val="bg1"/>
                </a:solidFill>
                <a:effectLst/>
                <a:latin typeface="+mj-lt"/>
              </a:rPr>
              <a:t>Rakhilina</a:t>
            </a:r>
            <a:r>
              <a:rPr lang="nb-NO" sz="2200" b="0" i="0" u="none" strike="noStrike" dirty="0">
                <a:solidFill>
                  <a:schemeClr val="bg1"/>
                </a:solidFill>
                <a:effectLst/>
                <a:latin typeface="+mj-lt"/>
              </a:rPr>
              <a:t>. 2023. </a:t>
            </a:r>
            <a:r>
              <a:rPr lang="nb-NO" sz="2200" b="1" i="0" u="none" strike="noStrike" dirty="0">
                <a:solidFill>
                  <a:srgbClr val="FFFF00"/>
                </a:solidFill>
                <a:effectLst/>
                <a:latin typeface="+mj-lt"/>
              </a:rPr>
              <a:t>From data to </a:t>
            </a:r>
            <a:r>
              <a:rPr lang="nb-NO" sz="2200" b="1" i="0" u="none" strike="noStrike" dirty="0" err="1">
                <a:solidFill>
                  <a:srgbClr val="FFFF00"/>
                </a:solidFill>
                <a:effectLst/>
                <a:latin typeface="+mj-lt"/>
              </a:rPr>
              <a:t>theory</a:t>
            </a:r>
            <a:r>
              <a:rPr lang="nb-NO" sz="2200" b="1" i="0" u="none" strike="noStrike" dirty="0">
                <a:solidFill>
                  <a:srgbClr val="FFFF00"/>
                </a:solidFill>
                <a:effectLst/>
                <a:latin typeface="+mj-lt"/>
              </a:rPr>
              <a:t>: an </a:t>
            </a:r>
            <a:r>
              <a:rPr lang="nb-NO" sz="2200" b="1" i="0" u="none" strike="noStrike" dirty="0" err="1">
                <a:solidFill>
                  <a:srgbClr val="FFFF00"/>
                </a:solidFill>
                <a:effectLst/>
                <a:latin typeface="+mj-lt"/>
              </a:rPr>
              <a:t>emergent</a:t>
            </a:r>
            <a:r>
              <a:rPr lang="nb-NO" sz="2200" b="1" i="0" u="none" strike="noStrike" dirty="0">
                <a:solidFill>
                  <a:srgbClr val="FFFF00"/>
                </a:solidFill>
                <a:effectLst/>
                <a:latin typeface="+mj-lt"/>
              </a:rPr>
              <a:t> </a:t>
            </a:r>
            <a:r>
              <a:rPr lang="nb-NO" sz="2200" b="1" i="0" u="none" strike="noStrike" dirty="0" err="1">
                <a:solidFill>
                  <a:srgbClr val="FFFF00"/>
                </a:solidFill>
                <a:effectLst/>
                <a:latin typeface="+mj-lt"/>
              </a:rPr>
              <a:t>semantic</a:t>
            </a:r>
            <a:r>
              <a:rPr lang="nb-NO" sz="2200" b="1" i="0" u="none" strike="noStrike" dirty="0">
                <a:solidFill>
                  <a:srgbClr val="FFFF00"/>
                </a:solidFill>
                <a:effectLst/>
                <a:latin typeface="+mj-lt"/>
              </a:rPr>
              <a:t> </a:t>
            </a:r>
            <a:r>
              <a:rPr lang="nb-NO" sz="2200" b="1" i="0" u="none" strike="noStrike" dirty="0" err="1">
                <a:solidFill>
                  <a:srgbClr val="FFFF00"/>
                </a:solidFill>
                <a:effectLst/>
                <a:latin typeface="+mj-lt"/>
              </a:rPr>
              <a:t>classification</a:t>
            </a:r>
            <a:r>
              <a:rPr lang="nb-NO" sz="2200" b="1" i="0" u="none" strike="noStrike" dirty="0">
                <a:solidFill>
                  <a:srgbClr val="FFFF00"/>
                </a:solidFill>
                <a:effectLst/>
                <a:latin typeface="+mj-lt"/>
              </a:rPr>
              <a:t> </a:t>
            </a:r>
            <a:r>
              <a:rPr lang="nb-NO" sz="2200" b="1" i="0" u="none" strike="noStrike" dirty="0" err="1">
                <a:solidFill>
                  <a:srgbClr val="FFFF00"/>
                </a:solidFill>
                <a:effectLst/>
                <a:latin typeface="+mj-lt"/>
              </a:rPr>
              <a:t>based</a:t>
            </a:r>
            <a:r>
              <a:rPr lang="nb-NO" sz="2200" b="1" i="0" u="none" strike="noStrike" dirty="0">
                <a:solidFill>
                  <a:srgbClr val="FFFF00"/>
                </a:solidFill>
                <a:effectLst/>
                <a:latin typeface="+mj-lt"/>
              </a:rPr>
              <a:t> </a:t>
            </a:r>
            <a:r>
              <a:rPr lang="nb-NO" sz="2200" b="1" i="0" u="none" strike="noStrike" dirty="0" err="1">
                <a:solidFill>
                  <a:srgbClr val="FFFF00"/>
                </a:solidFill>
                <a:effectLst/>
                <a:latin typeface="+mj-lt"/>
              </a:rPr>
              <a:t>on</a:t>
            </a:r>
            <a:r>
              <a:rPr lang="nb-NO" sz="2200" b="1" i="0" u="none" strike="noStrike" dirty="0">
                <a:solidFill>
                  <a:srgbClr val="FFFF00"/>
                </a:solidFill>
                <a:effectLst/>
                <a:latin typeface="+mj-lt"/>
              </a:rPr>
              <a:t> </a:t>
            </a:r>
            <a:r>
              <a:rPr lang="nb-NO" sz="2200" b="1" i="0" u="none" strike="noStrike" dirty="0" err="1">
                <a:solidFill>
                  <a:srgbClr val="FFFF00"/>
                </a:solidFill>
                <a:effectLst/>
                <a:latin typeface="+mj-lt"/>
              </a:rPr>
              <a:t>the</a:t>
            </a:r>
            <a:r>
              <a:rPr lang="nb-NO" sz="2200" b="1" i="0" u="none" strike="noStrike" dirty="0">
                <a:solidFill>
                  <a:srgbClr val="FFFF00"/>
                </a:solidFill>
                <a:effectLst/>
                <a:latin typeface="+mj-lt"/>
              </a:rPr>
              <a:t> </a:t>
            </a:r>
            <a:r>
              <a:rPr lang="nb-NO" sz="2200" b="1" i="0" u="none" strike="noStrike" dirty="0" err="1">
                <a:solidFill>
                  <a:srgbClr val="FFFF00"/>
                </a:solidFill>
                <a:effectLst/>
                <a:latin typeface="+mj-lt"/>
              </a:rPr>
              <a:t>large-scale</a:t>
            </a:r>
            <a:r>
              <a:rPr lang="nb-NO" sz="2200" b="1" i="0" u="none" strike="noStrike" dirty="0">
                <a:solidFill>
                  <a:srgbClr val="FFFF00"/>
                </a:solidFill>
                <a:effectLst/>
                <a:latin typeface="+mj-lt"/>
              </a:rPr>
              <a:t> Russian </a:t>
            </a:r>
            <a:r>
              <a:rPr lang="nb-NO" sz="2200" b="1" i="0" u="none" strike="noStrike" dirty="0" err="1">
                <a:solidFill>
                  <a:srgbClr val="FFFF00"/>
                </a:solidFill>
                <a:effectLst/>
                <a:latin typeface="+mj-lt"/>
              </a:rPr>
              <a:t>constructicon</a:t>
            </a:r>
            <a:r>
              <a:rPr lang="nb-NO" sz="2200" b="1" i="0" u="none" strike="noStrike" dirty="0">
                <a:solidFill>
                  <a:srgbClr val="FFFF00"/>
                </a:solidFill>
                <a:effectLst/>
                <a:latin typeface="+mj-lt"/>
              </a:rPr>
              <a:t>.</a:t>
            </a:r>
            <a:r>
              <a:rPr lang="nb-NO" sz="2200" b="1" i="0" u="none" strike="noStrike" dirty="0">
                <a:solidFill>
                  <a:schemeClr val="bg1"/>
                </a:solidFill>
                <a:effectLst/>
                <a:latin typeface="+mj-lt"/>
              </a:rPr>
              <a:t> </a:t>
            </a:r>
            <a:r>
              <a:rPr lang="nb-NO" sz="2200" b="0" i="1" u="none" strike="noStrike" dirty="0">
                <a:solidFill>
                  <a:schemeClr val="bg1"/>
                </a:solidFill>
                <a:effectLst/>
                <a:latin typeface="+mj-lt"/>
              </a:rPr>
              <a:t>Constructions and </a:t>
            </a:r>
            <a:r>
              <a:rPr lang="nb-NO" sz="2200" b="0" i="1" u="none" strike="noStrike" dirty="0" err="1">
                <a:solidFill>
                  <a:schemeClr val="bg1"/>
                </a:solidFill>
                <a:effectLst/>
                <a:latin typeface="+mj-lt"/>
              </a:rPr>
              <a:t>Frames</a:t>
            </a:r>
            <a:r>
              <a:rPr lang="nb-NO" sz="2200" b="0" i="0" u="none" strike="noStrike" dirty="0">
                <a:solidFill>
                  <a:schemeClr val="bg1"/>
                </a:solidFill>
                <a:effectLst/>
                <a:latin typeface="+mj-lt"/>
              </a:rPr>
              <a:t> 15(1), 1-58.</a:t>
            </a:r>
          </a:p>
        </p:txBody>
      </p:sp>
    </p:spTree>
    <p:extLst>
      <p:ext uri="{BB962C8B-B14F-4D97-AF65-F5344CB8AC3E}">
        <p14:creationId xmlns:p14="http://schemas.microsoft.com/office/powerpoint/2010/main" val="827467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63AC-FE01-A347-8CD3-8788A2E5A229}"/>
              </a:ext>
            </a:extLst>
          </p:cNvPr>
          <p:cNvSpPr>
            <a:spLocks noGrp="1"/>
          </p:cNvSpPr>
          <p:nvPr>
            <p:ph type="title"/>
          </p:nvPr>
        </p:nvSpPr>
        <p:spPr>
          <a:xfrm>
            <a:off x="838200" y="355989"/>
            <a:ext cx="10515600" cy="858033"/>
          </a:xfrm>
        </p:spPr>
        <p:txBody>
          <a:bodyPr>
            <a:noAutofit/>
          </a:bodyPr>
          <a:lstStyle/>
          <a:p>
            <a:r>
              <a:rPr lang="en-NO" sz="3600" dirty="0">
                <a:latin typeface="Calibri Light" panose="020F0302020204030204" pitchFamily="34" charset="0"/>
                <a:cs typeface="Calibri Light" panose="020F0302020204030204" pitchFamily="34" charset="0"/>
              </a:rPr>
              <a:t>3 groupings emerge from the data</a:t>
            </a:r>
          </a:p>
        </p:txBody>
      </p:sp>
      <p:sp>
        <p:nvSpPr>
          <p:cNvPr id="3" name="Content Placeholder 2">
            <a:extLst>
              <a:ext uri="{FF2B5EF4-FFF2-40B4-BE49-F238E27FC236}">
                <a16:creationId xmlns:a16="http://schemas.microsoft.com/office/drawing/2014/main" id="{7E19BCC0-54A2-1C48-8CA3-3DFA2303E96B}"/>
              </a:ext>
            </a:extLst>
          </p:cNvPr>
          <p:cNvSpPr>
            <a:spLocks noGrp="1"/>
          </p:cNvSpPr>
          <p:nvPr>
            <p:ph idx="1"/>
          </p:nvPr>
        </p:nvSpPr>
        <p:spPr>
          <a:xfrm>
            <a:off x="838200" y="1161952"/>
            <a:ext cx="10515600" cy="4652963"/>
          </a:xfrm>
        </p:spPr>
        <p:txBody>
          <a:bodyPr>
            <a:noAutofit/>
          </a:bodyPr>
          <a:lstStyle/>
          <a:p>
            <a:pPr marL="0" indent="0">
              <a:buNone/>
            </a:pPr>
            <a:r>
              <a:rPr lang="en-NO" sz="2100" b="1" dirty="0">
                <a:latin typeface="Calibri" panose="020F0502020204030204" pitchFamily="34" charset="0"/>
                <a:cs typeface="Calibri" panose="020F0502020204030204" pitchFamily="34" charset="0"/>
              </a:rPr>
              <a:t>Family: </a:t>
            </a:r>
          </a:p>
          <a:p>
            <a:pPr lvl="1"/>
            <a:r>
              <a:rPr lang="en-NO" sz="2100" dirty="0">
                <a:latin typeface="Calibri" panose="020F0502020204030204" pitchFamily="34" charset="0"/>
                <a:cs typeface="Calibri" panose="020F0502020204030204" pitchFamily="34" charset="0"/>
              </a:rPr>
              <a:t>the smallest grouping of (usually 2-9) cxns that are nearly synonymous; </a:t>
            </a:r>
          </a:p>
          <a:p>
            <a:pPr lvl="1"/>
            <a:r>
              <a:rPr lang="en-NO" sz="2100" dirty="0">
                <a:latin typeface="Calibri" panose="020F0502020204030204" pitchFamily="34" charset="0"/>
                <a:cs typeface="Calibri" panose="020F0502020204030204" pitchFamily="34" charset="0"/>
              </a:rPr>
              <a:t>some members may also share </a:t>
            </a:r>
            <a:r>
              <a:rPr lang="en-GB" sz="2100" dirty="0">
                <a:latin typeface="Calibri" panose="020F0502020204030204" pitchFamily="34" charset="0"/>
                <a:cs typeface="Calibri" panose="020F0502020204030204" pitchFamily="34" charset="0"/>
              </a:rPr>
              <a:t>similar syntactic structure and anchor words; </a:t>
            </a:r>
          </a:p>
          <a:p>
            <a:pPr lvl="1"/>
            <a:r>
              <a:rPr lang="en-GB" sz="2100" dirty="0">
                <a:latin typeface="Calibri" panose="020F0502020204030204" pitchFamily="34" charset="0"/>
                <a:cs typeface="Calibri" panose="020F0502020204030204" pitchFamily="34" charset="0"/>
              </a:rPr>
              <a:t>cxns in a family do not necessarily share all properties but various subsets of these properties (family resemblance)</a:t>
            </a:r>
          </a:p>
          <a:p>
            <a:pPr lvl="1"/>
            <a:r>
              <a:rPr lang="en-GB" sz="2100" dirty="0">
                <a:latin typeface="Calibri" panose="020F0502020204030204" pitchFamily="34" charset="0"/>
                <a:cs typeface="Calibri" panose="020F0502020204030204" pitchFamily="34" charset="0"/>
              </a:rPr>
              <a:t>focus on horizontal relationships between cxns, but can also include inheritance links</a:t>
            </a:r>
          </a:p>
          <a:p>
            <a:pPr marL="0" indent="0">
              <a:buNone/>
            </a:pPr>
            <a:r>
              <a:rPr lang="en-GB" sz="2100" b="1" dirty="0">
                <a:latin typeface="Calibri" panose="020F0502020204030204" pitchFamily="34" charset="0"/>
                <a:cs typeface="Calibri" panose="020F0502020204030204" pitchFamily="34" charset="0"/>
              </a:rPr>
              <a:t>Cluster: </a:t>
            </a:r>
          </a:p>
          <a:p>
            <a:pPr lvl="1"/>
            <a:r>
              <a:rPr lang="en-GB" sz="2100" dirty="0">
                <a:latin typeface="Calibri" panose="020F0502020204030204" pitchFamily="34" charset="0"/>
                <a:cs typeface="Calibri" panose="020F0502020204030204" pitchFamily="34" charset="0"/>
              </a:rPr>
              <a:t>a group of families that displays a radial category structure, </a:t>
            </a:r>
          </a:p>
          <a:p>
            <a:pPr lvl="1"/>
            <a:r>
              <a:rPr lang="en-GB" sz="2100" dirty="0">
                <a:latin typeface="Calibri" panose="020F0502020204030204" pitchFamily="34" charset="0"/>
                <a:cs typeface="Calibri" panose="020F0502020204030204" pitchFamily="34" charset="0"/>
              </a:rPr>
              <a:t>with a core prototypical family of cxns and related families that are more or less peripheral and encode additional semantic nuances</a:t>
            </a:r>
          </a:p>
          <a:p>
            <a:pPr marL="0" indent="0">
              <a:buNone/>
            </a:pPr>
            <a:r>
              <a:rPr lang="en-GB" sz="2100" b="1" dirty="0">
                <a:latin typeface="Calibri" panose="020F0502020204030204" pitchFamily="34" charset="0"/>
                <a:cs typeface="Calibri" panose="020F0502020204030204" pitchFamily="34" charset="0"/>
              </a:rPr>
              <a:t>Network: </a:t>
            </a:r>
          </a:p>
          <a:p>
            <a:pPr lvl="1"/>
            <a:r>
              <a:rPr lang="en-GB" sz="2100" dirty="0">
                <a:latin typeface="Calibri" panose="020F0502020204030204" pitchFamily="34" charset="0"/>
                <a:cs typeface="Calibri" panose="020F0502020204030204" pitchFamily="34" charset="0"/>
              </a:rPr>
              <a:t>a structured group of clusters sharing general semantics such as Prohibitive, Comparison, Assessment, etc. </a:t>
            </a:r>
          </a:p>
          <a:p>
            <a:pPr lvl="1"/>
            <a:r>
              <a:rPr lang="en-GB" sz="2100" dirty="0">
                <a:latin typeface="Calibri" panose="020F0502020204030204" pitchFamily="34" charset="0"/>
                <a:cs typeface="Calibri" panose="020F0502020204030204" pitchFamily="34" charset="0"/>
              </a:rPr>
              <a:t>Often contains a prototypical cluster and related clusters joined by semantic links or shared families</a:t>
            </a:r>
            <a:endParaRPr lang="en-NO" sz="2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5218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B8476-6259-4C26-C09A-046DD982A71F}"/>
              </a:ext>
            </a:extLst>
          </p:cNvPr>
          <p:cNvSpPr>
            <a:spLocks noGrp="1"/>
          </p:cNvSpPr>
          <p:nvPr>
            <p:ph type="title"/>
          </p:nvPr>
        </p:nvSpPr>
        <p:spPr>
          <a:xfrm>
            <a:off x="838200" y="1716846"/>
            <a:ext cx="10515600" cy="1325563"/>
          </a:xfrm>
        </p:spPr>
        <p:txBody>
          <a:bodyPr/>
          <a:lstStyle/>
          <a:p>
            <a:pPr algn="ctr"/>
            <a:r>
              <a:rPr lang="en-NO" sz="4400" dirty="0"/>
              <a:t>Definitions: construction, constructicon</a:t>
            </a:r>
            <a:endParaRPr lang="en-NO" dirty="0"/>
          </a:p>
        </p:txBody>
      </p:sp>
    </p:spTree>
    <p:extLst>
      <p:ext uri="{BB962C8B-B14F-4D97-AF65-F5344CB8AC3E}">
        <p14:creationId xmlns:p14="http://schemas.microsoft.com/office/powerpoint/2010/main" val="714884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able&#10;&#10;Description automatically generated">
            <a:extLst>
              <a:ext uri="{FF2B5EF4-FFF2-40B4-BE49-F238E27FC236}">
                <a16:creationId xmlns:a16="http://schemas.microsoft.com/office/drawing/2014/main" id="{448329B0-8D4B-4A46-9B3D-62775BBEDF6C}"/>
              </a:ext>
            </a:extLst>
          </p:cNvPr>
          <p:cNvPicPr>
            <a:picLocks noChangeAspect="1"/>
          </p:cNvPicPr>
          <p:nvPr/>
        </p:nvPicPr>
        <p:blipFill>
          <a:blip r:embed="rId2"/>
          <a:stretch>
            <a:fillRect/>
          </a:stretch>
        </p:blipFill>
        <p:spPr>
          <a:xfrm>
            <a:off x="408848" y="1282231"/>
            <a:ext cx="8696767" cy="5216298"/>
          </a:xfrm>
          <a:prstGeom prst="rect">
            <a:avLst/>
          </a:prstGeom>
        </p:spPr>
      </p:pic>
      <p:sp>
        <p:nvSpPr>
          <p:cNvPr id="8" name="Title 1">
            <a:extLst>
              <a:ext uri="{FF2B5EF4-FFF2-40B4-BE49-F238E27FC236}">
                <a16:creationId xmlns:a16="http://schemas.microsoft.com/office/drawing/2014/main" id="{CE39D10A-09CC-EE4C-B9C1-5CD4CBC94BA7}"/>
              </a:ext>
            </a:extLst>
          </p:cNvPr>
          <p:cNvSpPr txBox="1">
            <a:spLocks/>
          </p:cNvSpPr>
          <p:nvPr/>
        </p:nvSpPr>
        <p:spPr>
          <a:xfrm>
            <a:off x="1267552"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x-none"/>
          </a:p>
        </p:txBody>
      </p:sp>
      <p:sp>
        <p:nvSpPr>
          <p:cNvPr id="11" name="Title 1">
            <a:extLst>
              <a:ext uri="{FF2B5EF4-FFF2-40B4-BE49-F238E27FC236}">
                <a16:creationId xmlns:a16="http://schemas.microsoft.com/office/drawing/2014/main" id="{E06338CE-F8EA-D645-95A1-256919AAAA4A}"/>
              </a:ext>
            </a:extLst>
          </p:cNvPr>
          <p:cNvSpPr txBox="1">
            <a:spLocks/>
          </p:cNvSpPr>
          <p:nvPr/>
        </p:nvSpPr>
        <p:spPr>
          <a:xfrm>
            <a:off x="408848" y="470665"/>
            <a:ext cx="10086249" cy="5222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Semantic class “Qualia” </a:t>
            </a:r>
            <a:endParaRPr lang="x-none" sz="4000"/>
          </a:p>
        </p:txBody>
      </p:sp>
      <p:sp>
        <p:nvSpPr>
          <p:cNvPr id="2" name="Slide Number Placeholder 1">
            <a:extLst>
              <a:ext uri="{FF2B5EF4-FFF2-40B4-BE49-F238E27FC236}">
                <a16:creationId xmlns:a16="http://schemas.microsoft.com/office/drawing/2014/main" id="{F122B397-529A-5741-9C5A-6485FE0B035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40</a:t>
            </a:fld>
            <a:endParaRPr lang="en-NO"/>
          </a:p>
        </p:txBody>
      </p:sp>
      <p:sp>
        <p:nvSpPr>
          <p:cNvPr id="15" name="Прямоугольник 12">
            <a:extLst>
              <a:ext uri="{FF2B5EF4-FFF2-40B4-BE49-F238E27FC236}">
                <a16:creationId xmlns:a16="http://schemas.microsoft.com/office/drawing/2014/main" id="{5814F743-D746-E245-AB9C-D4CD8CD7CD69}"/>
              </a:ext>
            </a:extLst>
          </p:cNvPr>
          <p:cNvSpPr/>
          <p:nvPr/>
        </p:nvSpPr>
        <p:spPr>
          <a:xfrm>
            <a:off x="9086938" y="1338565"/>
            <a:ext cx="2384626" cy="2677656"/>
          </a:xfrm>
          <a:prstGeom prst="rect">
            <a:avLst/>
          </a:prstGeom>
        </p:spPr>
        <p:txBody>
          <a:bodyPr wrap="square">
            <a:spAutoFit/>
          </a:bodyPr>
          <a:lstStyle/>
          <a:p>
            <a:r>
              <a:rPr lang="en-US" sz="2400" dirty="0"/>
              <a:t>— constructions that describe the properties of the given objective physical world, external to the speaker</a:t>
            </a:r>
            <a:endParaRPr lang="ru-RU" sz="2400" dirty="0"/>
          </a:p>
        </p:txBody>
      </p:sp>
      <p:sp>
        <p:nvSpPr>
          <p:cNvPr id="16" name="Рамка 7">
            <a:extLst>
              <a:ext uri="{FF2B5EF4-FFF2-40B4-BE49-F238E27FC236}">
                <a16:creationId xmlns:a16="http://schemas.microsoft.com/office/drawing/2014/main" id="{37EA07B3-C49E-3A46-B9AA-FD4969FEAC10}"/>
              </a:ext>
            </a:extLst>
          </p:cNvPr>
          <p:cNvSpPr/>
          <p:nvPr/>
        </p:nvSpPr>
        <p:spPr>
          <a:xfrm>
            <a:off x="408848" y="1265197"/>
            <a:ext cx="8671567" cy="2677656"/>
          </a:xfrm>
          <a:prstGeom prst="frame">
            <a:avLst>
              <a:gd name="adj1" fmla="val 2090"/>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2786104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able&#10;&#10;Description automatically generated">
            <a:extLst>
              <a:ext uri="{FF2B5EF4-FFF2-40B4-BE49-F238E27FC236}">
                <a16:creationId xmlns:a16="http://schemas.microsoft.com/office/drawing/2014/main" id="{A6B5878D-012D-6D48-95DC-61E8DFCC31C3}"/>
              </a:ext>
            </a:extLst>
          </p:cNvPr>
          <p:cNvPicPr>
            <a:picLocks noChangeAspect="1"/>
          </p:cNvPicPr>
          <p:nvPr/>
        </p:nvPicPr>
        <p:blipFill>
          <a:blip r:embed="rId2"/>
          <a:stretch>
            <a:fillRect/>
          </a:stretch>
        </p:blipFill>
        <p:spPr>
          <a:xfrm>
            <a:off x="379069" y="1293250"/>
            <a:ext cx="8707869" cy="5222957"/>
          </a:xfrm>
          <a:prstGeom prst="rect">
            <a:avLst/>
          </a:prstGeom>
        </p:spPr>
      </p:pic>
      <p:sp>
        <p:nvSpPr>
          <p:cNvPr id="8" name="Title 1">
            <a:extLst>
              <a:ext uri="{FF2B5EF4-FFF2-40B4-BE49-F238E27FC236}">
                <a16:creationId xmlns:a16="http://schemas.microsoft.com/office/drawing/2014/main" id="{CE39D10A-09CC-EE4C-B9C1-5CD4CBC94BA7}"/>
              </a:ext>
            </a:extLst>
          </p:cNvPr>
          <p:cNvSpPr txBox="1">
            <a:spLocks/>
          </p:cNvSpPr>
          <p:nvPr/>
        </p:nvSpPr>
        <p:spPr>
          <a:xfrm>
            <a:off x="1267552"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x-none"/>
          </a:p>
        </p:txBody>
      </p:sp>
      <p:sp>
        <p:nvSpPr>
          <p:cNvPr id="11" name="Title 1">
            <a:extLst>
              <a:ext uri="{FF2B5EF4-FFF2-40B4-BE49-F238E27FC236}">
                <a16:creationId xmlns:a16="http://schemas.microsoft.com/office/drawing/2014/main" id="{E06338CE-F8EA-D645-95A1-256919AAAA4A}"/>
              </a:ext>
            </a:extLst>
          </p:cNvPr>
          <p:cNvSpPr txBox="1">
            <a:spLocks/>
          </p:cNvSpPr>
          <p:nvPr/>
        </p:nvSpPr>
        <p:spPr>
          <a:xfrm>
            <a:off x="379069" y="359655"/>
            <a:ext cx="11267336" cy="9250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Semantic class “Modality and its neighborhood”</a:t>
            </a:r>
            <a:r>
              <a:rPr lang="en-US" dirty="0"/>
              <a:t> </a:t>
            </a:r>
            <a:endParaRPr lang="x-none"/>
          </a:p>
        </p:txBody>
      </p:sp>
      <p:sp>
        <p:nvSpPr>
          <p:cNvPr id="2" name="Slide Number Placeholder 1">
            <a:extLst>
              <a:ext uri="{FF2B5EF4-FFF2-40B4-BE49-F238E27FC236}">
                <a16:creationId xmlns:a16="http://schemas.microsoft.com/office/drawing/2014/main" id="{F122B397-529A-5741-9C5A-6485FE0B035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41</a:t>
            </a:fld>
            <a:endParaRPr lang="en-NO"/>
          </a:p>
        </p:txBody>
      </p:sp>
      <p:sp>
        <p:nvSpPr>
          <p:cNvPr id="9" name="Рамка 7">
            <a:extLst>
              <a:ext uri="{FF2B5EF4-FFF2-40B4-BE49-F238E27FC236}">
                <a16:creationId xmlns:a16="http://schemas.microsoft.com/office/drawing/2014/main" id="{C30D38C7-73D7-3247-A052-8A43F79873C5}"/>
              </a:ext>
            </a:extLst>
          </p:cNvPr>
          <p:cNvSpPr/>
          <p:nvPr/>
        </p:nvSpPr>
        <p:spPr>
          <a:xfrm>
            <a:off x="408848" y="3887169"/>
            <a:ext cx="2634798" cy="2605706"/>
          </a:xfrm>
          <a:prstGeom prst="frame">
            <a:avLst>
              <a:gd name="adj1" fmla="val 2090"/>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249600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39D10A-09CC-EE4C-B9C1-5CD4CBC94BA7}"/>
              </a:ext>
            </a:extLst>
          </p:cNvPr>
          <p:cNvSpPr txBox="1">
            <a:spLocks/>
          </p:cNvSpPr>
          <p:nvPr/>
        </p:nvSpPr>
        <p:spPr>
          <a:xfrm>
            <a:off x="1267552"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x-none"/>
          </a:p>
        </p:txBody>
      </p:sp>
      <p:sp>
        <p:nvSpPr>
          <p:cNvPr id="11" name="Title 1">
            <a:extLst>
              <a:ext uri="{FF2B5EF4-FFF2-40B4-BE49-F238E27FC236}">
                <a16:creationId xmlns:a16="http://schemas.microsoft.com/office/drawing/2014/main" id="{E06338CE-F8EA-D645-95A1-256919AAAA4A}"/>
              </a:ext>
            </a:extLst>
          </p:cNvPr>
          <p:cNvSpPr txBox="1">
            <a:spLocks/>
          </p:cNvSpPr>
          <p:nvPr/>
        </p:nvSpPr>
        <p:spPr>
          <a:xfrm>
            <a:off x="408848" y="539328"/>
            <a:ext cx="11062715" cy="5222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Semantic class “Subjectivity”</a:t>
            </a:r>
            <a:endParaRPr lang="x-none" sz="4000"/>
          </a:p>
        </p:txBody>
      </p:sp>
      <p:sp>
        <p:nvSpPr>
          <p:cNvPr id="2" name="Slide Number Placeholder 1">
            <a:extLst>
              <a:ext uri="{FF2B5EF4-FFF2-40B4-BE49-F238E27FC236}">
                <a16:creationId xmlns:a16="http://schemas.microsoft.com/office/drawing/2014/main" id="{F122B397-529A-5741-9C5A-6485FE0B035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42</a:t>
            </a:fld>
            <a:endParaRPr lang="en-NO"/>
          </a:p>
        </p:txBody>
      </p:sp>
      <p:sp>
        <p:nvSpPr>
          <p:cNvPr id="15" name="Прямоугольник 12">
            <a:extLst>
              <a:ext uri="{FF2B5EF4-FFF2-40B4-BE49-F238E27FC236}">
                <a16:creationId xmlns:a16="http://schemas.microsoft.com/office/drawing/2014/main" id="{5814F743-D746-E245-AB9C-D4CD8CD7CD69}"/>
              </a:ext>
            </a:extLst>
          </p:cNvPr>
          <p:cNvSpPr/>
          <p:nvPr/>
        </p:nvSpPr>
        <p:spPr>
          <a:xfrm>
            <a:off x="9086938" y="1338565"/>
            <a:ext cx="2384626" cy="3046988"/>
          </a:xfrm>
          <a:prstGeom prst="rect">
            <a:avLst/>
          </a:prstGeom>
        </p:spPr>
        <p:txBody>
          <a:bodyPr wrap="square">
            <a:spAutoFit/>
          </a:bodyPr>
          <a:lstStyle/>
          <a:p>
            <a:r>
              <a:rPr lang="en-US" sz="2400" dirty="0"/>
              <a:t>— constructions that encode the subjective evaluation of a situation, its elements or participants by the speaker.</a:t>
            </a:r>
            <a:endParaRPr lang="ru-RU" sz="2400" dirty="0"/>
          </a:p>
        </p:txBody>
      </p:sp>
      <p:pic>
        <p:nvPicPr>
          <p:cNvPr id="4" name="Picture 3" descr="Graphical user interface, table&#10;&#10;Description automatically generated">
            <a:extLst>
              <a:ext uri="{FF2B5EF4-FFF2-40B4-BE49-F238E27FC236}">
                <a16:creationId xmlns:a16="http://schemas.microsoft.com/office/drawing/2014/main" id="{932A616D-55EF-5542-A8E3-6DE66CDCD1AA}"/>
              </a:ext>
            </a:extLst>
          </p:cNvPr>
          <p:cNvPicPr>
            <a:picLocks noChangeAspect="1"/>
          </p:cNvPicPr>
          <p:nvPr/>
        </p:nvPicPr>
        <p:blipFill>
          <a:blip r:embed="rId2"/>
          <a:stretch>
            <a:fillRect/>
          </a:stretch>
        </p:blipFill>
        <p:spPr>
          <a:xfrm>
            <a:off x="362689" y="1265647"/>
            <a:ext cx="8724249" cy="5232782"/>
          </a:xfrm>
          <a:prstGeom prst="rect">
            <a:avLst/>
          </a:prstGeom>
        </p:spPr>
      </p:pic>
      <p:sp>
        <p:nvSpPr>
          <p:cNvPr id="10" name="Рамка 7">
            <a:extLst>
              <a:ext uri="{FF2B5EF4-FFF2-40B4-BE49-F238E27FC236}">
                <a16:creationId xmlns:a16="http://schemas.microsoft.com/office/drawing/2014/main" id="{25EB9EC4-EE97-F94C-9E69-BA2A5420E8DD}"/>
              </a:ext>
            </a:extLst>
          </p:cNvPr>
          <p:cNvSpPr/>
          <p:nvPr/>
        </p:nvSpPr>
        <p:spPr>
          <a:xfrm>
            <a:off x="3025437" y="3853543"/>
            <a:ext cx="1847010" cy="2598552"/>
          </a:xfrm>
          <a:prstGeom prst="frame">
            <a:avLst>
              <a:gd name="adj1" fmla="val 3571"/>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3644168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able&#10;&#10;Description automatically generated">
            <a:extLst>
              <a:ext uri="{FF2B5EF4-FFF2-40B4-BE49-F238E27FC236}">
                <a16:creationId xmlns:a16="http://schemas.microsoft.com/office/drawing/2014/main" id="{1F5AFF46-156E-9E46-8156-D83879DBF90C}"/>
              </a:ext>
            </a:extLst>
          </p:cNvPr>
          <p:cNvPicPr>
            <a:picLocks noChangeAspect="1"/>
          </p:cNvPicPr>
          <p:nvPr/>
        </p:nvPicPr>
        <p:blipFill>
          <a:blip r:embed="rId2"/>
          <a:stretch>
            <a:fillRect/>
          </a:stretch>
        </p:blipFill>
        <p:spPr>
          <a:xfrm>
            <a:off x="408848" y="1222017"/>
            <a:ext cx="8701346" cy="5219045"/>
          </a:xfrm>
          <a:prstGeom prst="rect">
            <a:avLst/>
          </a:prstGeom>
        </p:spPr>
      </p:pic>
      <p:sp>
        <p:nvSpPr>
          <p:cNvPr id="8" name="Title 1">
            <a:extLst>
              <a:ext uri="{FF2B5EF4-FFF2-40B4-BE49-F238E27FC236}">
                <a16:creationId xmlns:a16="http://schemas.microsoft.com/office/drawing/2014/main" id="{CE39D10A-09CC-EE4C-B9C1-5CD4CBC94BA7}"/>
              </a:ext>
            </a:extLst>
          </p:cNvPr>
          <p:cNvSpPr txBox="1">
            <a:spLocks/>
          </p:cNvSpPr>
          <p:nvPr/>
        </p:nvSpPr>
        <p:spPr>
          <a:xfrm>
            <a:off x="1267552"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x-none"/>
          </a:p>
        </p:txBody>
      </p:sp>
      <p:sp>
        <p:nvSpPr>
          <p:cNvPr id="11" name="Title 1">
            <a:extLst>
              <a:ext uri="{FF2B5EF4-FFF2-40B4-BE49-F238E27FC236}">
                <a16:creationId xmlns:a16="http://schemas.microsoft.com/office/drawing/2014/main" id="{E06338CE-F8EA-D645-95A1-256919AAAA4A}"/>
              </a:ext>
            </a:extLst>
          </p:cNvPr>
          <p:cNvSpPr txBox="1">
            <a:spLocks/>
          </p:cNvSpPr>
          <p:nvPr/>
        </p:nvSpPr>
        <p:spPr>
          <a:xfrm>
            <a:off x="408848" y="539328"/>
            <a:ext cx="11062715" cy="5222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Semantic class “Discourse”</a:t>
            </a:r>
            <a:endParaRPr lang="x-none" sz="4000"/>
          </a:p>
        </p:txBody>
      </p:sp>
      <p:sp>
        <p:nvSpPr>
          <p:cNvPr id="2" name="Slide Number Placeholder 1">
            <a:extLst>
              <a:ext uri="{FF2B5EF4-FFF2-40B4-BE49-F238E27FC236}">
                <a16:creationId xmlns:a16="http://schemas.microsoft.com/office/drawing/2014/main" id="{F122B397-529A-5741-9C5A-6485FE0B035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43</a:t>
            </a:fld>
            <a:endParaRPr lang="en-NO"/>
          </a:p>
        </p:txBody>
      </p:sp>
      <p:sp>
        <p:nvSpPr>
          <p:cNvPr id="9" name="Рамка 7">
            <a:extLst>
              <a:ext uri="{FF2B5EF4-FFF2-40B4-BE49-F238E27FC236}">
                <a16:creationId xmlns:a16="http://schemas.microsoft.com/office/drawing/2014/main" id="{05A2F852-134D-1449-ACA6-0CA23C3ED154}"/>
              </a:ext>
            </a:extLst>
          </p:cNvPr>
          <p:cNvSpPr/>
          <p:nvPr/>
        </p:nvSpPr>
        <p:spPr>
          <a:xfrm>
            <a:off x="4860573" y="3858646"/>
            <a:ext cx="2470854" cy="2533756"/>
          </a:xfrm>
          <a:prstGeom prst="frame">
            <a:avLst>
              <a:gd name="adj1" fmla="val 2557"/>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2" name="Прямоугольник 8">
            <a:extLst>
              <a:ext uri="{FF2B5EF4-FFF2-40B4-BE49-F238E27FC236}">
                <a16:creationId xmlns:a16="http://schemas.microsoft.com/office/drawing/2014/main" id="{154BE80C-6DDE-7E4B-8738-10F711F3E866}"/>
              </a:ext>
            </a:extLst>
          </p:cNvPr>
          <p:cNvSpPr/>
          <p:nvPr/>
        </p:nvSpPr>
        <p:spPr>
          <a:xfrm>
            <a:off x="9080415" y="1265197"/>
            <a:ext cx="2566561" cy="3046988"/>
          </a:xfrm>
          <a:prstGeom prst="rect">
            <a:avLst/>
          </a:prstGeom>
        </p:spPr>
        <p:txBody>
          <a:bodyPr wrap="square">
            <a:spAutoFit/>
          </a:bodyPr>
          <a:lstStyle/>
          <a:p>
            <a:pPr>
              <a:defRPr/>
            </a:pPr>
            <a:r>
              <a:rPr lang="en-US" sz="2400" dirty="0"/>
              <a:t>— constructions that function at the discourse level: </a:t>
            </a:r>
          </a:p>
          <a:p>
            <a:pPr marL="342900" indent="-342900">
              <a:buFont typeface="Arial"/>
              <a:buChar char="•"/>
              <a:defRPr/>
            </a:pPr>
            <a:r>
              <a:rPr lang="en-US" sz="2000" dirty="0"/>
              <a:t>structure the text</a:t>
            </a:r>
          </a:p>
          <a:p>
            <a:pPr marL="342900" indent="-342900">
              <a:buFont typeface="Arial"/>
              <a:buChar char="•"/>
              <a:defRPr/>
            </a:pPr>
            <a:r>
              <a:rPr lang="en-US" sz="2000" dirty="0"/>
              <a:t>organize the communication</a:t>
            </a:r>
          </a:p>
          <a:p>
            <a:pPr marL="342900" indent="-342900">
              <a:buFont typeface="Arial"/>
              <a:buChar char="•"/>
              <a:defRPr/>
            </a:pPr>
            <a:r>
              <a:rPr lang="en-US" sz="2000" dirty="0"/>
              <a:t>refer to a broader context than a single sentence</a:t>
            </a:r>
          </a:p>
        </p:txBody>
      </p:sp>
    </p:spTree>
    <p:extLst>
      <p:ext uri="{BB962C8B-B14F-4D97-AF65-F5344CB8AC3E}">
        <p14:creationId xmlns:p14="http://schemas.microsoft.com/office/powerpoint/2010/main" val="541880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able&#10;&#10;Description automatically generated">
            <a:extLst>
              <a:ext uri="{FF2B5EF4-FFF2-40B4-BE49-F238E27FC236}">
                <a16:creationId xmlns:a16="http://schemas.microsoft.com/office/drawing/2014/main" id="{0D96E1FF-6674-8D45-BD27-1EBA794DA89C}"/>
              </a:ext>
            </a:extLst>
          </p:cNvPr>
          <p:cNvPicPr>
            <a:picLocks noChangeAspect="1"/>
          </p:cNvPicPr>
          <p:nvPr/>
        </p:nvPicPr>
        <p:blipFill>
          <a:blip r:embed="rId2"/>
          <a:stretch>
            <a:fillRect/>
          </a:stretch>
        </p:blipFill>
        <p:spPr>
          <a:xfrm>
            <a:off x="379070" y="1249124"/>
            <a:ext cx="8701345" cy="5219044"/>
          </a:xfrm>
          <a:prstGeom prst="rect">
            <a:avLst/>
          </a:prstGeom>
        </p:spPr>
      </p:pic>
      <p:sp>
        <p:nvSpPr>
          <p:cNvPr id="8" name="Title 1">
            <a:extLst>
              <a:ext uri="{FF2B5EF4-FFF2-40B4-BE49-F238E27FC236}">
                <a16:creationId xmlns:a16="http://schemas.microsoft.com/office/drawing/2014/main" id="{CE39D10A-09CC-EE4C-B9C1-5CD4CBC94BA7}"/>
              </a:ext>
            </a:extLst>
          </p:cNvPr>
          <p:cNvSpPr txBox="1">
            <a:spLocks/>
          </p:cNvSpPr>
          <p:nvPr/>
        </p:nvSpPr>
        <p:spPr>
          <a:xfrm>
            <a:off x="1267552"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x-none"/>
          </a:p>
        </p:txBody>
      </p:sp>
      <p:sp>
        <p:nvSpPr>
          <p:cNvPr id="11" name="Title 1">
            <a:extLst>
              <a:ext uri="{FF2B5EF4-FFF2-40B4-BE49-F238E27FC236}">
                <a16:creationId xmlns:a16="http://schemas.microsoft.com/office/drawing/2014/main" id="{E06338CE-F8EA-D645-95A1-256919AAAA4A}"/>
              </a:ext>
            </a:extLst>
          </p:cNvPr>
          <p:cNvSpPr txBox="1">
            <a:spLocks/>
          </p:cNvSpPr>
          <p:nvPr/>
        </p:nvSpPr>
        <p:spPr>
          <a:xfrm>
            <a:off x="408848" y="539328"/>
            <a:ext cx="11062715" cy="5222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Semantic class “Parameters”</a:t>
            </a:r>
            <a:endParaRPr lang="x-none" sz="4000"/>
          </a:p>
        </p:txBody>
      </p:sp>
      <p:sp>
        <p:nvSpPr>
          <p:cNvPr id="2" name="Slide Number Placeholder 1">
            <a:extLst>
              <a:ext uri="{FF2B5EF4-FFF2-40B4-BE49-F238E27FC236}">
                <a16:creationId xmlns:a16="http://schemas.microsoft.com/office/drawing/2014/main" id="{F122B397-529A-5741-9C5A-6485FE0B035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44</a:t>
            </a:fld>
            <a:endParaRPr lang="en-NO"/>
          </a:p>
        </p:txBody>
      </p:sp>
      <p:pic>
        <p:nvPicPr>
          <p:cNvPr id="14" name="Picture 4">
            <a:extLst>
              <a:ext uri="{FF2B5EF4-FFF2-40B4-BE49-F238E27FC236}">
                <a16:creationId xmlns:a16="http://schemas.microsoft.com/office/drawing/2014/main" id="{A5220FBD-C6E8-774C-A7CB-7B340D2C9ED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021815" y="4053521"/>
            <a:ext cx="3050350" cy="2265151"/>
          </a:xfrm>
          <a:prstGeom prst="rect">
            <a:avLst/>
          </a:prstGeom>
        </p:spPr>
      </p:pic>
      <p:sp>
        <p:nvSpPr>
          <p:cNvPr id="10" name="Рамка 7">
            <a:extLst>
              <a:ext uri="{FF2B5EF4-FFF2-40B4-BE49-F238E27FC236}">
                <a16:creationId xmlns:a16="http://schemas.microsoft.com/office/drawing/2014/main" id="{1E542C13-D444-024B-A0E7-6D33AF6CA71F}"/>
              </a:ext>
            </a:extLst>
          </p:cNvPr>
          <p:cNvSpPr/>
          <p:nvPr/>
        </p:nvSpPr>
        <p:spPr>
          <a:xfrm>
            <a:off x="7249343" y="3858646"/>
            <a:ext cx="1831072" cy="2533756"/>
          </a:xfrm>
          <a:prstGeom prst="frame">
            <a:avLst>
              <a:gd name="adj1" fmla="val 3571"/>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3" name="Прямоугольник 8">
            <a:extLst>
              <a:ext uri="{FF2B5EF4-FFF2-40B4-BE49-F238E27FC236}">
                <a16:creationId xmlns:a16="http://schemas.microsoft.com/office/drawing/2014/main" id="{6685664F-7E40-F647-87DC-9BAAB1921403}"/>
              </a:ext>
            </a:extLst>
          </p:cNvPr>
          <p:cNvSpPr/>
          <p:nvPr/>
        </p:nvSpPr>
        <p:spPr>
          <a:xfrm>
            <a:off x="9021815" y="1273781"/>
            <a:ext cx="2902964" cy="2862322"/>
          </a:xfrm>
          <a:prstGeom prst="rect">
            <a:avLst/>
          </a:prstGeom>
        </p:spPr>
        <p:txBody>
          <a:bodyPr wrap="square">
            <a:spAutoFit/>
          </a:bodyPr>
          <a:lstStyle/>
          <a:p>
            <a:pPr marL="342900" indent="-342900">
              <a:buFont typeface="Arial"/>
              <a:buChar char="•"/>
            </a:pPr>
            <a:r>
              <a:rPr lang="en-US" sz="2000" dirty="0"/>
              <a:t>imply a scale that serves as a point of reference for a property or a situation characterized by a construction</a:t>
            </a:r>
          </a:p>
          <a:p>
            <a:pPr marL="342900" indent="-342900">
              <a:buFont typeface="Arial"/>
              <a:buChar char="•"/>
            </a:pPr>
            <a:r>
              <a:rPr lang="en-US" sz="2000" dirty="0"/>
              <a:t>can apply to other meanings</a:t>
            </a:r>
          </a:p>
        </p:txBody>
      </p:sp>
    </p:spTree>
    <p:extLst>
      <p:ext uri="{BB962C8B-B14F-4D97-AF65-F5344CB8AC3E}">
        <p14:creationId xmlns:p14="http://schemas.microsoft.com/office/powerpoint/2010/main" val="330180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a:xfrm>
            <a:off x="838200" y="498764"/>
            <a:ext cx="10515600" cy="957600"/>
          </a:xfrm>
        </p:spPr>
        <p:txBody>
          <a:bodyPr/>
          <a:lstStyle/>
          <a:p>
            <a:r>
              <a:rPr lang="en-US" dirty="0"/>
              <a:t>Multiply motivated constructions</a:t>
            </a:r>
            <a:endParaRPr lang="ru-RU" dirty="0"/>
          </a:p>
        </p:txBody>
      </p:sp>
      <p:sp>
        <p:nvSpPr>
          <p:cNvPr id="5" name="Content Placeholder 4">
            <a:extLst>
              <a:ext uri="{FF2B5EF4-FFF2-40B4-BE49-F238E27FC236}">
                <a16:creationId xmlns:a16="http://schemas.microsoft.com/office/drawing/2014/main" id="{DFBB456B-53AA-2B40-A870-180C73F75EE8}"/>
              </a:ext>
            </a:extLst>
          </p:cNvPr>
          <p:cNvSpPr>
            <a:spLocks noGrp="1"/>
          </p:cNvSpPr>
          <p:nvPr>
            <p:ph sz="half" idx="1"/>
          </p:nvPr>
        </p:nvSpPr>
        <p:spPr>
          <a:xfrm>
            <a:off x="838200" y="1456364"/>
            <a:ext cx="10383981" cy="4514492"/>
          </a:xfrm>
        </p:spPr>
        <p:txBody>
          <a:bodyPr>
            <a:noAutofit/>
          </a:bodyPr>
          <a:lstStyle/>
          <a:p>
            <a:pPr marL="0" indent="0">
              <a:lnSpc>
                <a:spcPct val="100000"/>
              </a:lnSpc>
              <a:buNone/>
            </a:pPr>
            <a:r>
              <a:rPr lang="nb-NO" sz="2400" dirty="0">
                <a:latin typeface="Calibri" panose="020F0502020204030204" pitchFamily="34" charset="0"/>
                <a:cs typeface="Calibri" panose="020F0502020204030204" pitchFamily="34" charset="0"/>
              </a:rPr>
              <a:t>Many constructions (over 40%) belong to more than one semantic type, and therefore carry two or more semantic tags and corresponding sub-tags.</a:t>
            </a:r>
          </a:p>
          <a:p>
            <a:pPr marL="0" indent="0">
              <a:lnSpc>
                <a:spcPct val="100000"/>
              </a:lnSpc>
              <a:buNone/>
            </a:pPr>
            <a:r>
              <a:rPr lang="nb-NO" sz="2400" dirty="0">
                <a:latin typeface="Calibri" panose="020F0502020204030204" pitchFamily="34" charset="0"/>
                <a:cs typeface="Calibri" panose="020F0502020204030204" pitchFamily="34" charset="0"/>
              </a:rPr>
              <a:t>Example:</a:t>
            </a:r>
          </a:p>
          <a:p>
            <a:pPr marL="385200" lvl="1" indent="0">
              <a:lnSpc>
                <a:spcPct val="100000"/>
              </a:lnSpc>
              <a:spcBef>
                <a:spcPts val="0"/>
              </a:spcBef>
              <a:buNone/>
            </a:pPr>
            <a:r>
              <a:rPr lang="nb-NO" b="1" dirty="0">
                <a:latin typeface="Calibri" panose="020F0502020204030204" pitchFamily="34" charset="0"/>
                <a:cs typeface="Calibri" panose="020F0502020204030204" pitchFamily="34" charset="0"/>
              </a:rPr>
              <a:t>Cl</a:t>
            </a:r>
            <a:r>
              <a:rPr lang="ru-RU" b="1" dirty="0">
                <a:latin typeface="Calibri" panose="020F0502020204030204" pitchFamily="34" charset="0"/>
                <a:cs typeface="Calibri" panose="020F0502020204030204" pitchFamily="34" charset="0"/>
              </a:rPr>
              <a:t>, </a:t>
            </a:r>
            <a:r>
              <a:rPr lang="nb-NO" b="1" dirty="0">
                <a:latin typeface="Calibri" panose="020F0502020204030204" pitchFamily="34" charset="0"/>
                <a:cs typeface="Calibri" panose="020F0502020204030204" pitchFamily="34" charset="0"/>
              </a:rPr>
              <a:t>i privet </a:t>
            </a:r>
          </a:p>
          <a:p>
            <a:pPr marL="385200" lvl="1" indent="0">
              <a:lnSpc>
                <a:spcPct val="100000"/>
              </a:lnSpc>
              <a:spcBef>
                <a:spcPts val="0"/>
              </a:spcBef>
              <a:buNone/>
            </a:pPr>
            <a:r>
              <a:rPr lang="en-US" dirty="0">
                <a:latin typeface="Calibri" panose="020F0502020204030204" pitchFamily="34" charset="0"/>
                <a:cs typeface="Calibri" panose="020F0502020204030204" pitchFamily="34" charset="0"/>
              </a:rPr>
              <a:t>'Cl, and hello'</a:t>
            </a:r>
            <a:r>
              <a:rPr lang="nb-NO" dirty="0">
                <a:latin typeface="Calibri" panose="020F0502020204030204" pitchFamily="34" charset="0"/>
                <a:cs typeface="Calibri" panose="020F0502020204030204" pitchFamily="34" charset="0"/>
              </a:rPr>
              <a:t> </a:t>
            </a:r>
          </a:p>
          <a:p>
            <a:pPr marL="385200" lvl="1" indent="0">
              <a:lnSpc>
                <a:spcPct val="100000"/>
              </a:lnSpc>
              <a:spcBef>
                <a:spcPts val="0"/>
              </a:spcBef>
              <a:buNone/>
            </a:pPr>
            <a:r>
              <a:rPr lang="nb-NO" i="1" dirty="0">
                <a:solidFill>
                  <a:srgbClr val="0070C0"/>
                </a:solidFill>
                <a:latin typeface="Calibri" panose="020F0502020204030204" pitchFamily="34" charset="0"/>
                <a:cs typeface="Calibri" panose="020F0502020204030204" pitchFamily="34" charset="0"/>
              </a:rPr>
              <a:t>On u</a:t>
            </a:r>
            <a:r>
              <a:rPr lang="en-US" i="1" dirty="0">
                <a:solidFill>
                  <a:srgbClr val="0070C0"/>
                </a:solidFill>
                <a:latin typeface="Calibri" panose="020F0502020204030204" pitchFamily="34" charset="0"/>
                <a:cs typeface="Calibri" panose="020F0502020204030204" pitchFamily="34" charset="0"/>
              </a:rPr>
              <a:t>že davno</a:t>
            </a:r>
            <a:r>
              <a:rPr lang="ru-RU" i="1" dirty="0">
                <a:solidFill>
                  <a:srgbClr val="0070C0"/>
                </a:solidFill>
                <a:latin typeface="Calibri" panose="020F0502020204030204" pitchFamily="34" charset="0"/>
                <a:cs typeface="Calibri" panose="020F0502020204030204" pitchFamily="34" charset="0"/>
              </a:rPr>
              <a:t> </a:t>
            </a:r>
            <a:r>
              <a:rPr lang="nb-NO" i="1" dirty="0">
                <a:solidFill>
                  <a:srgbClr val="0070C0"/>
                </a:solidFill>
                <a:latin typeface="Calibri" panose="020F0502020204030204" pitchFamily="34" charset="0"/>
                <a:cs typeface="Calibri" panose="020F0502020204030204" pitchFamily="34" charset="0"/>
              </a:rPr>
              <a:t>vzjal u menja ètu knigu</a:t>
            </a:r>
            <a:r>
              <a:rPr lang="ru-RU" i="1" dirty="0">
                <a:solidFill>
                  <a:srgbClr val="0070C0"/>
                </a:solidFill>
                <a:latin typeface="Calibri" panose="020F0502020204030204" pitchFamily="34" charset="0"/>
                <a:cs typeface="Calibri" panose="020F0502020204030204" pitchFamily="34" charset="0"/>
              </a:rPr>
              <a:t>, </a:t>
            </a:r>
            <a:r>
              <a:rPr lang="nb-NO" i="1" dirty="0">
                <a:solidFill>
                  <a:srgbClr val="0070C0"/>
                </a:solidFill>
                <a:latin typeface="Calibri" panose="020F0502020204030204" pitchFamily="34" charset="0"/>
                <a:cs typeface="Calibri" panose="020F0502020204030204" pitchFamily="34" charset="0"/>
              </a:rPr>
              <a:t>i privet</a:t>
            </a:r>
            <a:r>
              <a:rPr lang="ru-RU" i="1" dirty="0">
                <a:solidFill>
                  <a:srgbClr val="0070C0"/>
                </a:solidFill>
                <a:latin typeface="Calibri" panose="020F0502020204030204" pitchFamily="34" charset="0"/>
                <a:cs typeface="Calibri" panose="020F0502020204030204" pitchFamily="34" charset="0"/>
              </a:rPr>
              <a:t>! </a:t>
            </a:r>
            <a:r>
              <a:rPr lang="nb-NO" i="1" dirty="0">
                <a:solidFill>
                  <a:srgbClr val="0070C0"/>
                </a:solidFill>
                <a:latin typeface="Calibri" panose="020F0502020204030204" pitchFamily="34" charset="0"/>
                <a:cs typeface="Calibri" panose="020F0502020204030204" pitchFamily="34" charset="0"/>
              </a:rPr>
              <a:t>Uexal v otpusk.</a:t>
            </a:r>
          </a:p>
          <a:p>
            <a:pPr marL="385200" lvl="1" indent="0">
              <a:lnSpc>
                <a:spcPct val="100000"/>
              </a:lnSpc>
              <a:spcBef>
                <a:spcPts val="0"/>
              </a:spcBef>
              <a:buNone/>
            </a:pPr>
            <a:r>
              <a:rPr lang="nb-NO" dirty="0">
                <a:latin typeface="Calibri" panose="020F0502020204030204" pitchFamily="34" charset="0"/>
                <a:cs typeface="Calibri" panose="020F0502020204030204" pitchFamily="34" charset="0"/>
              </a:rPr>
              <a:t>'He borrowed my book a long time ago and suddenly disappeared [lit. and hello]. He left for vacation.' </a:t>
            </a:r>
          </a:p>
          <a:p>
            <a:pPr marL="385200" lvl="1" indent="0">
              <a:lnSpc>
                <a:spcPct val="100000"/>
              </a:lnSpc>
              <a:spcBef>
                <a:spcPts val="0"/>
              </a:spcBef>
              <a:buNone/>
            </a:pPr>
            <a:endParaRPr lang="nb-NO" sz="1200" dirty="0">
              <a:latin typeface="Calibri" panose="020F0502020204030204" pitchFamily="34" charset="0"/>
              <a:cs typeface="Calibri" panose="020F0502020204030204" pitchFamily="34" charset="0"/>
            </a:endParaRPr>
          </a:p>
          <a:p>
            <a:pPr marL="385200" lvl="1" indent="0">
              <a:lnSpc>
                <a:spcPct val="100000"/>
              </a:lnSpc>
              <a:spcBef>
                <a:spcPts val="0"/>
              </a:spcBef>
              <a:buNone/>
            </a:pPr>
            <a:r>
              <a:rPr lang="nb-NO" dirty="0">
                <a:latin typeface="Calibri" panose="020F0502020204030204" pitchFamily="34" charset="0"/>
                <a:cs typeface="Calibri" panose="020F0502020204030204" pitchFamily="34" charset="0"/>
              </a:rPr>
              <a:t>1) type Non-</a:t>
            </a:r>
            <a:r>
              <a:rPr lang="nb-NO" dirty="0" err="1">
                <a:latin typeface="Calibri" panose="020F0502020204030204" pitchFamily="34" charset="0"/>
                <a:cs typeface="Calibri" panose="020F0502020204030204" pitchFamily="34" charset="0"/>
              </a:rPr>
              <a:t>Existence</a:t>
            </a:r>
            <a:r>
              <a:rPr lang="nb-NO" dirty="0">
                <a:latin typeface="Calibri" panose="020F0502020204030204" pitchFamily="34" charset="0"/>
                <a:cs typeface="Calibri" panose="020F0502020204030204" pitchFamily="34" charset="0"/>
              </a:rPr>
              <a:t>: subtype Disappear -</a:t>
            </a:r>
            <a:r>
              <a:rPr lang="en-US" dirty="0">
                <a:latin typeface="Calibri" panose="020F0502020204030204" pitchFamily="34" charset="0"/>
                <a:cs typeface="Calibri" panose="020F0502020204030204" pitchFamily="34" charset="0"/>
              </a:rPr>
              <a:t>&gt; class Qualia</a:t>
            </a:r>
            <a:r>
              <a:rPr lang="nb-NO" dirty="0">
                <a:latin typeface="Calibri" panose="020F0502020204030204" pitchFamily="34" charset="0"/>
                <a:cs typeface="Calibri" panose="020F0502020204030204" pitchFamily="34" charset="0"/>
              </a:rPr>
              <a:t>; </a:t>
            </a:r>
          </a:p>
          <a:p>
            <a:pPr marL="385200" lvl="1" indent="0">
              <a:lnSpc>
                <a:spcPct val="100000"/>
              </a:lnSpc>
              <a:spcBef>
                <a:spcPts val="0"/>
              </a:spcBef>
              <a:buNone/>
            </a:pPr>
            <a:r>
              <a:rPr lang="nb-NO" dirty="0">
                <a:latin typeface="Calibri" panose="020F0502020204030204" pitchFamily="34" charset="0"/>
                <a:cs typeface="Calibri" panose="020F0502020204030204" pitchFamily="34" charset="0"/>
              </a:rPr>
              <a:t>2) type Mirative -&gt; class Subjectivity</a:t>
            </a:r>
          </a:p>
        </p:txBody>
      </p:sp>
      <p:sp>
        <p:nvSpPr>
          <p:cNvPr id="4" name="Slide Number Placeholder 3">
            <a:extLst>
              <a:ext uri="{FF2B5EF4-FFF2-40B4-BE49-F238E27FC236}">
                <a16:creationId xmlns:a16="http://schemas.microsoft.com/office/drawing/2014/main" id="{6F9DD464-1E3F-964A-8782-F5E363455C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45</a:t>
            </a:fld>
            <a:endParaRPr lang="en-NO"/>
          </a:p>
        </p:txBody>
      </p:sp>
      <p:sp>
        <p:nvSpPr>
          <p:cNvPr id="2" name="Rectangle 1">
            <a:extLst>
              <a:ext uri="{FF2B5EF4-FFF2-40B4-BE49-F238E27FC236}">
                <a16:creationId xmlns:a16="http://schemas.microsoft.com/office/drawing/2014/main" id="{3CAA9E1F-489F-804C-BEB1-50FFBB4DCBFE}"/>
              </a:ext>
            </a:extLst>
          </p:cNvPr>
          <p:cNvSpPr/>
          <p:nvPr/>
        </p:nvSpPr>
        <p:spPr>
          <a:xfrm>
            <a:off x="585462" y="5686904"/>
            <a:ext cx="11021076" cy="769441"/>
          </a:xfrm>
          <a:prstGeom prst="rect">
            <a:avLst/>
          </a:prstGeom>
          <a:solidFill>
            <a:schemeClr val="accent4">
              <a:lumMod val="50000"/>
            </a:schemeClr>
          </a:solidFill>
        </p:spPr>
        <p:txBody>
          <a:bodyPr wrap="square">
            <a:spAutoFit/>
          </a:bodyPr>
          <a:lstStyle/>
          <a:p>
            <a:r>
              <a:rPr lang="en-US" sz="2200" dirty="0">
                <a:solidFill>
                  <a:schemeClr val="bg1"/>
                </a:solidFill>
              </a:rPr>
              <a:t>Semantic types and their classes often overlap at the level of individual constructions, and we can examine what kinds of overlaps are more frequent than others.</a:t>
            </a:r>
            <a:endParaRPr lang="nb-NO" sz="2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004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EEC3478-1BBE-1747-AD61-0B9F75C9F6A5}"/>
              </a:ext>
            </a:extLst>
          </p:cNvPr>
          <p:cNvSpPr>
            <a:spLocks noGrp="1"/>
          </p:cNvSpPr>
          <p:nvPr>
            <p:ph idx="1"/>
          </p:nvPr>
        </p:nvSpPr>
        <p:spPr>
          <a:xfrm>
            <a:off x="841246" y="1947554"/>
            <a:ext cx="4098889" cy="4346368"/>
          </a:xfrm>
        </p:spPr>
        <p:txBody>
          <a:bodyPr>
            <a:normAutofit fontScale="92500" lnSpcReduction="10000"/>
          </a:bodyPr>
          <a:lstStyle/>
          <a:p>
            <a:r>
              <a:rPr lang="en-NO" sz="1800"/>
              <a:t>301 constructions</a:t>
            </a:r>
          </a:p>
          <a:p>
            <a:r>
              <a:rPr lang="en-NO" sz="1800"/>
              <a:t>Can be modelled as a radial category – </a:t>
            </a:r>
            <a:r>
              <a:rPr lang="en-US" sz="1800" dirty="0"/>
              <a:t>c</a:t>
            </a:r>
            <a:r>
              <a:rPr lang="en-NO" sz="1800"/>
              <a:t>entral "core" mo</a:t>
            </a:r>
            <a:r>
              <a:rPr lang="en-US" sz="1800" dirty="0"/>
              <a:t>d</a:t>
            </a:r>
            <a:r>
              <a:rPr lang="en-NO" sz="1800"/>
              <a:t>al meanings and their neighborhood</a:t>
            </a:r>
          </a:p>
          <a:p>
            <a:r>
              <a:rPr lang="en-NO" sz="1800"/>
              <a:t>Includes 10 semantic types (visualized as boxes)</a:t>
            </a:r>
          </a:p>
          <a:p>
            <a:r>
              <a:rPr lang="en-NO" sz="1800"/>
              <a:t>Arrows indicate subtypes of semantic types</a:t>
            </a:r>
          </a:p>
          <a:p>
            <a:r>
              <a:rPr lang="en-NO" sz="1800"/>
              <a:t>Numbers in ( ) – type frequency of each type in terms of individual constructions</a:t>
            </a:r>
          </a:p>
          <a:p>
            <a:r>
              <a:rPr lang="en-NO" sz="1800"/>
              <a:t>Solid lines – connections between types within this class</a:t>
            </a:r>
          </a:p>
          <a:p>
            <a:r>
              <a:rPr lang="en-US" sz="1800" dirty="0"/>
              <a:t>Dashed</a:t>
            </a:r>
            <a:r>
              <a:rPr lang="en-NO" sz="1800"/>
              <a:t> lines – overlaps with other classes</a:t>
            </a:r>
            <a:r>
              <a:rPr lang="en-US" sz="1800" dirty="0"/>
              <a:t> (indicated by dotted blue lines) </a:t>
            </a:r>
            <a:endParaRPr lang="en-NO" sz="1800"/>
          </a:p>
          <a:p>
            <a:endParaRPr lang="en-NO" sz="1400"/>
          </a:p>
        </p:txBody>
      </p:sp>
      <p:pic>
        <p:nvPicPr>
          <p:cNvPr id="4" name="Picture 3" descr="Diagram&#10;&#10;Description automatically generated">
            <a:extLst>
              <a:ext uri="{FF2B5EF4-FFF2-40B4-BE49-F238E27FC236}">
                <a16:creationId xmlns:a16="http://schemas.microsoft.com/office/drawing/2014/main" id="{26926D8A-758F-A645-8130-797F2EC27A4D}"/>
              </a:ext>
            </a:extLst>
          </p:cNvPr>
          <p:cNvPicPr>
            <a:picLocks/>
          </p:cNvPicPr>
          <p:nvPr/>
        </p:nvPicPr>
        <p:blipFill rotWithShape="1">
          <a:blip r:embed="rId3">
            <a:extLst>
              <a:ext uri="{28A0092B-C50C-407E-A947-70E740481C1C}">
                <a14:useLocalDpi xmlns:a14="http://schemas.microsoft.com/office/drawing/2010/main" val="0"/>
              </a:ext>
            </a:extLst>
          </a:blip>
          <a:srcRect r="5200" b="-2"/>
          <a:stretch/>
        </p:blipFill>
        <p:spPr>
          <a:xfrm>
            <a:off x="5124450" y="634382"/>
            <a:ext cx="6657213" cy="5495162"/>
          </a:xfrm>
          <a:prstGeom prst="rect">
            <a:avLst/>
          </a:prstGeom>
        </p:spPr>
      </p:pic>
      <p:sp>
        <p:nvSpPr>
          <p:cNvPr id="6" name="Title 1">
            <a:extLst>
              <a:ext uri="{FF2B5EF4-FFF2-40B4-BE49-F238E27FC236}">
                <a16:creationId xmlns:a16="http://schemas.microsoft.com/office/drawing/2014/main" id="{336D3E75-B3ED-604D-AD69-A17C1931401B}"/>
              </a:ext>
            </a:extLst>
          </p:cNvPr>
          <p:cNvSpPr>
            <a:spLocks noGrp="1"/>
          </p:cNvSpPr>
          <p:nvPr>
            <p:ph type="title"/>
          </p:nvPr>
        </p:nvSpPr>
        <p:spPr>
          <a:xfrm>
            <a:off x="746245" y="420479"/>
            <a:ext cx="5630804" cy="1348944"/>
          </a:xfrm>
        </p:spPr>
        <p:txBody>
          <a:bodyPr>
            <a:noAutofit/>
          </a:bodyPr>
          <a:lstStyle/>
          <a:p>
            <a:r>
              <a:rPr lang="en-NO" sz="3000"/>
              <a:t>Class of constructions </a:t>
            </a:r>
            <a:br>
              <a:rPr lang="en-NO" sz="3000"/>
            </a:br>
            <a:r>
              <a:rPr lang="en-NO" sz="3000"/>
              <a:t>Modality and its neighborhood</a:t>
            </a:r>
          </a:p>
        </p:txBody>
      </p:sp>
      <p:sp>
        <p:nvSpPr>
          <p:cNvPr id="3" name="Slide Number Placeholder 2">
            <a:extLst>
              <a:ext uri="{FF2B5EF4-FFF2-40B4-BE49-F238E27FC236}">
                <a16:creationId xmlns:a16="http://schemas.microsoft.com/office/drawing/2014/main" id="{6C4984AF-466D-FA41-B0FF-595DD568439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46</a:t>
            </a:fld>
            <a:endParaRPr lang="en-NO"/>
          </a:p>
        </p:txBody>
      </p:sp>
      <p:sp>
        <p:nvSpPr>
          <p:cNvPr id="5" name="Rounded Rectangle 4">
            <a:extLst>
              <a:ext uri="{FF2B5EF4-FFF2-40B4-BE49-F238E27FC236}">
                <a16:creationId xmlns:a16="http://schemas.microsoft.com/office/drawing/2014/main" id="{49EFC12C-2CA6-564A-990C-83692DCCB636}"/>
              </a:ext>
            </a:extLst>
          </p:cNvPr>
          <p:cNvSpPr/>
          <p:nvPr/>
        </p:nvSpPr>
        <p:spPr>
          <a:xfrm>
            <a:off x="5611659" y="3404352"/>
            <a:ext cx="5752617" cy="1684226"/>
          </a:xfrm>
          <a:prstGeom prst="roundRect">
            <a:avLst>
              <a:gd name="adj" fmla="val 14579"/>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noFill/>
            </a:endParaRPr>
          </a:p>
        </p:txBody>
      </p:sp>
      <p:sp>
        <p:nvSpPr>
          <p:cNvPr id="11" name="Овал 14">
            <a:extLst>
              <a:ext uri="{FF2B5EF4-FFF2-40B4-BE49-F238E27FC236}">
                <a16:creationId xmlns:a16="http://schemas.microsoft.com/office/drawing/2014/main" id="{D47F1811-EC68-4049-1795-AB47D640654F}"/>
              </a:ext>
            </a:extLst>
          </p:cNvPr>
          <p:cNvSpPr/>
          <p:nvPr/>
        </p:nvSpPr>
        <p:spPr>
          <a:xfrm>
            <a:off x="7378700" y="1038995"/>
            <a:ext cx="2451100" cy="1684227"/>
          </a:xfrm>
          <a:prstGeom prst="ellipse">
            <a:avLst/>
          </a:prstGeom>
          <a:noFill/>
          <a:ln w="381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p>
        </p:txBody>
      </p:sp>
    </p:spTree>
    <p:extLst>
      <p:ext uri="{BB962C8B-B14F-4D97-AF65-F5344CB8AC3E}">
        <p14:creationId xmlns:p14="http://schemas.microsoft.com/office/powerpoint/2010/main" val="54380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81458D-A303-49B2-1164-7E73D5953D9E}"/>
              </a:ext>
            </a:extLst>
          </p:cNvPr>
          <p:cNvSpPr>
            <a:spLocks noGrp="1"/>
          </p:cNvSpPr>
          <p:nvPr>
            <p:ph type="title"/>
          </p:nvPr>
        </p:nvSpPr>
        <p:spPr>
          <a:xfrm>
            <a:off x="1001038" y="2766218"/>
            <a:ext cx="10515600" cy="1325563"/>
          </a:xfrm>
        </p:spPr>
        <p:txBody>
          <a:bodyPr>
            <a:normAutofit fontScale="90000"/>
          </a:bodyPr>
          <a:lstStyle/>
          <a:p>
            <a:pPr algn="ctr"/>
            <a:r>
              <a:rPr lang="en-NO" dirty="0"/>
              <a:t>Semantic type "Prohibition"</a:t>
            </a:r>
            <a:br>
              <a:rPr lang="en-NO" dirty="0"/>
            </a:br>
            <a:r>
              <a:rPr lang="en-NO" dirty="0"/>
              <a:t>= 1 network </a:t>
            </a:r>
            <a:br>
              <a:rPr lang="en-NO" dirty="0"/>
            </a:br>
            <a:r>
              <a:rPr lang="en-NO" dirty="0"/>
              <a:t>= 2 clusters</a:t>
            </a:r>
            <a:br>
              <a:rPr lang="en-NO" dirty="0"/>
            </a:br>
            <a:r>
              <a:rPr lang="en-NO" dirty="0"/>
              <a:t>= 12 families</a:t>
            </a:r>
            <a:br>
              <a:rPr lang="en-NO" dirty="0"/>
            </a:br>
            <a:br>
              <a:rPr lang="en-NO" dirty="0"/>
            </a:br>
            <a:r>
              <a:rPr lang="en-NO" dirty="0"/>
              <a:t>(a network of cxns that form 12 families grouped in 2 clusters)</a:t>
            </a:r>
          </a:p>
        </p:txBody>
      </p:sp>
      <p:sp>
        <p:nvSpPr>
          <p:cNvPr id="2" name="Slide Number Placeholder 1">
            <a:extLst>
              <a:ext uri="{FF2B5EF4-FFF2-40B4-BE49-F238E27FC236}">
                <a16:creationId xmlns:a16="http://schemas.microsoft.com/office/drawing/2014/main" id="{1789D27B-39CD-1FC8-3FBA-14B04F9FD77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47</a:t>
            </a:fld>
            <a:endParaRPr lang="en-NO"/>
          </a:p>
        </p:txBody>
      </p:sp>
    </p:spTree>
    <p:extLst>
      <p:ext uri="{BB962C8B-B14F-4D97-AF65-F5344CB8AC3E}">
        <p14:creationId xmlns:p14="http://schemas.microsoft.com/office/powerpoint/2010/main" val="2133145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6AF2A0-18BB-B243-B02E-4159BDB1808E}"/>
              </a:ext>
            </a:extLst>
          </p:cNvPr>
          <p:cNvSpPr txBox="1"/>
          <p:nvPr/>
        </p:nvSpPr>
        <p:spPr>
          <a:xfrm>
            <a:off x="4840355" y="2574235"/>
            <a:ext cx="1838740" cy="1015663"/>
          </a:xfrm>
          <a:prstGeom prst="rect">
            <a:avLst/>
          </a:prstGeom>
          <a:noFill/>
          <a:ln w="12700">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1:1 (5 constructions) </a:t>
            </a:r>
          </a:p>
          <a:p>
            <a:r>
              <a:rPr lang="nb-NO" sz="1200" b="1" dirty="0">
                <a:latin typeface="Calibri" panose="020F0502020204030204" pitchFamily="34" charset="0"/>
                <a:cs typeface="Calibri" panose="020F0502020204030204" pitchFamily="34" charset="0"/>
              </a:rPr>
              <a:t>Prevention of intended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smet’-Imp VP-Ipfv.Inf!</a:t>
            </a:r>
          </a:p>
          <a:p>
            <a:r>
              <a:rPr lang="nb-NO" sz="1200" dirty="0">
                <a:latin typeface="Calibri" panose="020F0502020204030204" pitchFamily="34" charset="0"/>
                <a:cs typeface="Calibri" panose="020F0502020204030204" pitchFamily="34" charset="0"/>
              </a:rPr>
              <a:t>‘Don’t you dare X’</a:t>
            </a:r>
            <a:endParaRPr lang="en-NO" sz="1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38CEC48-6773-B44B-B7E5-A85D7F6D1836}"/>
              </a:ext>
            </a:extLst>
          </p:cNvPr>
          <p:cNvSpPr txBox="1"/>
          <p:nvPr/>
        </p:nvSpPr>
        <p:spPr>
          <a:xfrm>
            <a:off x="3269974" y="788505"/>
            <a:ext cx="183874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1:2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General rules</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VP-Ipfv.Inf! </a:t>
            </a:r>
          </a:p>
          <a:p>
            <a:r>
              <a:rPr lang="nb-NO" sz="1200" dirty="0">
                <a:latin typeface="Calibri" panose="020F0502020204030204" pitchFamily="34" charset="0"/>
                <a:cs typeface="Calibri" panose="020F0502020204030204" pitchFamily="34" charset="0"/>
              </a:rPr>
              <a:t>‘No X-ing!’ </a:t>
            </a:r>
            <a:endParaRPr lang="en-NO" sz="1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AD51A80-184F-4F4C-9292-65CF85874BD1}"/>
              </a:ext>
            </a:extLst>
          </p:cNvPr>
          <p:cNvSpPr txBox="1"/>
          <p:nvPr/>
        </p:nvSpPr>
        <p:spPr>
          <a:xfrm>
            <a:off x="5743991" y="957468"/>
            <a:ext cx="21724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4</a:t>
            </a:r>
            <a:r>
              <a:rPr lang="en-NO" sz="1200" dirty="0">
                <a:latin typeface="Calibri" panose="020F0502020204030204" pitchFamily="34" charset="0"/>
                <a:cs typeface="Calibri" panose="020F0502020204030204" pitchFamily="34" charset="0"/>
              </a:rPr>
              <a:t>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of smallest portion</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a:t>
            </a:r>
            <a:r>
              <a:rPr lang="nb-NO" sz="1200" dirty="0">
                <a:solidFill>
                  <a:srgbClr val="0070C0"/>
                </a:solidFill>
                <a:latin typeface="Calibri" panose="020F0502020204030204" pitchFamily="34" charset="0"/>
                <a:cs typeface="Calibri" panose="020F0502020204030204" pitchFamily="34" charset="0"/>
              </a:rPr>
              <a:t>nikakoj-Gen NP-Gen! </a:t>
            </a:r>
          </a:p>
          <a:p>
            <a:r>
              <a:rPr lang="nb-NO" sz="1200" dirty="0">
                <a:latin typeface="Calibri" panose="020F0502020204030204" pitchFamily="34" charset="0"/>
                <a:cs typeface="Calibri" panose="020F0502020204030204" pitchFamily="34" charset="0"/>
              </a:rPr>
              <a:t>‘No X-es!’</a:t>
            </a:r>
            <a:endParaRPr lang="en-NO" sz="1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5A08A9E-7FF5-B045-85BD-CB4FE8C66636}"/>
              </a:ext>
            </a:extLst>
          </p:cNvPr>
          <p:cNvSpPr txBox="1"/>
          <p:nvPr/>
        </p:nvSpPr>
        <p:spPr>
          <a:xfrm>
            <a:off x="8455161" y="1125054"/>
            <a:ext cx="2022031"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5</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Anticipation of resistance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PronPers-Nom ne VP-Fut!</a:t>
            </a:r>
          </a:p>
          <a:p>
            <a:r>
              <a:rPr lang="nb-NO" sz="1200" dirty="0">
                <a:latin typeface="Calibri" panose="020F0502020204030204" pitchFamily="34" charset="0"/>
                <a:cs typeface="Calibri" panose="020F0502020204030204" pitchFamily="34" charset="0"/>
              </a:rPr>
              <a:t>‘You’re not going to do X!’</a:t>
            </a:r>
            <a:endParaRPr lang="en-NO" sz="1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777BEC0-4D2E-A042-A437-E2A3FA21FF26}"/>
              </a:ext>
            </a:extLst>
          </p:cNvPr>
          <p:cNvSpPr txBox="1"/>
          <p:nvPr/>
        </p:nvSpPr>
        <p:spPr>
          <a:xfrm>
            <a:off x="8415129" y="2604052"/>
            <a:ext cx="2364709"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6</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against repeating</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PronPers bol’še ne VP-Pst!</a:t>
            </a:r>
          </a:p>
          <a:p>
            <a:r>
              <a:rPr lang="cs-CZ" sz="1200" dirty="0">
                <a:latin typeface="Calibri" panose="020F0502020204030204" pitchFamily="34" charset="0"/>
                <a:cs typeface="Calibri" panose="020F0502020204030204" pitchFamily="34" charset="0"/>
              </a:rPr>
              <a:t>‘No more X-ing!’</a:t>
            </a:r>
            <a:endParaRPr lang="en-NO" sz="1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64E613A-B705-1B4A-A7D1-2FB6A29B65FE}"/>
              </a:ext>
            </a:extLst>
          </p:cNvPr>
          <p:cNvSpPr txBox="1"/>
          <p:nvPr/>
        </p:nvSpPr>
        <p:spPr>
          <a:xfrm>
            <a:off x="1848677" y="2635563"/>
            <a:ext cx="1942154"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3</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(10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Milder tone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ne stoit VP-Ipfv.Inf</a:t>
            </a:r>
          </a:p>
          <a:p>
            <a:r>
              <a:rPr lang="nb-NO" sz="1200" dirty="0">
                <a:latin typeface="Calibri" panose="020F0502020204030204" pitchFamily="34" charset="0"/>
                <a:cs typeface="Calibri" panose="020F0502020204030204" pitchFamily="34" charset="0"/>
              </a:rPr>
              <a:t>‘There’s no point in X-ing’</a:t>
            </a:r>
            <a:endParaRPr lang="en-NO" sz="12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41A6065-76B5-B04F-8281-2F499290F150}"/>
              </a:ext>
            </a:extLst>
          </p:cNvPr>
          <p:cNvSpPr txBox="1"/>
          <p:nvPr/>
        </p:nvSpPr>
        <p:spPr>
          <a:xfrm>
            <a:off x="8415129" y="4169465"/>
            <a:ext cx="2210414"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2:5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Disapproval</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li Cop VP-Inf?</a:t>
            </a:r>
          </a:p>
          <a:p>
            <a:r>
              <a:rPr lang="nb-NO" sz="1200" dirty="0">
                <a:latin typeface="Calibri" panose="020F0502020204030204" pitchFamily="34" charset="0"/>
                <a:cs typeface="Calibri" panose="020F0502020204030204" pitchFamily="34" charset="0"/>
              </a:rPr>
              <a:t>‘Who are you to X?’</a:t>
            </a:r>
            <a:endParaRPr lang="ru-RU" sz="1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2A4A19E-6059-014C-9C18-1CBB1E765544}"/>
              </a:ext>
            </a:extLst>
          </p:cNvPr>
          <p:cNvSpPr txBox="1"/>
          <p:nvPr/>
        </p:nvSpPr>
        <p:spPr>
          <a:xfrm>
            <a:off x="4754373" y="5578536"/>
            <a:ext cx="19042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2:4 (3 constructions)</a:t>
            </a:r>
          </a:p>
          <a:p>
            <a:r>
              <a:rPr lang="nb-NO" sz="1200" b="1" dirty="0">
                <a:latin typeface="Calibri" panose="020F0502020204030204" pitchFamily="34" charset="0"/>
                <a:cs typeface="Calibri" panose="020F0502020204030204" pitchFamily="34" charset="0"/>
              </a:rPr>
              <a:t>Stop temporarily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podoždat’-Imp VP-Ipfv.Inf</a:t>
            </a:r>
          </a:p>
          <a:p>
            <a:r>
              <a:rPr lang="nb-NO" sz="1200" dirty="0">
                <a:latin typeface="Calibri" panose="020F0502020204030204" pitchFamily="34" charset="0"/>
                <a:cs typeface="Calibri" panose="020F0502020204030204" pitchFamily="34" charset="0"/>
              </a:rPr>
              <a:t>‘Stop X-ing for a while</a:t>
            </a:r>
            <a:r>
              <a:rPr lang="nb-NO" sz="1200" dirty="0"/>
              <a:t>’</a:t>
            </a:r>
            <a:endParaRPr lang="en-NO" sz="1200" dirty="0"/>
          </a:p>
        </p:txBody>
      </p:sp>
      <p:sp>
        <p:nvSpPr>
          <p:cNvPr id="12" name="TextBox 11">
            <a:extLst>
              <a:ext uri="{FF2B5EF4-FFF2-40B4-BE49-F238E27FC236}">
                <a16:creationId xmlns:a16="http://schemas.microsoft.com/office/drawing/2014/main" id="{93F8CEC6-8FD6-7A42-A8F7-FDE0C4205CEB}"/>
              </a:ext>
            </a:extLst>
          </p:cNvPr>
          <p:cNvSpPr txBox="1"/>
          <p:nvPr/>
        </p:nvSpPr>
        <p:spPr>
          <a:xfrm>
            <a:off x="642728" y="5449761"/>
            <a:ext cx="230198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3</a:t>
            </a:r>
            <a:r>
              <a:rPr lang="en-NO" sz="1200" dirty="0">
                <a:latin typeface="Calibri" panose="020F0502020204030204" pitchFamily="34" charset="0"/>
                <a:cs typeface="Calibri" panose="020F0502020204030204" pitchFamily="34" charset="0"/>
              </a:rPr>
              <a:t> (2 constructions)</a:t>
            </a:r>
            <a:endParaRPr lang="ru-RU" sz="1200" dirty="0">
              <a:latin typeface="Calibri" panose="020F0502020204030204" pitchFamily="34" charset="0"/>
              <a:cs typeface="Calibri" panose="020F0502020204030204" pitchFamily="34" charset="0"/>
            </a:endParaRPr>
          </a:p>
          <a:p>
            <a:r>
              <a:rPr lang="en-NO" sz="1200" b="1" dirty="0">
                <a:latin typeface="Calibri" panose="020F0502020204030204" pitchFamily="34" charset="0"/>
                <a:cs typeface="Calibri" panose="020F0502020204030204" pitchFamily="34" charset="0"/>
              </a:rPr>
              <a:t>Delimitative</a:t>
            </a:r>
            <a:endParaRPr lang="ru-RU"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po-Verb-Pst i budet</a:t>
            </a:r>
          </a:p>
          <a:p>
            <a:r>
              <a:rPr lang="nb-NO" sz="1200" dirty="0">
                <a:latin typeface="Calibri" panose="020F0502020204030204" pitchFamily="34" charset="0"/>
                <a:cs typeface="Calibri" panose="020F0502020204030204" pitchFamily="34" charset="0"/>
              </a:rPr>
              <a:t>‘You’ve done enough X-ing’</a:t>
            </a:r>
            <a:endParaRPr lang="en-NO" sz="12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617B0DA-6144-534F-A201-5B72AEA3BE1E}"/>
              </a:ext>
            </a:extLst>
          </p:cNvPr>
          <p:cNvSpPr txBox="1"/>
          <p:nvPr/>
        </p:nvSpPr>
        <p:spPr>
          <a:xfrm>
            <a:off x="1291393" y="4087413"/>
            <a:ext cx="237117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2</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(7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Quantitative, milder tone</a:t>
            </a:r>
          </a:p>
          <a:p>
            <a:r>
              <a:rPr lang="nb-NO" sz="1200" dirty="0">
                <a:solidFill>
                  <a:srgbClr val="0070C0"/>
                </a:solidFill>
                <a:latin typeface="Calibri" panose="020F0502020204030204" pitchFamily="34" charset="0"/>
                <a:cs typeface="Calibri" panose="020F0502020204030204" pitchFamily="34" charset="0"/>
              </a:rPr>
              <a:t>xvatit (PronPers-2.Dat) VP-Ipfv.Inf!</a:t>
            </a:r>
          </a:p>
          <a:p>
            <a:r>
              <a:rPr lang="nb-NO" sz="1200" dirty="0">
                <a:latin typeface="Calibri" panose="020F0502020204030204" pitchFamily="34" charset="0"/>
                <a:cs typeface="Calibri" panose="020F0502020204030204" pitchFamily="34" charset="0"/>
              </a:rPr>
              <a:t>‘Enough X-ing!’</a:t>
            </a:r>
            <a:endParaRPr lang="en-NO" sz="1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BD5678D-7F9C-6946-B0DF-5083B8BA07A8}"/>
              </a:ext>
            </a:extLst>
          </p:cNvPr>
          <p:cNvSpPr txBox="1"/>
          <p:nvPr/>
        </p:nvSpPr>
        <p:spPr>
          <a:xfrm>
            <a:off x="4850294" y="4171049"/>
            <a:ext cx="1838740" cy="830997"/>
          </a:xfrm>
          <a:prstGeom prst="rect">
            <a:avLst/>
          </a:prstGeom>
          <a:noFill/>
          <a:ln w="12700">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1</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(4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Stop unwanted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brosit’-Imp VP-Ipfv.Inf!</a:t>
            </a:r>
          </a:p>
          <a:p>
            <a:r>
              <a:rPr lang="nb-NO" sz="1200" dirty="0">
                <a:latin typeface="Calibri" panose="020F0502020204030204" pitchFamily="34" charset="0"/>
                <a:cs typeface="Calibri" panose="020F0502020204030204" pitchFamily="34" charset="0"/>
              </a:rPr>
              <a:t>‘Stop X-ing!’</a:t>
            </a:r>
            <a:endParaRPr lang="en-NO" sz="1200" dirty="0">
              <a:latin typeface="Calibri" panose="020F0502020204030204" pitchFamily="34" charset="0"/>
              <a:cs typeface="Calibri" panose="020F0502020204030204" pitchFamily="34" charset="0"/>
            </a:endParaRPr>
          </a:p>
        </p:txBody>
      </p:sp>
      <p:sp>
        <p:nvSpPr>
          <p:cNvPr id="86" name="TextBox 85">
            <a:extLst>
              <a:ext uri="{FF2B5EF4-FFF2-40B4-BE49-F238E27FC236}">
                <a16:creationId xmlns:a16="http://schemas.microsoft.com/office/drawing/2014/main" id="{D556DE7C-1F5E-EC4D-BF89-C3391BF2BC40}"/>
              </a:ext>
            </a:extLst>
          </p:cNvPr>
          <p:cNvSpPr txBox="1"/>
          <p:nvPr/>
        </p:nvSpPr>
        <p:spPr>
          <a:xfrm>
            <a:off x="8483609" y="5565591"/>
            <a:ext cx="2338387"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2:6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Threat</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Ja PronPers-Dat VP-Fut!</a:t>
            </a:r>
          </a:p>
          <a:p>
            <a:r>
              <a:rPr lang="nb-NO" sz="1200" dirty="0">
                <a:latin typeface="Calibri" panose="020F0502020204030204" pitchFamily="34" charset="0"/>
                <a:cs typeface="Calibri" panose="020F0502020204030204" pitchFamily="34" charset="0"/>
              </a:rPr>
              <a:t>‘You do X and you will regret it!’</a:t>
            </a:r>
            <a:endParaRPr lang="en-NO" sz="1200" dirty="0">
              <a:latin typeface="Calibri" panose="020F0502020204030204" pitchFamily="34" charset="0"/>
              <a:cs typeface="Calibri" panose="020F0502020204030204" pitchFamily="34" charset="0"/>
            </a:endParaRPr>
          </a:p>
        </p:txBody>
      </p:sp>
      <p:sp>
        <p:nvSpPr>
          <p:cNvPr id="95" name="Rounded Rectangle 94">
            <a:extLst>
              <a:ext uri="{FF2B5EF4-FFF2-40B4-BE49-F238E27FC236}">
                <a16:creationId xmlns:a16="http://schemas.microsoft.com/office/drawing/2014/main" id="{3CD0A278-77C6-6A4F-A20C-F054D5BB4735}"/>
              </a:ext>
            </a:extLst>
          </p:cNvPr>
          <p:cNvSpPr/>
          <p:nvPr/>
        </p:nvSpPr>
        <p:spPr>
          <a:xfrm>
            <a:off x="1289190" y="135746"/>
            <a:ext cx="9612546" cy="51104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panose="020F0502020204030204" pitchFamily="34" charset="0"/>
                <a:cs typeface="Calibri" panose="020F0502020204030204" pitchFamily="34" charset="0"/>
              </a:rPr>
              <a:t>Russian prohibitive constructions form 12 families visualized as boxes</a:t>
            </a:r>
            <a:endParaRPr lang="en-GB" sz="2400" dirty="0">
              <a:effectLst/>
              <a:latin typeface="Calibri" panose="020F0502020204030204" pitchFamily="34" charset="0"/>
              <a:cs typeface="Calibri" panose="020F0502020204030204" pitchFamily="34" charset="0"/>
            </a:endParaRPr>
          </a:p>
        </p:txBody>
      </p:sp>
      <p:sp>
        <p:nvSpPr>
          <p:cNvPr id="15" name="Alternate Process 14">
            <a:extLst>
              <a:ext uri="{FF2B5EF4-FFF2-40B4-BE49-F238E27FC236}">
                <a16:creationId xmlns:a16="http://schemas.microsoft.com/office/drawing/2014/main" id="{DD7ABE8B-2609-EC45-936C-0BEB77B1B065}"/>
              </a:ext>
            </a:extLst>
          </p:cNvPr>
          <p:cNvSpPr/>
          <p:nvPr/>
        </p:nvSpPr>
        <p:spPr>
          <a:xfrm>
            <a:off x="1291393" y="4087414"/>
            <a:ext cx="368253" cy="229944"/>
          </a:xfrm>
          <a:prstGeom prst="flowChartAlternateProcess">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Alternate Process 16">
            <a:extLst>
              <a:ext uri="{FF2B5EF4-FFF2-40B4-BE49-F238E27FC236}">
                <a16:creationId xmlns:a16="http://schemas.microsoft.com/office/drawing/2014/main" id="{CF9BE58C-46F2-EC41-8309-1001A63C24C1}"/>
              </a:ext>
            </a:extLst>
          </p:cNvPr>
          <p:cNvSpPr/>
          <p:nvPr/>
        </p:nvSpPr>
        <p:spPr>
          <a:xfrm>
            <a:off x="1608984" y="4103184"/>
            <a:ext cx="1118972" cy="229944"/>
          </a:xfrm>
          <a:prstGeom prst="flowChartAlternateProcess">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Alternate Process 17">
            <a:extLst>
              <a:ext uri="{FF2B5EF4-FFF2-40B4-BE49-F238E27FC236}">
                <a16:creationId xmlns:a16="http://schemas.microsoft.com/office/drawing/2014/main" id="{879523DD-5788-AD4E-A600-5BD016F153A0}"/>
              </a:ext>
            </a:extLst>
          </p:cNvPr>
          <p:cNvSpPr/>
          <p:nvPr/>
        </p:nvSpPr>
        <p:spPr>
          <a:xfrm>
            <a:off x="1289191" y="4348898"/>
            <a:ext cx="1835008" cy="133724"/>
          </a:xfrm>
          <a:prstGeom prst="flowChartAlternateProcess">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9" name="Alternate Process 18">
            <a:extLst>
              <a:ext uri="{FF2B5EF4-FFF2-40B4-BE49-F238E27FC236}">
                <a16:creationId xmlns:a16="http://schemas.microsoft.com/office/drawing/2014/main" id="{F92248A1-BD4F-934A-ACCE-50D38486F94F}"/>
              </a:ext>
            </a:extLst>
          </p:cNvPr>
          <p:cNvSpPr/>
          <p:nvPr/>
        </p:nvSpPr>
        <p:spPr>
          <a:xfrm>
            <a:off x="1289190" y="4531940"/>
            <a:ext cx="2371175" cy="386469"/>
          </a:xfrm>
          <a:prstGeom prst="flowChartAlternateProcess">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55742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15"/>
                                        </p:tgtEl>
                                        <p:attrNameLst>
                                          <p:attrName>ppt_x</p:attrName>
                                        </p:attrNameLst>
                                      </p:cBhvr>
                                      <p:tavLst>
                                        <p:tav tm="0">
                                          <p:val>
                                            <p:strVal val="ppt_x"/>
                                          </p:val>
                                        </p:tav>
                                        <p:tav tm="100000">
                                          <p:val>
                                            <p:strVal val="ppt_x"/>
                                          </p:val>
                                        </p:tav>
                                      </p:tavLst>
                                    </p:anim>
                                    <p:anim calcmode="lin" valueType="num">
                                      <p:cBhvr additive="base">
                                        <p:cTn id="11" dur="500"/>
                                        <p:tgtEl>
                                          <p:spTgt spid="15"/>
                                        </p:tgtEl>
                                        <p:attrNameLst>
                                          <p:attrName>ppt_y</p:attrName>
                                        </p:attrNameLst>
                                      </p:cBhvr>
                                      <p:tavLst>
                                        <p:tav tm="0">
                                          <p:val>
                                            <p:strVal val="ppt_y"/>
                                          </p:val>
                                        </p:tav>
                                        <p:tav tm="100000">
                                          <p:val>
                                            <p:strVal val="1+ppt_h/2"/>
                                          </p:val>
                                        </p:tav>
                                      </p:tavLst>
                                    </p:anim>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17"/>
                                        </p:tgtEl>
                                        <p:attrNameLst>
                                          <p:attrName>ppt_x</p:attrName>
                                        </p:attrNameLst>
                                      </p:cBhvr>
                                      <p:tavLst>
                                        <p:tav tm="0">
                                          <p:val>
                                            <p:strVal val="ppt_x"/>
                                          </p:val>
                                        </p:tav>
                                        <p:tav tm="100000">
                                          <p:val>
                                            <p:strVal val="ppt_x"/>
                                          </p:val>
                                        </p:tav>
                                      </p:tavLst>
                                    </p:anim>
                                    <p:anim calcmode="lin" valueType="num">
                                      <p:cBhvr additive="base">
                                        <p:cTn id="21" dur="500"/>
                                        <p:tgtEl>
                                          <p:spTgt spid="17"/>
                                        </p:tgtEl>
                                        <p:attrNameLst>
                                          <p:attrName>ppt_y</p:attrName>
                                        </p:attrNameLst>
                                      </p:cBhvr>
                                      <p:tavLst>
                                        <p:tav tm="0">
                                          <p:val>
                                            <p:strVal val="ppt_y"/>
                                          </p:val>
                                        </p:tav>
                                        <p:tav tm="100000">
                                          <p:val>
                                            <p:strVal val="1+ppt_h/2"/>
                                          </p:val>
                                        </p:tav>
                                      </p:tavLst>
                                    </p:anim>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ppt_x"/>
                                          </p:val>
                                        </p:tav>
                                      </p:tavLst>
                                    </p:anim>
                                    <p:anim calcmode="lin" valueType="num">
                                      <p:cBhvr additive="base">
                                        <p:cTn id="31" dur="500"/>
                                        <p:tgtEl>
                                          <p:spTgt spid="18"/>
                                        </p:tgtEl>
                                        <p:attrNameLst>
                                          <p:attrName>ppt_y</p:attrName>
                                        </p:attrNameLst>
                                      </p:cBhvr>
                                      <p:tavLst>
                                        <p:tav tm="0">
                                          <p:val>
                                            <p:strVal val="ppt_y"/>
                                          </p:val>
                                        </p:tav>
                                        <p:tav tm="100000">
                                          <p:val>
                                            <p:strVal val="1+ppt_h/2"/>
                                          </p:val>
                                        </p:tav>
                                      </p:tavLst>
                                    </p:anim>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0" nodeType="click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P spid="17" grpId="1" animBg="1"/>
      <p:bldP spid="18" grpId="0" animBg="1"/>
      <p:bldP spid="18" grpId="1" animBg="1"/>
      <p:bldP spid="19" grpId="0" animBg="1"/>
      <p:bldP spid="1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3DAE08B-D43D-1B47-8412-8D819D3538C8}"/>
              </a:ext>
            </a:extLst>
          </p:cNvPr>
          <p:cNvSpPr/>
          <p:nvPr/>
        </p:nvSpPr>
        <p:spPr>
          <a:xfrm>
            <a:off x="535147" y="315825"/>
            <a:ext cx="11307417" cy="3513556"/>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 name="TextBox 1">
            <a:extLst>
              <a:ext uri="{FF2B5EF4-FFF2-40B4-BE49-F238E27FC236}">
                <a16:creationId xmlns:a16="http://schemas.microsoft.com/office/drawing/2014/main" id="{386AF2A0-18BB-B243-B02E-4159BDB1808E}"/>
              </a:ext>
            </a:extLst>
          </p:cNvPr>
          <p:cNvSpPr txBox="1"/>
          <p:nvPr/>
        </p:nvSpPr>
        <p:spPr>
          <a:xfrm>
            <a:off x="4840355" y="2574235"/>
            <a:ext cx="1838740" cy="1015663"/>
          </a:xfrm>
          <a:prstGeom prst="rect">
            <a:avLst/>
          </a:prstGeom>
          <a:noFill/>
          <a:ln w="12700">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1:1 (5 constructions) </a:t>
            </a:r>
          </a:p>
          <a:p>
            <a:r>
              <a:rPr lang="nb-NO" sz="1200" b="1" dirty="0">
                <a:latin typeface="Calibri" panose="020F0502020204030204" pitchFamily="34" charset="0"/>
                <a:cs typeface="Calibri" panose="020F0502020204030204" pitchFamily="34" charset="0"/>
              </a:rPr>
              <a:t>Prevention of intended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smet’-Imp VP-Ipfv.Inf!</a:t>
            </a:r>
          </a:p>
          <a:p>
            <a:r>
              <a:rPr lang="nb-NO" sz="1200" dirty="0">
                <a:latin typeface="Calibri" panose="020F0502020204030204" pitchFamily="34" charset="0"/>
                <a:cs typeface="Calibri" panose="020F0502020204030204" pitchFamily="34" charset="0"/>
              </a:rPr>
              <a:t>‘Don’t you dare X’</a:t>
            </a:r>
            <a:endParaRPr lang="en-NO" sz="1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38CEC48-6773-B44B-B7E5-A85D7F6D1836}"/>
              </a:ext>
            </a:extLst>
          </p:cNvPr>
          <p:cNvSpPr txBox="1"/>
          <p:nvPr/>
        </p:nvSpPr>
        <p:spPr>
          <a:xfrm>
            <a:off x="3269974" y="788505"/>
            <a:ext cx="183874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1:2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General rules</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VP-Ipfv.Inf! </a:t>
            </a:r>
          </a:p>
          <a:p>
            <a:r>
              <a:rPr lang="nb-NO" sz="1200" dirty="0">
                <a:latin typeface="Calibri" panose="020F0502020204030204" pitchFamily="34" charset="0"/>
                <a:cs typeface="Calibri" panose="020F0502020204030204" pitchFamily="34" charset="0"/>
              </a:rPr>
              <a:t>‘No X-ing!’ </a:t>
            </a:r>
            <a:endParaRPr lang="en-NO" sz="1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AD51A80-184F-4F4C-9292-65CF85874BD1}"/>
              </a:ext>
            </a:extLst>
          </p:cNvPr>
          <p:cNvSpPr txBox="1"/>
          <p:nvPr/>
        </p:nvSpPr>
        <p:spPr>
          <a:xfrm>
            <a:off x="5743991" y="957468"/>
            <a:ext cx="21724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4</a:t>
            </a:r>
            <a:r>
              <a:rPr lang="en-NO" sz="1200" dirty="0">
                <a:latin typeface="Calibri" panose="020F0502020204030204" pitchFamily="34" charset="0"/>
                <a:cs typeface="Calibri" panose="020F0502020204030204" pitchFamily="34" charset="0"/>
              </a:rPr>
              <a:t>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of smallest portion</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a:t>
            </a:r>
            <a:r>
              <a:rPr lang="nb-NO" sz="1200" dirty="0">
                <a:solidFill>
                  <a:srgbClr val="0070C0"/>
                </a:solidFill>
                <a:latin typeface="Calibri" panose="020F0502020204030204" pitchFamily="34" charset="0"/>
                <a:cs typeface="Calibri" panose="020F0502020204030204" pitchFamily="34" charset="0"/>
              </a:rPr>
              <a:t>nikakoj-Gen NP-Gen! </a:t>
            </a:r>
          </a:p>
          <a:p>
            <a:r>
              <a:rPr lang="nb-NO" sz="1200" dirty="0">
                <a:latin typeface="Calibri" panose="020F0502020204030204" pitchFamily="34" charset="0"/>
                <a:cs typeface="Calibri" panose="020F0502020204030204" pitchFamily="34" charset="0"/>
              </a:rPr>
              <a:t>‘No X-es!’</a:t>
            </a:r>
            <a:endParaRPr lang="en-NO" sz="1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5A08A9E-7FF5-B045-85BD-CB4FE8C66636}"/>
              </a:ext>
            </a:extLst>
          </p:cNvPr>
          <p:cNvSpPr txBox="1"/>
          <p:nvPr/>
        </p:nvSpPr>
        <p:spPr>
          <a:xfrm>
            <a:off x="8455161" y="1125054"/>
            <a:ext cx="2022031"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5</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Anticipation of resistance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PronPers-Nom ne VP-Fut!</a:t>
            </a:r>
          </a:p>
          <a:p>
            <a:r>
              <a:rPr lang="nb-NO" sz="1200" dirty="0">
                <a:latin typeface="Calibri" panose="020F0502020204030204" pitchFamily="34" charset="0"/>
                <a:cs typeface="Calibri" panose="020F0502020204030204" pitchFamily="34" charset="0"/>
              </a:rPr>
              <a:t>‘You’re not going to do X!’</a:t>
            </a:r>
            <a:endParaRPr lang="en-NO" sz="1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777BEC0-4D2E-A042-A437-E2A3FA21FF26}"/>
              </a:ext>
            </a:extLst>
          </p:cNvPr>
          <p:cNvSpPr txBox="1"/>
          <p:nvPr/>
        </p:nvSpPr>
        <p:spPr>
          <a:xfrm>
            <a:off x="8415129" y="2604052"/>
            <a:ext cx="2364709"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6</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against repeating</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PronPers bol’še ne VP-Pst!</a:t>
            </a:r>
          </a:p>
          <a:p>
            <a:r>
              <a:rPr lang="cs-CZ" sz="1200" dirty="0">
                <a:latin typeface="Calibri" panose="020F0502020204030204" pitchFamily="34" charset="0"/>
                <a:cs typeface="Calibri" panose="020F0502020204030204" pitchFamily="34" charset="0"/>
              </a:rPr>
              <a:t>‘No more X-ing!’</a:t>
            </a:r>
            <a:endParaRPr lang="en-NO" sz="1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64E613A-B705-1B4A-A7D1-2FB6A29B65FE}"/>
              </a:ext>
            </a:extLst>
          </p:cNvPr>
          <p:cNvSpPr txBox="1"/>
          <p:nvPr/>
        </p:nvSpPr>
        <p:spPr>
          <a:xfrm>
            <a:off x="1848677" y="2635563"/>
            <a:ext cx="1942154"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3</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(10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Milder tone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ne stoit VP-Ipfv.Inf</a:t>
            </a:r>
          </a:p>
          <a:p>
            <a:r>
              <a:rPr lang="nb-NO" sz="1200" dirty="0">
                <a:latin typeface="Calibri" panose="020F0502020204030204" pitchFamily="34" charset="0"/>
                <a:cs typeface="Calibri" panose="020F0502020204030204" pitchFamily="34" charset="0"/>
              </a:rPr>
              <a:t>‘There’s no point in X-ing’</a:t>
            </a:r>
            <a:endParaRPr lang="en-NO" sz="1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44A14BD-F19C-9344-99F3-2995F2F31F6C}"/>
              </a:ext>
            </a:extLst>
          </p:cNvPr>
          <p:cNvSpPr/>
          <p:nvPr/>
        </p:nvSpPr>
        <p:spPr>
          <a:xfrm>
            <a:off x="520147" y="332888"/>
            <a:ext cx="11307417" cy="3513556"/>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Box 9">
            <a:extLst>
              <a:ext uri="{FF2B5EF4-FFF2-40B4-BE49-F238E27FC236}">
                <a16:creationId xmlns:a16="http://schemas.microsoft.com/office/drawing/2014/main" id="{F41A6065-76B5-B04F-8281-2F499290F150}"/>
              </a:ext>
            </a:extLst>
          </p:cNvPr>
          <p:cNvSpPr txBox="1"/>
          <p:nvPr/>
        </p:nvSpPr>
        <p:spPr>
          <a:xfrm>
            <a:off x="8415129" y="4169465"/>
            <a:ext cx="2210414"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2:5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Disapproval</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li Cop VP-Inf?</a:t>
            </a:r>
          </a:p>
          <a:p>
            <a:r>
              <a:rPr lang="nb-NO" sz="1200" dirty="0">
                <a:latin typeface="Calibri" panose="020F0502020204030204" pitchFamily="34" charset="0"/>
                <a:cs typeface="Calibri" panose="020F0502020204030204" pitchFamily="34" charset="0"/>
              </a:rPr>
              <a:t>‘Who are you to X?’</a:t>
            </a:r>
            <a:endParaRPr lang="ru-RU" sz="1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2A4A19E-6059-014C-9C18-1CBB1E765544}"/>
              </a:ext>
            </a:extLst>
          </p:cNvPr>
          <p:cNvSpPr txBox="1"/>
          <p:nvPr/>
        </p:nvSpPr>
        <p:spPr>
          <a:xfrm>
            <a:off x="4754373" y="5578536"/>
            <a:ext cx="19042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2:4 (3 constructions)</a:t>
            </a:r>
          </a:p>
          <a:p>
            <a:r>
              <a:rPr lang="nb-NO" sz="1200" b="1" dirty="0">
                <a:latin typeface="Calibri" panose="020F0502020204030204" pitchFamily="34" charset="0"/>
                <a:cs typeface="Calibri" panose="020F0502020204030204" pitchFamily="34" charset="0"/>
              </a:rPr>
              <a:t>Stop temporarily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podoždat’-Imp VP-Ipfv.Inf</a:t>
            </a:r>
          </a:p>
          <a:p>
            <a:r>
              <a:rPr lang="nb-NO" sz="1200" dirty="0">
                <a:latin typeface="Calibri" panose="020F0502020204030204" pitchFamily="34" charset="0"/>
                <a:cs typeface="Calibri" panose="020F0502020204030204" pitchFamily="34" charset="0"/>
              </a:rPr>
              <a:t>‘Stop X-ing for a while</a:t>
            </a:r>
            <a:r>
              <a:rPr lang="nb-NO" sz="1200" dirty="0"/>
              <a:t>’</a:t>
            </a:r>
            <a:endParaRPr lang="en-NO" sz="1200" dirty="0"/>
          </a:p>
        </p:txBody>
      </p:sp>
      <p:sp>
        <p:nvSpPr>
          <p:cNvPr id="12" name="TextBox 11">
            <a:extLst>
              <a:ext uri="{FF2B5EF4-FFF2-40B4-BE49-F238E27FC236}">
                <a16:creationId xmlns:a16="http://schemas.microsoft.com/office/drawing/2014/main" id="{93F8CEC6-8FD6-7A42-A8F7-FDE0C4205CEB}"/>
              </a:ext>
            </a:extLst>
          </p:cNvPr>
          <p:cNvSpPr txBox="1"/>
          <p:nvPr/>
        </p:nvSpPr>
        <p:spPr>
          <a:xfrm>
            <a:off x="642728" y="5449761"/>
            <a:ext cx="230198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3</a:t>
            </a:r>
            <a:r>
              <a:rPr lang="en-NO" sz="1200" dirty="0">
                <a:latin typeface="Calibri" panose="020F0502020204030204" pitchFamily="34" charset="0"/>
                <a:cs typeface="Calibri" panose="020F0502020204030204" pitchFamily="34" charset="0"/>
              </a:rPr>
              <a:t> (2 constructions)</a:t>
            </a:r>
            <a:endParaRPr lang="ru-RU" sz="1200" dirty="0">
              <a:latin typeface="Calibri" panose="020F0502020204030204" pitchFamily="34" charset="0"/>
              <a:cs typeface="Calibri" panose="020F0502020204030204" pitchFamily="34" charset="0"/>
            </a:endParaRPr>
          </a:p>
          <a:p>
            <a:r>
              <a:rPr lang="en-NO" sz="1200" b="1" dirty="0">
                <a:latin typeface="Calibri" panose="020F0502020204030204" pitchFamily="34" charset="0"/>
                <a:cs typeface="Calibri" panose="020F0502020204030204" pitchFamily="34" charset="0"/>
              </a:rPr>
              <a:t>Delimitative</a:t>
            </a:r>
            <a:endParaRPr lang="ru-RU"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po-Verb-Pst i budet</a:t>
            </a:r>
          </a:p>
          <a:p>
            <a:r>
              <a:rPr lang="nb-NO" sz="1200" dirty="0">
                <a:latin typeface="Calibri" panose="020F0502020204030204" pitchFamily="34" charset="0"/>
                <a:cs typeface="Calibri" panose="020F0502020204030204" pitchFamily="34" charset="0"/>
              </a:rPr>
              <a:t>‘You’ve done enough X-ing’</a:t>
            </a:r>
            <a:endParaRPr lang="en-NO" sz="12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617B0DA-6144-534F-A201-5B72AEA3BE1E}"/>
              </a:ext>
            </a:extLst>
          </p:cNvPr>
          <p:cNvSpPr txBox="1"/>
          <p:nvPr/>
        </p:nvSpPr>
        <p:spPr>
          <a:xfrm>
            <a:off x="1291393" y="4087413"/>
            <a:ext cx="237117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2</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(7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Quantitative, milder tone</a:t>
            </a:r>
          </a:p>
          <a:p>
            <a:r>
              <a:rPr lang="nb-NO" sz="1200" dirty="0">
                <a:solidFill>
                  <a:srgbClr val="0070C0"/>
                </a:solidFill>
                <a:latin typeface="Calibri" panose="020F0502020204030204" pitchFamily="34" charset="0"/>
                <a:cs typeface="Calibri" panose="020F0502020204030204" pitchFamily="34" charset="0"/>
              </a:rPr>
              <a:t>xvatit (PronPers-2.Dat) VP-Ipfv.Inf!</a:t>
            </a:r>
          </a:p>
          <a:p>
            <a:r>
              <a:rPr lang="nb-NO" sz="1200" dirty="0">
                <a:latin typeface="Calibri" panose="020F0502020204030204" pitchFamily="34" charset="0"/>
                <a:cs typeface="Calibri" panose="020F0502020204030204" pitchFamily="34" charset="0"/>
              </a:rPr>
              <a:t>‘Enough X-ing!’</a:t>
            </a:r>
            <a:endParaRPr lang="en-NO" sz="1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BD5678D-7F9C-6946-B0DF-5083B8BA07A8}"/>
              </a:ext>
            </a:extLst>
          </p:cNvPr>
          <p:cNvSpPr txBox="1"/>
          <p:nvPr/>
        </p:nvSpPr>
        <p:spPr>
          <a:xfrm>
            <a:off x="4850294" y="4171049"/>
            <a:ext cx="1838740" cy="830997"/>
          </a:xfrm>
          <a:prstGeom prst="rect">
            <a:avLst/>
          </a:prstGeom>
          <a:noFill/>
          <a:ln w="12700">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1</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(4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Stop unwanted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brosit’-Imp VP-Ipfv.Inf!</a:t>
            </a:r>
          </a:p>
          <a:p>
            <a:r>
              <a:rPr lang="nb-NO" sz="1200" dirty="0">
                <a:latin typeface="Calibri" panose="020F0502020204030204" pitchFamily="34" charset="0"/>
                <a:cs typeface="Calibri" panose="020F0502020204030204" pitchFamily="34" charset="0"/>
              </a:rPr>
              <a:t>‘Stop X-ing!’</a:t>
            </a:r>
            <a:endParaRPr lang="en-NO" sz="12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D7E6EF30-24D5-A641-B3DB-16B12754B8D9}"/>
              </a:ext>
            </a:extLst>
          </p:cNvPr>
          <p:cNvSpPr/>
          <p:nvPr/>
        </p:nvSpPr>
        <p:spPr>
          <a:xfrm>
            <a:off x="520147" y="3846444"/>
            <a:ext cx="11322417" cy="2720828"/>
          </a:xfrm>
          <a:prstGeom prst="rect">
            <a:avLst/>
          </a:prstGeom>
          <a:no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6" name="TextBox 85">
            <a:extLst>
              <a:ext uri="{FF2B5EF4-FFF2-40B4-BE49-F238E27FC236}">
                <a16:creationId xmlns:a16="http://schemas.microsoft.com/office/drawing/2014/main" id="{D556DE7C-1F5E-EC4D-BF89-C3391BF2BC40}"/>
              </a:ext>
            </a:extLst>
          </p:cNvPr>
          <p:cNvSpPr txBox="1"/>
          <p:nvPr/>
        </p:nvSpPr>
        <p:spPr>
          <a:xfrm>
            <a:off x="8483609" y="5565591"/>
            <a:ext cx="2338387"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2:6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Threat</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Ja PronPers-Dat VP-Fut!</a:t>
            </a:r>
          </a:p>
          <a:p>
            <a:r>
              <a:rPr lang="nb-NO" sz="1200" dirty="0">
                <a:latin typeface="Calibri" panose="020F0502020204030204" pitchFamily="34" charset="0"/>
                <a:cs typeface="Calibri" panose="020F0502020204030204" pitchFamily="34" charset="0"/>
              </a:rPr>
              <a:t>‘You do X and you will regret it!’</a:t>
            </a:r>
            <a:endParaRPr lang="en-NO" sz="1200" dirty="0">
              <a:latin typeface="Calibri" panose="020F0502020204030204" pitchFamily="34" charset="0"/>
              <a:cs typeface="Calibri" panose="020F0502020204030204" pitchFamily="34" charset="0"/>
            </a:endParaRPr>
          </a:p>
        </p:txBody>
      </p:sp>
      <p:sp>
        <p:nvSpPr>
          <p:cNvPr id="24" name="Rounded Rectangle 23">
            <a:extLst>
              <a:ext uri="{FF2B5EF4-FFF2-40B4-BE49-F238E27FC236}">
                <a16:creationId xmlns:a16="http://schemas.microsoft.com/office/drawing/2014/main" id="{797AC17D-D3DA-4A43-BFFF-B24F3FBE40BA}"/>
              </a:ext>
            </a:extLst>
          </p:cNvPr>
          <p:cNvSpPr/>
          <p:nvPr/>
        </p:nvSpPr>
        <p:spPr>
          <a:xfrm>
            <a:off x="94592" y="3826689"/>
            <a:ext cx="4129065" cy="1924749"/>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Constructions in Cluster 2 express prohibition of an on-going activity (termed continuative prohibition, cf. Rakhilina 2013, Khrakovski 1986), </a:t>
            </a:r>
          </a:p>
          <a:p>
            <a:r>
              <a:rPr lang="en-GB" sz="2000" dirty="0">
                <a:latin typeface="Calibri" panose="020F0502020204030204" pitchFamily="34" charset="0"/>
                <a:cs typeface="Calibri" panose="020F0502020204030204" pitchFamily="34" charset="0"/>
              </a:rPr>
              <a:t>Cxns lack the marker of negation</a:t>
            </a:r>
            <a:endParaRPr lang="en-GB" sz="2000" dirty="0">
              <a:effectLst/>
              <a:latin typeface="Calibri" panose="020F0502020204030204" pitchFamily="34" charset="0"/>
              <a:cs typeface="Calibri" panose="020F0502020204030204" pitchFamily="34" charset="0"/>
            </a:endParaRPr>
          </a:p>
        </p:txBody>
      </p:sp>
      <p:sp>
        <p:nvSpPr>
          <p:cNvPr id="25" name="Rounded Rectangle 24">
            <a:extLst>
              <a:ext uri="{FF2B5EF4-FFF2-40B4-BE49-F238E27FC236}">
                <a16:creationId xmlns:a16="http://schemas.microsoft.com/office/drawing/2014/main" id="{151CA073-F972-974D-95CA-AED5061143E4}"/>
              </a:ext>
            </a:extLst>
          </p:cNvPr>
          <p:cNvSpPr/>
          <p:nvPr/>
        </p:nvSpPr>
        <p:spPr>
          <a:xfrm>
            <a:off x="104432" y="220641"/>
            <a:ext cx="3057777" cy="210506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Constructions in Cluster 1 ask a hearer to refrain from doing something, prohibit a future action. Cxns contain the marker of negation</a:t>
            </a:r>
            <a:endParaRPr lang="en-GB" sz="20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0164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CC8A-8BF9-51C8-8D40-01BDF1EC0874}"/>
              </a:ext>
            </a:extLst>
          </p:cNvPr>
          <p:cNvSpPr>
            <a:spLocks noGrp="1"/>
          </p:cNvSpPr>
          <p:nvPr>
            <p:ph type="title"/>
          </p:nvPr>
        </p:nvSpPr>
        <p:spPr>
          <a:xfrm>
            <a:off x="838200" y="365126"/>
            <a:ext cx="10515600" cy="898090"/>
          </a:xfrm>
        </p:spPr>
        <p:txBody>
          <a:bodyPr/>
          <a:lstStyle/>
          <a:p>
            <a:r>
              <a:rPr lang="en-NO" dirty="0"/>
              <a:t>What is a construction?</a:t>
            </a:r>
          </a:p>
        </p:txBody>
      </p:sp>
      <p:sp>
        <p:nvSpPr>
          <p:cNvPr id="4" name="Content Placeholder 3">
            <a:extLst>
              <a:ext uri="{FF2B5EF4-FFF2-40B4-BE49-F238E27FC236}">
                <a16:creationId xmlns:a16="http://schemas.microsoft.com/office/drawing/2014/main" id="{FFA3AC32-C4AE-0252-B213-06B5C6C0FD7D}"/>
              </a:ext>
            </a:extLst>
          </p:cNvPr>
          <p:cNvSpPr>
            <a:spLocks noGrp="1"/>
          </p:cNvSpPr>
          <p:nvPr>
            <p:ph idx="1"/>
          </p:nvPr>
        </p:nvSpPr>
        <p:spPr>
          <a:xfrm>
            <a:off x="838200" y="1263216"/>
            <a:ext cx="10515600" cy="1830455"/>
          </a:xfrm>
        </p:spPr>
        <p:txBody>
          <a:bodyPr>
            <a:normAutofit/>
          </a:bodyPr>
          <a:lstStyle/>
          <a:p>
            <a:pPr>
              <a:buFont typeface="Wingdings" pitchFamily="2" charset="2"/>
              <a:buChar char="§"/>
            </a:pPr>
            <a:r>
              <a:rPr lang="en-US" sz="2800" kern="100" dirty="0">
                <a:effectLst/>
                <a:latin typeface="Calibri" panose="020F0502020204030204" pitchFamily="34" charset="0"/>
                <a:ea typeface="Calibri" panose="020F0502020204030204" pitchFamily="34" charset="0"/>
                <a:cs typeface="Calibri" panose="020F0502020204030204" pitchFamily="34" charset="0"/>
              </a:rPr>
              <a:t>Construction Grammar theory: </a:t>
            </a:r>
            <a:r>
              <a:rPr lang="en-US" sz="2400" dirty="0">
                <a:latin typeface="Calibri" panose="020F0502020204030204" pitchFamily="34" charset="0"/>
                <a:ea typeface="Times New Roman" panose="02020603050405020304" pitchFamily="18" charset="0"/>
                <a:cs typeface="Calibri" panose="020F0502020204030204" pitchFamily="34" charset="0"/>
              </a:rPr>
              <a:t>A</a:t>
            </a:r>
            <a:r>
              <a:rPr lang="en-US" sz="2400" dirty="0">
                <a:effectLst/>
                <a:latin typeface="Calibri" panose="020F0502020204030204" pitchFamily="34" charset="0"/>
                <a:ea typeface="Times New Roman" panose="02020603050405020304" pitchFamily="18" charset="0"/>
                <a:cs typeface="Calibri" panose="020F0502020204030204" pitchFamily="34" charset="0"/>
              </a:rPr>
              <a:t> grammatical construction is </a:t>
            </a:r>
          </a:p>
          <a:p>
            <a:pPr lvl="1"/>
            <a:r>
              <a:rPr lang="en-US" dirty="0">
                <a:latin typeface="Calibri" panose="020F0502020204030204" pitchFamily="34" charset="0"/>
                <a:ea typeface="Times New Roman" panose="02020603050405020304" pitchFamily="18" charset="0"/>
                <a:cs typeface="Calibri" panose="020F0502020204030204" pitchFamily="34" charset="0"/>
              </a:rPr>
              <a:t>a</a:t>
            </a:r>
            <a:r>
              <a:rPr lang="en-US" dirty="0">
                <a:effectLst/>
                <a:latin typeface="Calibri" panose="020F0502020204030204" pitchFamily="34" charset="0"/>
                <a:ea typeface="Times New Roman" panose="02020603050405020304" pitchFamily="18" charset="0"/>
                <a:cs typeface="Calibri" panose="020F0502020204030204" pitchFamily="34" charset="0"/>
              </a:rPr>
              <a:t> recurrent conventional pairing of form and meaning (or function) learned in the process of language use</a:t>
            </a:r>
          </a:p>
          <a:p>
            <a:pPr lvl="1"/>
            <a:r>
              <a:rPr lang="en-US" dirty="0">
                <a:effectLst/>
                <a:latin typeface="Calibri" panose="020F0502020204030204" pitchFamily="34" charset="0"/>
                <a:ea typeface="Times New Roman" panose="02020603050405020304" pitchFamily="18" charset="0"/>
                <a:cs typeface="Calibri" panose="020F0502020204030204" pitchFamily="34" charset="0"/>
              </a:rPr>
              <a:t>the central unit of language structure and description</a:t>
            </a:r>
            <a:endParaRPr lang="nb-NO" dirty="0">
              <a:latin typeface="Calibri" panose="020F0502020204030204" pitchFamily="34" charset="0"/>
              <a:ea typeface="Times New Roman" panose="02020603050405020304" pitchFamily="18" charset="0"/>
              <a:cs typeface="Calibri" panose="020F0502020204030204" pitchFamily="34" charset="0"/>
            </a:endParaRPr>
          </a:p>
          <a:p>
            <a:endParaRPr lang="en-NO" dirty="0"/>
          </a:p>
        </p:txBody>
      </p:sp>
      <p:pic>
        <p:nvPicPr>
          <p:cNvPr id="1030" name="Picture 6" descr="Charles Fillmore, Discoverer of Frame Semantics, Dies in SF at 84 | ICSI">
            <a:extLst>
              <a:ext uri="{FF2B5EF4-FFF2-40B4-BE49-F238E27FC236}">
                <a16:creationId xmlns:a16="http://schemas.microsoft.com/office/drawing/2014/main" id="{5E5365CA-329D-0424-9D21-1E7DEFBC7F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12" r="18339"/>
          <a:stretch/>
        </p:blipFill>
        <p:spPr bwMode="auto">
          <a:xfrm>
            <a:off x="392329" y="3216172"/>
            <a:ext cx="1870682" cy="27615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illiam Croft :: Linguistics | The University of New Mexico">
            <a:extLst>
              <a:ext uri="{FF2B5EF4-FFF2-40B4-BE49-F238E27FC236}">
                <a16:creationId xmlns:a16="http://schemas.microsoft.com/office/drawing/2014/main" id="{39C7A041-22AA-C84F-7D92-F1A11E40A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834" y="3210687"/>
            <a:ext cx="2071138" cy="27615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nferências: Ronald W. Langacker na UFRJ | Departamento de Linguística e  Filologia da UFRJ">
            <a:extLst>
              <a:ext uri="{FF2B5EF4-FFF2-40B4-BE49-F238E27FC236}">
                <a16:creationId xmlns:a16="http://schemas.microsoft.com/office/drawing/2014/main" id="{458DDD41-EA6F-7AA8-CDDE-2117810264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88" r="14355"/>
          <a:stretch/>
        </p:blipFill>
        <p:spPr bwMode="auto">
          <a:xfrm>
            <a:off x="4836656" y="3210687"/>
            <a:ext cx="2323247" cy="27615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LE 2024 – Centre for Language Evolution">
            <a:extLst>
              <a:ext uri="{FF2B5EF4-FFF2-40B4-BE49-F238E27FC236}">
                <a16:creationId xmlns:a16="http://schemas.microsoft.com/office/drawing/2014/main" id="{E22E5287-FFC7-4D11-5E4D-A18A0FB503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587" y="3210686"/>
            <a:ext cx="2138258" cy="27615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B198429-678C-E4BE-EC62-561B3E0D3E46}"/>
              </a:ext>
            </a:extLst>
          </p:cNvPr>
          <p:cNvPicPr>
            <a:picLocks noChangeAspect="1"/>
          </p:cNvPicPr>
          <p:nvPr/>
        </p:nvPicPr>
        <p:blipFill>
          <a:blip r:embed="rId6"/>
          <a:srcRect l="10481" r="11469"/>
          <a:stretch/>
        </p:blipFill>
        <p:spPr>
          <a:xfrm>
            <a:off x="9733548" y="3210685"/>
            <a:ext cx="2155377" cy="2761517"/>
          </a:xfrm>
          <a:prstGeom prst="rect">
            <a:avLst/>
          </a:prstGeom>
        </p:spPr>
      </p:pic>
      <p:sp>
        <p:nvSpPr>
          <p:cNvPr id="8" name="TextBox 7">
            <a:extLst>
              <a:ext uri="{FF2B5EF4-FFF2-40B4-BE49-F238E27FC236}">
                <a16:creationId xmlns:a16="http://schemas.microsoft.com/office/drawing/2014/main" id="{4E6572EB-F18B-F81E-3BB4-C82E3275038D}"/>
              </a:ext>
            </a:extLst>
          </p:cNvPr>
          <p:cNvSpPr txBox="1"/>
          <p:nvPr/>
        </p:nvSpPr>
        <p:spPr>
          <a:xfrm>
            <a:off x="236016" y="6025366"/>
            <a:ext cx="2183307" cy="369332"/>
          </a:xfrm>
          <a:prstGeom prst="rect">
            <a:avLst/>
          </a:prstGeom>
          <a:noFill/>
        </p:spPr>
        <p:txBody>
          <a:bodyPr wrap="square" rtlCol="0">
            <a:spAutoFit/>
          </a:bodyPr>
          <a:lstStyle/>
          <a:p>
            <a:pPr algn="ctr"/>
            <a:r>
              <a:rPr lang="en-US" sz="1800" dirty="0">
                <a:effectLst/>
                <a:latin typeface="Calibri" panose="020F0502020204030204" pitchFamily="34" charset="0"/>
                <a:ea typeface="Times New Roman" panose="02020603050405020304" pitchFamily="18" charset="0"/>
                <a:cs typeface="Calibri" panose="020F0502020204030204" pitchFamily="34" charset="0"/>
              </a:rPr>
              <a:t>Fillmore et al. 1988</a:t>
            </a:r>
            <a:endParaRPr lang="en-NO" dirty="0"/>
          </a:p>
        </p:txBody>
      </p:sp>
      <p:sp>
        <p:nvSpPr>
          <p:cNvPr id="9" name="TextBox 8">
            <a:extLst>
              <a:ext uri="{FF2B5EF4-FFF2-40B4-BE49-F238E27FC236}">
                <a16:creationId xmlns:a16="http://schemas.microsoft.com/office/drawing/2014/main" id="{E3BEB33B-6E8A-93F9-BF51-CC0B61AE4062}"/>
              </a:ext>
            </a:extLst>
          </p:cNvPr>
          <p:cNvSpPr txBox="1"/>
          <p:nvPr/>
        </p:nvSpPr>
        <p:spPr>
          <a:xfrm>
            <a:off x="2449749" y="6025366"/>
            <a:ext cx="2183307" cy="369332"/>
          </a:xfrm>
          <a:prstGeom prst="rect">
            <a:avLst/>
          </a:prstGeom>
          <a:noFill/>
        </p:spPr>
        <p:txBody>
          <a:bodyPr wrap="square" rtlCol="0">
            <a:spAutoFit/>
          </a:bodyPr>
          <a:lstStyle/>
          <a:p>
            <a:pPr algn="ctr"/>
            <a:r>
              <a:rPr lang="en-US" sz="1800" dirty="0">
                <a:effectLst/>
                <a:latin typeface="Calibri" panose="020F0502020204030204" pitchFamily="34" charset="0"/>
                <a:ea typeface="Times New Roman" panose="02020603050405020304" pitchFamily="18" charset="0"/>
                <a:cs typeface="Calibri" panose="020F0502020204030204" pitchFamily="34" charset="0"/>
              </a:rPr>
              <a:t>Croft 2001</a:t>
            </a:r>
            <a:endParaRPr lang="en-NO" dirty="0"/>
          </a:p>
        </p:txBody>
      </p:sp>
      <p:sp>
        <p:nvSpPr>
          <p:cNvPr id="10" name="TextBox 9">
            <a:extLst>
              <a:ext uri="{FF2B5EF4-FFF2-40B4-BE49-F238E27FC236}">
                <a16:creationId xmlns:a16="http://schemas.microsoft.com/office/drawing/2014/main" id="{166B5289-CD38-B9EA-8757-95FF2C914B63}"/>
              </a:ext>
            </a:extLst>
          </p:cNvPr>
          <p:cNvSpPr txBox="1"/>
          <p:nvPr/>
        </p:nvSpPr>
        <p:spPr>
          <a:xfrm>
            <a:off x="9719582" y="6026861"/>
            <a:ext cx="2183307" cy="646331"/>
          </a:xfrm>
          <a:prstGeom prst="rect">
            <a:avLst/>
          </a:prstGeom>
          <a:noFill/>
        </p:spPr>
        <p:txBody>
          <a:bodyPr wrap="square" rtlCol="0">
            <a:spAutoFit/>
          </a:bodyPr>
          <a:lstStyle/>
          <a:p>
            <a:pPr algn="ctr"/>
            <a:r>
              <a:rPr lang="en-US" sz="1800" dirty="0">
                <a:effectLst/>
                <a:latin typeface="Calibri" panose="020F0502020204030204" pitchFamily="34" charset="0"/>
                <a:ea typeface="Times New Roman" panose="02020603050405020304" pitchFamily="18" charset="0"/>
                <a:cs typeface="Calibri" panose="020F0502020204030204" pitchFamily="34" charset="0"/>
              </a:rPr>
              <a:t>Goldberg 1995, 2006, 2013, 2024</a:t>
            </a:r>
            <a:endParaRPr lang="en-NO" dirty="0"/>
          </a:p>
        </p:txBody>
      </p:sp>
      <p:sp>
        <p:nvSpPr>
          <p:cNvPr id="11" name="TextBox 10">
            <a:extLst>
              <a:ext uri="{FF2B5EF4-FFF2-40B4-BE49-F238E27FC236}">
                <a16:creationId xmlns:a16="http://schemas.microsoft.com/office/drawing/2014/main" id="{30955D16-6D73-AEEB-A56E-662DA60E4DEA}"/>
              </a:ext>
            </a:extLst>
          </p:cNvPr>
          <p:cNvSpPr txBox="1"/>
          <p:nvPr/>
        </p:nvSpPr>
        <p:spPr>
          <a:xfrm>
            <a:off x="4906625" y="6025366"/>
            <a:ext cx="2183307" cy="369332"/>
          </a:xfrm>
          <a:prstGeom prst="rect">
            <a:avLst/>
          </a:prstGeom>
          <a:noFill/>
        </p:spPr>
        <p:txBody>
          <a:bodyPr wrap="square" rtlCol="0">
            <a:spAutoFit/>
          </a:bodyPr>
          <a:lstStyle/>
          <a:p>
            <a:pPr algn="ctr"/>
            <a:r>
              <a:rPr lang="en-US" sz="1800" dirty="0" err="1">
                <a:effectLst/>
                <a:latin typeface="Calibri" panose="020F0502020204030204" pitchFamily="34" charset="0"/>
                <a:ea typeface="Times New Roman" panose="02020603050405020304" pitchFamily="18" charset="0"/>
                <a:cs typeface="Calibri" panose="020F0502020204030204" pitchFamily="34" charset="0"/>
              </a:rPr>
              <a:t>Langacker</a:t>
            </a:r>
            <a:r>
              <a:rPr lang="en-US" sz="1800" dirty="0">
                <a:effectLst/>
                <a:latin typeface="Calibri" panose="020F0502020204030204" pitchFamily="34" charset="0"/>
                <a:ea typeface="Times New Roman" panose="02020603050405020304" pitchFamily="18" charset="0"/>
                <a:cs typeface="Calibri" panose="020F0502020204030204" pitchFamily="34" charset="0"/>
              </a:rPr>
              <a:t> 2008</a:t>
            </a:r>
            <a:endParaRPr lang="en-NO" dirty="0"/>
          </a:p>
        </p:txBody>
      </p:sp>
      <p:sp>
        <p:nvSpPr>
          <p:cNvPr id="12" name="TextBox 11">
            <a:extLst>
              <a:ext uri="{FF2B5EF4-FFF2-40B4-BE49-F238E27FC236}">
                <a16:creationId xmlns:a16="http://schemas.microsoft.com/office/drawing/2014/main" id="{CAC856ED-B7CE-9B8D-0DB2-52B172A23E35}"/>
              </a:ext>
            </a:extLst>
          </p:cNvPr>
          <p:cNvSpPr txBox="1"/>
          <p:nvPr/>
        </p:nvSpPr>
        <p:spPr>
          <a:xfrm>
            <a:off x="7374538" y="6025366"/>
            <a:ext cx="2183307" cy="369332"/>
          </a:xfrm>
          <a:prstGeom prst="rect">
            <a:avLst/>
          </a:prstGeom>
          <a:noFill/>
        </p:spPr>
        <p:txBody>
          <a:bodyPr wrap="square" rtlCol="0">
            <a:spAutoFit/>
          </a:bodyPr>
          <a:lstStyle/>
          <a:p>
            <a:pPr algn="ctr"/>
            <a:r>
              <a:rPr lang="en-US" sz="1800" dirty="0" err="1">
                <a:effectLst/>
                <a:latin typeface="Calibri" panose="020F0502020204030204" pitchFamily="34" charset="0"/>
                <a:ea typeface="Times New Roman" panose="02020603050405020304" pitchFamily="18" charset="0"/>
                <a:cs typeface="Calibri" panose="020F0502020204030204" pitchFamily="34" charset="0"/>
              </a:rPr>
              <a:t>Haspelmath</a:t>
            </a:r>
            <a:r>
              <a:rPr lang="en-US" sz="1800" dirty="0">
                <a:effectLst/>
                <a:latin typeface="Calibri" panose="020F0502020204030204" pitchFamily="34" charset="0"/>
                <a:ea typeface="Times New Roman" panose="02020603050405020304" pitchFamily="18" charset="0"/>
                <a:cs typeface="Calibri" panose="020F0502020204030204" pitchFamily="34" charset="0"/>
              </a:rPr>
              <a:t> 2023</a:t>
            </a:r>
            <a:endParaRPr lang="en-NO" dirty="0"/>
          </a:p>
        </p:txBody>
      </p:sp>
    </p:spTree>
    <p:extLst>
      <p:ext uri="{BB962C8B-B14F-4D97-AF65-F5344CB8AC3E}">
        <p14:creationId xmlns:p14="http://schemas.microsoft.com/office/powerpoint/2010/main" val="1658839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6AF2A0-18BB-B243-B02E-4159BDB1808E}"/>
              </a:ext>
            </a:extLst>
          </p:cNvPr>
          <p:cNvSpPr txBox="1"/>
          <p:nvPr/>
        </p:nvSpPr>
        <p:spPr>
          <a:xfrm>
            <a:off x="4840355" y="2574235"/>
            <a:ext cx="1838740" cy="1015663"/>
          </a:xfrm>
          <a:prstGeom prst="rect">
            <a:avLst/>
          </a:prstGeom>
          <a:noFill/>
          <a:ln w="57150">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1:1 (5 constructions) </a:t>
            </a:r>
          </a:p>
          <a:p>
            <a:r>
              <a:rPr lang="nb-NO" sz="1200" b="1" dirty="0">
                <a:latin typeface="Calibri" panose="020F0502020204030204" pitchFamily="34" charset="0"/>
                <a:cs typeface="Calibri" panose="020F0502020204030204" pitchFamily="34" charset="0"/>
              </a:rPr>
              <a:t>Prevention of intended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smet’-Imp VP-Ipfv.Inf!</a:t>
            </a:r>
          </a:p>
          <a:p>
            <a:r>
              <a:rPr lang="nb-NO" sz="1200" dirty="0">
                <a:latin typeface="Calibri" panose="020F0502020204030204" pitchFamily="34" charset="0"/>
                <a:cs typeface="Calibri" panose="020F0502020204030204" pitchFamily="34" charset="0"/>
              </a:rPr>
              <a:t>‘Don’t you dare X’</a:t>
            </a:r>
            <a:endParaRPr lang="en-NO" sz="1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38CEC48-6773-B44B-B7E5-A85D7F6D1836}"/>
              </a:ext>
            </a:extLst>
          </p:cNvPr>
          <p:cNvSpPr txBox="1"/>
          <p:nvPr/>
        </p:nvSpPr>
        <p:spPr>
          <a:xfrm>
            <a:off x="3269974" y="788505"/>
            <a:ext cx="183874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1:2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General rules</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VP-Ipfv.Inf! </a:t>
            </a:r>
          </a:p>
          <a:p>
            <a:r>
              <a:rPr lang="nb-NO" sz="1200" dirty="0">
                <a:latin typeface="Calibri" panose="020F0502020204030204" pitchFamily="34" charset="0"/>
                <a:cs typeface="Calibri" panose="020F0502020204030204" pitchFamily="34" charset="0"/>
              </a:rPr>
              <a:t>‘No X-ing!’ </a:t>
            </a:r>
            <a:endParaRPr lang="en-NO" sz="1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AD51A80-184F-4F4C-9292-65CF85874BD1}"/>
              </a:ext>
            </a:extLst>
          </p:cNvPr>
          <p:cNvSpPr txBox="1"/>
          <p:nvPr/>
        </p:nvSpPr>
        <p:spPr>
          <a:xfrm>
            <a:off x="5743991" y="957468"/>
            <a:ext cx="21724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4</a:t>
            </a:r>
            <a:r>
              <a:rPr lang="en-NO" sz="1200" dirty="0">
                <a:latin typeface="Calibri" panose="020F0502020204030204" pitchFamily="34" charset="0"/>
                <a:cs typeface="Calibri" panose="020F0502020204030204" pitchFamily="34" charset="0"/>
              </a:rPr>
              <a:t>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of smallest portion</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a:t>
            </a:r>
            <a:r>
              <a:rPr lang="nb-NO" sz="1200" dirty="0">
                <a:solidFill>
                  <a:srgbClr val="0070C0"/>
                </a:solidFill>
                <a:latin typeface="Calibri" panose="020F0502020204030204" pitchFamily="34" charset="0"/>
                <a:cs typeface="Calibri" panose="020F0502020204030204" pitchFamily="34" charset="0"/>
              </a:rPr>
              <a:t>nikakoj-Gen NP-Gen! </a:t>
            </a:r>
          </a:p>
          <a:p>
            <a:r>
              <a:rPr lang="nb-NO" sz="1200" dirty="0">
                <a:latin typeface="Calibri" panose="020F0502020204030204" pitchFamily="34" charset="0"/>
                <a:cs typeface="Calibri" panose="020F0502020204030204" pitchFamily="34" charset="0"/>
              </a:rPr>
              <a:t>‘No X-es!’</a:t>
            </a:r>
            <a:endParaRPr lang="en-NO" sz="1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5A08A9E-7FF5-B045-85BD-CB4FE8C66636}"/>
              </a:ext>
            </a:extLst>
          </p:cNvPr>
          <p:cNvSpPr txBox="1"/>
          <p:nvPr/>
        </p:nvSpPr>
        <p:spPr>
          <a:xfrm>
            <a:off x="8455161" y="1125054"/>
            <a:ext cx="2022031"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5</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Anticipation of resistance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PronPers-Nom ne VP-Fut!</a:t>
            </a:r>
          </a:p>
          <a:p>
            <a:r>
              <a:rPr lang="nb-NO" sz="1200" dirty="0">
                <a:latin typeface="Calibri" panose="020F0502020204030204" pitchFamily="34" charset="0"/>
                <a:cs typeface="Calibri" panose="020F0502020204030204" pitchFamily="34" charset="0"/>
              </a:rPr>
              <a:t>‘You’re not going to do X!’</a:t>
            </a:r>
            <a:endParaRPr lang="en-NO" sz="1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777BEC0-4D2E-A042-A437-E2A3FA21FF26}"/>
              </a:ext>
            </a:extLst>
          </p:cNvPr>
          <p:cNvSpPr txBox="1"/>
          <p:nvPr/>
        </p:nvSpPr>
        <p:spPr>
          <a:xfrm>
            <a:off x="8415129" y="2604052"/>
            <a:ext cx="2364709"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6</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against repeating</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PronPers bol’še ne VP-Pst!</a:t>
            </a:r>
          </a:p>
          <a:p>
            <a:r>
              <a:rPr lang="cs-CZ" sz="1200" dirty="0">
                <a:latin typeface="Calibri" panose="020F0502020204030204" pitchFamily="34" charset="0"/>
                <a:cs typeface="Calibri" panose="020F0502020204030204" pitchFamily="34" charset="0"/>
              </a:rPr>
              <a:t>‘No more X-ing!’</a:t>
            </a:r>
            <a:endParaRPr lang="en-NO" sz="1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64E613A-B705-1B4A-A7D1-2FB6A29B65FE}"/>
              </a:ext>
            </a:extLst>
          </p:cNvPr>
          <p:cNvSpPr txBox="1"/>
          <p:nvPr/>
        </p:nvSpPr>
        <p:spPr>
          <a:xfrm>
            <a:off x="1848677" y="2635563"/>
            <a:ext cx="1942154"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3</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(10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Milder tone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ne stoit VP-Ipfv.Inf</a:t>
            </a:r>
          </a:p>
          <a:p>
            <a:r>
              <a:rPr lang="nb-NO" sz="1200" dirty="0">
                <a:latin typeface="Calibri" panose="020F0502020204030204" pitchFamily="34" charset="0"/>
                <a:cs typeface="Calibri" panose="020F0502020204030204" pitchFamily="34" charset="0"/>
              </a:rPr>
              <a:t>‘There’s no point in X-ing’</a:t>
            </a:r>
            <a:endParaRPr lang="en-NO" sz="1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44A14BD-F19C-9344-99F3-2995F2F31F6C}"/>
              </a:ext>
            </a:extLst>
          </p:cNvPr>
          <p:cNvSpPr/>
          <p:nvPr/>
        </p:nvSpPr>
        <p:spPr>
          <a:xfrm>
            <a:off x="520147" y="332888"/>
            <a:ext cx="11307417" cy="3513556"/>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Box 9">
            <a:extLst>
              <a:ext uri="{FF2B5EF4-FFF2-40B4-BE49-F238E27FC236}">
                <a16:creationId xmlns:a16="http://schemas.microsoft.com/office/drawing/2014/main" id="{F41A6065-76B5-B04F-8281-2F499290F150}"/>
              </a:ext>
            </a:extLst>
          </p:cNvPr>
          <p:cNvSpPr txBox="1"/>
          <p:nvPr/>
        </p:nvSpPr>
        <p:spPr>
          <a:xfrm>
            <a:off x="8415129" y="4169465"/>
            <a:ext cx="2210414"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2:5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Disapproval</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li Cop VP-Inf?</a:t>
            </a:r>
          </a:p>
          <a:p>
            <a:r>
              <a:rPr lang="nb-NO" sz="1200" dirty="0">
                <a:latin typeface="Calibri" panose="020F0502020204030204" pitchFamily="34" charset="0"/>
                <a:cs typeface="Calibri" panose="020F0502020204030204" pitchFamily="34" charset="0"/>
              </a:rPr>
              <a:t>‘Who are you to X?’</a:t>
            </a:r>
            <a:endParaRPr lang="ru-RU" sz="1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2A4A19E-6059-014C-9C18-1CBB1E765544}"/>
              </a:ext>
            </a:extLst>
          </p:cNvPr>
          <p:cNvSpPr txBox="1"/>
          <p:nvPr/>
        </p:nvSpPr>
        <p:spPr>
          <a:xfrm>
            <a:off x="4754373" y="5578536"/>
            <a:ext cx="19042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2:4 (3 constructions)</a:t>
            </a:r>
          </a:p>
          <a:p>
            <a:r>
              <a:rPr lang="nb-NO" sz="1200" b="1" dirty="0">
                <a:latin typeface="Calibri" panose="020F0502020204030204" pitchFamily="34" charset="0"/>
                <a:cs typeface="Calibri" panose="020F0502020204030204" pitchFamily="34" charset="0"/>
              </a:rPr>
              <a:t>Stop temporarily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podoždat’-Imp VP-Ipfv.Inf</a:t>
            </a:r>
          </a:p>
          <a:p>
            <a:r>
              <a:rPr lang="nb-NO" sz="1200" dirty="0">
                <a:latin typeface="Calibri" panose="020F0502020204030204" pitchFamily="34" charset="0"/>
                <a:cs typeface="Calibri" panose="020F0502020204030204" pitchFamily="34" charset="0"/>
              </a:rPr>
              <a:t>‘Stop X-ing for a while</a:t>
            </a:r>
            <a:r>
              <a:rPr lang="nb-NO" sz="1200" dirty="0"/>
              <a:t>’</a:t>
            </a:r>
            <a:endParaRPr lang="en-NO" sz="1200" dirty="0"/>
          </a:p>
        </p:txBody>
      </p:sp>
      <p:sp>
        <p:nvSpPr>
          <p:cNvPr id="12" name="TextBox 11">
            <a:extLst>
              <a:ext uri="{FF2B5EF4-FFF2-40B4-BE49-F238E27FC236}">
                <a16:creationId xmlns:a16="http://schemas.microsoft.com/office/drawing/2014/main" id="{93F8CEC6-8FD6-7A42-A8F7-FDE0C4205CEB}"/>
              </a:ext>
            </a:extLst>
          </p:cNvPr>
          <p:cNvSpPr txBox="1"/>
          <p:nvPr/>
        </p:nvSpPr>
        <p:spPr>
          <a:xfrm>
            <a:off x="642728" y="5449761"/>
            <a:ext cx="230198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3</a:t>
            </a:r>
            <a:r>
              <a:rPr lang="en-NO" sz="1200" dirty="0">
                <a:latin typeface="Calibri" panose="020F0502020204030204" pitchFamily="34" charset="0"/>
                <a:cs typeface="Calibri" panose="020F0502020204030204" pitchFamily="34" charset="0"/>
              </a:rPr>
              <a:t> (2 constructions)</a:t>
            </a:r>
            <a:endParaRPr lang="ru-RU" sz="1200" dirty="0">
              <a:latin typeface="Calibri" panose="020F0502020204030204" pitchFamily="34" charset="0"/>
              <a:cs typeface="Calibri" panose="020F0502020204030204" pitchFamily="34" charset="0"/>
            </a:endParaRPr>
          </a:p>
          <a:p>
            <a:r>
              <a:rPr lang="en-NO" sz="1200" b="1" dirty="0">
                <a:latin typeface="Calibri" panose="020F0502020204030204" pitchFamily="34" charset="0"/>
                <a:cs typeface="Calibri" panose="020F0502020204030204" pitchFamily="34" charset="0"/>
              </a:rPr>
              <a:t>Delimitative</a:t>
            </a:r>
            <a:endParaRPr lang="ru-RU"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po-Verb-Pst i budet</a:t>
            </a:r>
          </a:p>
          <a:p>
            <a:r>
              <a:rPr lang="nb-NO" sz="1200" dirty="0">
                <a:latin typeface="Calibri" panose="020F0502020204030204" pitchFamily="34" charset="0"/>
                <a:cs typeface="Calibri" panose="020F0502020204030204" pitchFamily="34" charset="0"/>
              </a:rPr>
              <a:t>‘You’ve done enough X-ing’</a:t>
            </a:r>
            <a:endParaRPr lang="en-NO" sz="12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617B0DA-6144-534F-A201-5B72AEA3BE1E}"/>
              </a:ext>
            </a:extLst>
          </p:cNvPr>
          <p:cNvSpPr txBox="1"/>
          <p:nvPr/>
        </p:nvSpPr>
        <p:spPr>
          <a:xfrm>
            <a:off x="1291393" y="4087413"/>
            <a:ext cx="237117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2</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(7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Quantitative, milder tone</a:t>
            </a:r>
          </a:p>
          <a:p>
            <a:r>
              <a:rPr lang="nb-NO" sz="1200" dirty="0">
                <a:solidFill>
                  <a:srgbClr val="0070C0"/>
                </a:solidFill>
                <a:latin typeface="Calibri" panose="020F0502020204030204" pitchFamily="34" charset="0"/>
                <a:cs typeface="Calibri" panose="020F0502020204030204" pitchFamily="34" charset="0"/>
              </a:rPr>
              <a:t>xvatit (PronPers-2.Dat) VP-Ipfv.Inf!</a:t>
            </a:r>
          </a:p>
          <a:p>
            <a:r>
              <a:rPr lang="nb-NO" sz="1200" dirty="0">
                <a:latin typeface="Calibri" panose="020F0502020204030204" pitchFamily="34" charset="0"/>
                <a:cs typeface="Calibri" panose="020F0502020204030204" pitchFamily="34" charset="0"/>
              </a:rPr>
              <a:t>‘Enough X-ing!’</a:t>
            </a:r>
            <a:endParaRPr lang="en-NO" sz="1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BD5678D-7F9C-6946-B0DF-5083B8BA07A8}"/>
              </a:ext>
            </a:extLst>
          </p:cNvPr>
          <p:cNvSpPr txBox="1"/>
          <p:nvPr/>
        </p:nvSpPr>
        <p:spPr>
          <a:xfrm>
            <a:off x="4850294" y="4171049"/>
            <a:ext cx="1838740" cy="830997"/>
          </a:xfrm>
          <a:prstGeom prst="rect">
            <a:avLst/>
          </a:prstGeom>
          <a:noFill/>
          <a:ln w="57150">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1</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(4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Stop unwanted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brosit’-Imp VP-Ipfv.Inf!</a:t>
            </a:r>
          </a:p>
          <a:p>
            <a:r>
              <a:rPr lang="nb-NO" sz="1200" dirty="0">
                <a:latin typeface="Calibri" panose="020F0502020204030204" pitchFamily="34" charset="0"/>
                <a:cs typeface="Calibri" panose="020F0502020204030204" pitchFamily="34" charset="0"/>
              </a:rPr>
              <a:t>‘Stop X-ing!’</a:t>
            </a:r>
            <a:endParaRPr lang="en-NO" sz="12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D7E6EF30-24D5-A641-B3DB-16B12754B8D9}"/>
              </a:ext>
            </a:extLst>
          </p:cNvPr>
          <p:cNvSpPr/>
          <p:nvPr/>
        </p:nvSpPr>
        <p:spPr>
          <a:xfrm>
            <a:off x="520147" y="3846444"/>
            <a:ext cx="11307417" cy="272082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FF77656C-478E-D04B-9479-6CBC1626CE9F}"/>
              </a:ext>
            </a:extLst>
          </p:cNvPr>
          <p:cNvSpPr txBox="1"/>
          <p:nvPr/>
        </p:nvSpPr>
        <p:spPr>
          <a:xfrm rot="16200000">
            <a:off x="-215880" y="1675321"/>
            <a:ext cx="1009956" cy="369332"/>
          </a:xfrm>
          <a:prstGeom prst="rect">
            <a:avLst/>
          </a:prstGeom>
          <a:noFill/>
        </p:spPr>
        <p:txBody>
          <a:bodyPr wrap="none" rtlCol="0">
            <a:spAutoFit/>
          </a:bodyPr>
          <a:lstStyle/>
          <a:p>
            <a:r>
              <a:rPr lang="nb-NO" dirty="0"/>
              <a:t>Cluster 1</a:t>
            </a:r>
            <a:endParaRPr lang="en-NO"/>
          </a:p>
        </p:txBody>
      </p:sp>
      <p:sp>
        <p:nvSpPr>
          <p:cNvPr id="17" name="TextBox 16">
            <a:extLst>
              <a:ext uri="{FF2B5EF4-FFF2-40B4-BE49-F238E27FC236}">
                <a16:creationId xmlns:a16="http://schemas.microsoft.com/office/drawing/2014/main" id="{A9404D47-4BF6-C54B-806C-98464FBFBB23}"/>
              </a:ext>
            </a:extLst>
          </p:cNvPr>
          <p:cNvSpPr txBox="1"/>
          <p:nvPr/>
        </p:nvSpPr>
        <p:spPr>
          <a:xfrm rot="16200000">
            <a:off x="-215880" y="4884778"/>
            <a:ext cx="1009956" cy="369332"/>
          </a:xfrm>
          <a:prstGeom prst="rect">
            <a:avLst/>
          </a:prstGeom>
          <a:noFill/>
        </p:spPr>
        <p:txBody>
          <a:bodyPr wrap="none" rtlCol="0">
            <a:spAutoFit/>
          </a:bodyPr>
          <a:lstStyle/>
          <a:p>
            <a:r>
              <a:rPr lang="nb-NO" dirty="0"/>
              <a:t>Cluster 2</a:t>
            </a:r>
            <a:endParaRPr lang="en-NO"/>
          </a:p>
        </p:txBody>
      </p:sp>
      <p:sp>
        <p:nvSpPr>
          <p:cNvPr id="86" name="TextBox 85">
            <a:extLst>
              <a:ext uri="{FF2B5EF4-FFF2-40B4-BE49-F238E27FC236}">
                <a16:creationId xmlns:a16="http://schemas.microsoft.com/office/drawing/2014/main" id="{D556DE7C-1F5E-EC4D-BF89-C3391BF2BC40}"/>
              </a:ext>
            </a:extLst>
          </p:cNvPr>
          <p:cNvSpPr txBox="1"/>
          <p:nvPr/>
        </p:nvSpPr>
        <p:spPr>
          <a:xfrm>
            <a:off x="8483609" y="5565591"/>
            <a:ext cx="2338387"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2:6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Threat</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Ja PronPers-Dat VP-Fut!</a:t>
            </a:r>
          </a:p>
          <a:p>
            <a:r>
              <a:rPr lang="nb-NO" sz="1200" dirty="0">
                <a:latin typeface="Calibri" panose="020F0502020204030204" pitchFamily="34" charset="0"/>
                <a:cs typeface="Calibri" panose="020F0502020204030204" pitchFamily="34" charset="0"/>
              </a:rPr>
              <a:t>‘You do X and you will regret it!’</a:t>
            </a:r>
            <a:endParaRPr lang="en-NO" sz="1200" dirty="0">
              <a:latin typeface="Calibri" panose="020F0502020204030204" pitchFamily="34" charset="0"/>
              <a:cs typeface="Calibri" panose="020F0502020204030204" pitchFamily="34" charset="0"/>
            </a:endParaRPr>
          </a:p>
        </p:txBody>
      </p:sp>
      <p:sp>
        <p:nvSpPr>
          <p:cNvPr id="20" name="Rounded Rectangle 19">
            <a:extLst>
              <a:ext uri="{FF2B5EF4-FFF2-40B4-BE49-F238E27FC236}">
                <a16:creationId xmlns:a16="http://schemas.microsoft.com/office/drawing/2014/main" id="{3B929103-1041-1B42-8618-35A7FD2D4221}"/>
              </a:ext>
            </a:extLst>
          </p:cNvPr>
          <p:cNvSpPr/>
          <p:nvPr/>
        </p:nvSpPr>
        <p:spPr>
          <a:xfrm>
            <a:off x="1367582" y="136902"/>
            <a:ext cx="9612546" cy="51104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panose="020F0502020204030204" pitchFamily="34" charset="0"/>
                <a:cs typeface="Calibri" panose="020F0502020204030204" pitchFamily="34" charset="0"/>
              </a:rPr>
              <a:t>Thick boxes indicate prototypes </a:t>
            </a:r>
            <a:endParaRPr lang="en-GB" sz="24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4904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person, indoor&#10;&#10;Description automatically generated">
            <a:extLst>
              <a:ext uri="{FF2B5EF4-FFF2-40B4-BE49-F238E27FC236}">
                <a16:creationId xmlns:a16="http://schemas.microsoft.com/office/drawing/2014/main" id="{2BB3EF32-D74B-5246-B17C-409C376131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67170" y="1749593"/>
            <a:ext cx="3001262" cy="2256855"/>
          </a:xfrm>
        </p:spPr>
      </p:pic>
      <p:sp>
        <p:nvSpPr>
          <p:cNvPr id="4" name="Title 1">
            <a:extLst>
              <a:ext uri="{FF2B5EF4-FFF2-40B4-BE49-F238E27FC236}">
                <a16:creationId xmlns:a16="http://schemas.microsoft.com/office/drawing/2014/main" id="{32B90AE0-3A3A-064C-8478-AFA08ED035FF}"/>
              </a:ext>
            </a:extLst>
          </p:cNvPr>
          <p:cNvSpPr txBox="1">
            <a:spLocks/>
          </p:cNvSpPr>
          <p:nvPr/>
        </p:nvSpPr>
        <p:spPr>
          <a:xfrm>
            <a:off x="838200" y="515816"/>
            <a:ext cx="10515600" cy="9922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600" dirty="0">
                <a:latin typeface="Calibri Light" panose="020F0302020204030204" pitchFamily="34" charset="0"/>
                <a:cs typeface="Calibri Light" panose="020F0302020204030204" pitchFamily="34" charset="0"/>
              </a:rPr>
              <a:t>Prototypical prohibition</a:t>
            </a:r>
            <a:endParaRPr lang="en-NO" sz="3600" dirty="0">
              <a:latin typeface="Calibri Light" panose="020F0302020204030204" pitchFamily="34" charset="0"/>
              <a:cs typeface="Calibri Light" panose="020F0302020204030204" pitchFamily="34" charset="0"/>
            </a:endParaRPr>
          </a:p>
        </p:txBody>
      </p:sp>
      <p:pic>
        <p:nvPicPr>
          <p:cNvPr id="10" name="Picture 9" descr="A picture containing person, person, wall, indoor&#10;&#10;Description automatically generated">
            <a:extLst>
              <a:ext uri="{FF2B5EF4-FFF2-40B4-BE49-F238E27FC236}">
                <a16:creationId xmlns:a16="http://schemas.microsoft.com/office/drawing/2014/main" id="{E6D88AD2-1817-524A-B531-A38599EA8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170" y="4160967"/>
            <a:ext cx="3086630" cy="2181218"/>
          </a:xfrm>
          <a:prstGeom prst="rect">
            <a:avLst/>
          </a:prstGeom>
        </p:spPr>
      </p:pic>
      <p:sp>
        <p:nvSpPr>
          <p:cNvPr id="14" name="Rectangle 13">
            <a:extLst>
              <a:ext uri="{FF2B5EF4-FFF2-40B4-BE49-F238E27FC236}">
                <a16:creationId xmlns:a16="http://schemas.microsoft.com/office/drawing/2014/main" id="{E10BED04-D998-2845-ABC4-ECDBF10316B8}"/>
              </a:ext>
            </a:extLst>
          </p:cNvPr>
          <p:cNvSpPr/>
          <p:nvPr/>
        </p:nvSpPr>
        <p:spPr>
          <a:xfrm>
            <a:off x="838200" y="1641905"/>
            <a:ext cx="7275653" cy="4893647"/>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1. The speaker prompts the interlocutor to not carry out an undesirable activity.</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2. The interlocutor is an individual person or a specific group of people.</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3. The speaker has more authority / life experience / higher status in the social hierarchy than the person to whom the prohibition is addressed (e.g. boss vs. subordinate, adult vs. child).</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4. The prohibition is spoken in a strict commanding peremptory tone.</a:t>
            </a:r>
          </a:p>
        </p:txBody>
      </p:sp>
    </p:spTree>
    <p:extLst>
      <p:ext uri="{BB962C8B-B14F-4D97-AF65-F5344CB8AC3E}">
        <p14:creationId xmlns:p14="http://schemas.microsoft.com/office/powerpoint/2010/main" val="3436245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6AF2A0-18BB-B243-B02E-4159BDB1808E}"/>
              </a:ext>
            </a:extLst>
          </p:cNvPr>
          <p:cNvSpPr txBox="1"/>
          <p:nvPr/>
        </p:nvSpPr>
        <p:spPr>
          <a:xfrm>
            <a:off x="4840355" y="2574235"/>
            <a:ext cx="1838740" cy="1015663"/>
          </a:xfrm>
          <a:prstGeom prst="rect">
            <a:avLst/>
          </a:prstGeom>
          <a:noFill/>
          <a:ln w="57150">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1:1 (5 constructions) </a:t>
            </a:r>
          </a:p>
          <a:p>
            <a:r>
              <a:rPr lang="nb-NO" sz="1200" b="1" dirty="0">
                <a:latin typeface="Calibri" panose="020F0502020204030204" pitchFamily="34" charset="0"/>
                <a:cs typeface="Calibri" panose="020F0502020204030204" pitchFamily="34" charset="0"/>
              </a:rPr>
              <a:t>Prevention of intended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smet’-Imp VP-Ipfv.Inf!</a:t>
            </a:r>
          </a:p>
          <a:p>
            <a:r>
              <a:rPr lang="nb-NO" sz="1200" dirty="0">
                <a:latin typeface="Calibri" panose="020F0502020204030204" pitchFamily="34" charset="0"/>
                <a:cs typeface="Calibri" panose="020F0502020204030204" pitchFamily="34" charset="0"/>
              </a:rPr>
              <a:t>‘Don’t you dare X’</a:t>
            </a:r>
            <a:endParaRPr lang="en-NO" sz="1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38CEC48-6773-B44B-B7E5-A85D7F6D1836}"/>
              </a:ext>
            </a:extLst>
          </p:cNvPr>
          <p:cNvSpPr txBox="1"/>
          <p:nvPr/>
        </p:nvSpPr>
        <p:spPr>
          <a:xfrm>
            <a:off x="3269974" y="788505"/>
            <a:ext cx="183874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1:2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General rules</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VP-Ipfv.Inf! </a:t>
            </a:r>
          </a:p>
          <a:p>
            <a:r>
              <a:rPr lang="nb-NO" sz="1200" dirty="0">
                <a:latin typeface="Calibri" panose="020F0502020204030204" pitchFamily="34" charset="0"/>
                <a:cs typeface="Calibri" panose="020F0502020204030204" pitchFamily="34" charset="0"/>
              </a:rPr>
              <a:t>‘No X-ing!’ </a:t>
            </a:r>
            <a:endParaRPr lang="en-NO" sz="1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AD51A80-184F-4F4C-9292-65CF85874BD1}"/>
              </a:ext>
            </a:extLst>
          </p:cNvPr>
          <p:cNvSpPr txBox="1"/>
          <p:nvPr/>
        </p:nvSpPr>
        <p:spPr>
          <a:xfrm>
            <a:off x="5743991" y="957468"/>
            <a:ext cx="21724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4</a:t>
            </a:r>
            <a:r>
              <a:rPr lang="en-NO" sz="1200" dirty="0">
                <a:latin typeface="Calibri" panose="020F0502020204030204" pitchFamily="34" charset="0"/>
                <a:cs typeface="Calibri" panose="020F0502020204030204" pitchFamily="34" charset="0"/>
              </a:rPr>
              <a:t>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of smallest portion</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a:t>
            </a:r>
            <a:r>
              <a:rPr lang="nb-NO" sz="1200" dirty="0">
                <a:solidFill>
                  <a:srgbClr val="0070C0"/>
                </a:solidFill>
                <a:latin typeface="Calibri" panose="020F0502020204030204" pitchFamily="34" charset="0"/>
                <a:cs typeface="Calibri" panose="020F0502020204030204" pitchFamily="34" charset="0"/>
              </a:rPr>
              <a:t>nikakoj-Gen NP-Gen! </a:t>
            </a:r>
          </a:p>
          <a:p>
            <a:r>
              <a:rPr lang="nb-NO" sz="1200" dirty="0">
                <a:latin typeface="Calibri" panose="020F0502020204030204" pitchFamily="34" charset="0"/>
                <a:cs typeface="Calibri" panose="020F0502020204030204" pitchFamily="34" charset="0"/>
              </a:rPr>
              <a:t>‘No X-es!’</a:t>
            </a:r>
            <a:endParaRPr lang="en-NO" sz="1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5A08A9E-7FF5-B045-85BD-CB4FE8C66636}"/>
              </a:ext>
            </a:extLst>
          </p:cNvPr>
          <p:cNvSpPr txBox="1"/>
          <p:nvPr/>
        </p:nvSpPr>
        <p:spPr>
          <a:xfrm>
            <a:off x="8455161" y="1125054"/>
            <a:ext cx="2022031"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5</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Anticipation of resistance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PronPers-Nom ne VP-Fut!</a:t>
            </a:r>
          </a:p>
          <a:p>
            <a:r>
              <a:rPr lang="nb-NO" sz="1200" dirty="0">
                <a:latin typeface="Calibri" panose="020F0502020204030204" pitchFamily="34" charset="0"/>
                <a:cs typeface="Calibri" panose="020F0502020204030204" pitchFamily="34" charset="0"/>
              </a:rPr>
              <a:t>‘You’re not going to do X!’</a:t>
            </a:r>
            <a:endParaRPr lang="en-NO" sz="1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777BEC0-4D2E-A042-A437-E2A3FA21FF26}"/>
              </a:ext>
            </a:extLst>
          </p:cNvPr>
          <p:cNvSpPr txBox="1"/>
          <p:nvPr/>
        </p:nvSpPr>
        <p:spPr>
          <a:xfrm>
            <a:off x="8415129" y="2604052"/>
            <a:ext cx="2364709"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6</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against repeating</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PronPers bol’še ne VP-Pst!</a:t>
            </a:r>
          </a:p>
          <a:p>
            <a:r>
              <a:rPr lang="cs-CZ" sz="1200" dirty="0">
                <a:latin typeface="Calibri" panose="020F0502020204030204" pitchFamily="34" charset="0"/>
                <a:cs typeface="Calibri" panose="020F0502020204030204" pitchFamily="34" charset="0"/>
              </a:rPr>
              <a:t>‘No more X-ing!’</a:t>
            </a:r>
            <a:endParaRPr lang="en-NO" sz="1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64E613A-B705-1B4A-A7D1-2FB6A29B65FE}"/>
              </a:ext>
            </a:extLst>
          </p:cNvPr>
          <p:cNvSpPr txBox="1"/>
          <p:nvPr/>
        </p:nvSpPr>
        <p:spPr>
          <a:xfrm>
            <a:off x="1848677" y="2635563"/>
            <a:ext cx="1942154"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3</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(10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Milder tone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ne stoit VP-Ipfv.Inf</a:t>
            </a:r>
          </a:p>
          <a:p>
            <a:r>
              <a:rPr lang="nb-NO" sz="1200" dirty="0">
                <a:latin typeface="Calibri" panose="020F0502020204030204" pitchFamily="34" charset="0"/>
                <a:cs typeface="Calibri" panose="020F0502020204030204" pitchFamily="34" charset="0"/>
              </a:rPr>
              <a:t>‘There’s no point in X-ing’</a:t>
            </a:r>
            <a:endParaRPr lang="en-NO" sz="1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44A14BD-F19C-9344-99F3-2995F2F31F6C}"/>
              </a:ext>
            </a:extLst>
          </p:cNvPr>
          <p:cNvSpPr/>
          <p:nvPr/>
        </p:nvSpPr>
        <p:spPr>
          <a:xfrm>
            <a:off x="520147" y="332888"/>
            <a:ext cx="11307417" cy="35135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Box 9">
            <a:extLst>
              <a:ext uri="{FF2B5EF4-FFF2-40B4-BE49-F238E27FC236}">
                <a16:creationId xmlns:a16="http://schemas.microsoft.com/office/drawing/2014/main" id="{F41A6065-76B5-B04F-8281-2F499290F150}"/>
              </a:ext>
            </a:extLst>
          </p:cNvPr>
          <p:cNvSpPr txBox="1"/>
          <p:nvPr/>
        </p:nvSpPr>
        <p:spPr>
          <a:xfrm>
            <a:off x="8415129" y="4169465"/>
            <a:ext cx="2210414"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2:5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Disapproval</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li Cop VP-Inf?</a:t>
            </a:r>
          </a:p>
          <a:p>
            <a:r>
              <a:rPr lang="nb-NO" sz="1200" dirty="0">
                <a:latin typeface="Calibri" panose="020F0502020204030204" pitchFamily="34" charset="0"/>
                <a:cs typeface="Calibri" panose="020F0502020204030204" pitchFamily="34" charset="0"/>
              </a:rPr>
              <a:t>‘Who are you to X?’</a:t>
            </a:r>
            <a:endParaRPr lang="ru-RU" sz="1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2A4A19E-6059-014C-9C18-1CBB1E765544}"/>
              </a:ext>
            </a:extLst>
          </p:cNvPr>
          <p:cNvSpPr txBox="1"/>
          <p:nvPr/>
        </p:nvSpPr>
        <p:spPr>
          <a:xfrm>
            <a:off x="4754373" y="5578536"/>
            <a:ext cx="19042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2:4 (3 constructions)</a:t>
            </a:r>
          </a:p>
          <a:p>
            <a:r>
              <a:rPr lang="nb-NO" sz="1200" b="1" dirty="0">
                <a:latin typeface="Calibri" panose="020F0502020204030204" pitchFamily="34" charset="0"/>
                <a:cs typeface="Calibri" panose="020F0502020204030204" pitchFamily="34" charset="0"/>
              </a:rPr>
              <a:t>Stop temporarily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podoždat’-Imp VP-Ipfv.Inf</a:t>
            </a:r>
          </a:p>
          <a:p>
            <a:r>
              <a:rPr lang="nb-NO" sz="1200" dirty="0">
                <a:latin typeface="Calibri" panose="020F0502020204030204" pitchFamily="34" charset="0"/>
                <a:cs typeface="Calibri" panose="020F0502020204030204" pitchFamily="34" charset="0"/>
              </a:rPr>
              <a:t>‘Stop X-ing for a while</a:t>
            </a:r>
            <a:r>
              <a:rPr lang="nb-NO" sz="1200" dirty="0"/>
              <a:t>’</a:t>
            </a:r>
            <a:endParaRPr lang="en-NO" sz="1200" dirty="0"/>
          </a:p>
        </p:txBody>
      </p:sp>
      <p:sp>
        <p:nvSpPr>
          <p:cNvPr id="12" name="TextBox 11">
            <a:extLst>
              <a:ext uri="{FF2B5EF4-FFF2-40B4-BE49-F238E27FC236}">
                <a16:creationId xmlns:a16="http://schemas.microsoft.com/office/drawing/2014/main" id="{93F8CEC6-8FD6-7A42-A8F7-FDE0C4205CEB}"/>
              </a:ext>
            </a:extLst>
          </p:cNvPr>
          <p:cNvSpPr txBox="1"/>
          <p:nvPr/>
        </p:nvSpPr>
        <p:spPr>
          <a:xfrm>
            <a:off x="642728" y="5449761"/>
            <a:ext cx="230198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3</a:t>
            </a:r>
            <a:r>
              <a:rPr lang="en-NO" sz="1200" dirty="0">
                <a:latin typeface="Calibri" panose="020F0502020204030204" pitchFamily="34" charset="0"/>
                <a:cs typeface="Calibri" panose="020F0502020204030204" pitchFamily="34" charset="0"/>
              </a:rPr>
              <a:t> (2 constructions)</a:t>
            </a:r>
            <a:endParaRPr lang="ru-RU" sz="1200" dirty="0">
              <a:latin typeface="Calibri" panose="020F0502020204030204" pitchFamily="34" charset="0"/>
              <a:cs typeface="Calibri" panose="020F0502020204030204" pitchFamily="34" charset="0"/>
            </a:endParaRPr>
          </a:p>
          <a:p>
            <a:r>
              <a:rPr lang="en-NO" sz="1200" b="1" dirty="0">
                <a:latin typeface="Calibri" panose="020F0502020204030204" pitchFamily="34" charset="0"/>
                <a:cs typeface="Calibri" panose="020F0502020204030204" pitchFamily="34" charset="0"/>
              </a:rPr>
              <a:t>Delimitative</a:t>
            </a:r>
            <a:endParaRPr lang="ru-RU"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po-Verb-Pst i budet</a:t>
            </a:r>
          </a:p>
          <a:p>
            <a:r>
              <a:rPr lang="nb-NO" sz="1200" dirty="0">
                <a:latin typeface="Calibri" panose="020F0502020204030204" pitchFamily="34" charset="0"/>
                <a:cs typeface="Calibri" panose="020F0502020204030204" pitchFamily="34" charset="0"/>
              </a:rPr>
              <a:t>‘You’ve done enough X-ing’</a:t>
            </a:r>
            <a:endParaRPr lang="en-NO" sz="12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617B0DA-6144-534F-A201-5B72AEA3BE1E}"/>
              </a:ext>
            </a:extLst>
          </p:cNvPr>
          <p:cNvSpPr txBox="1"/>
          <p:nvPr/>
        </p:nvSpPr>
        <p:spPr>
          <a:xfrm>
            <a:off x="1291393" y="4087413"/>
            <a:ext cx="237117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2</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(7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Quantitative, milder tone</a:t>
            </a:r>
          </a:p>
          <a:p>
            <a:r>
              <a:rPr lang="nb-NO" sz="1200" dirty="0">
                <a:solidFill>
                  <a:srgbClr val="0070C0"/>
                </a:solidFill>
                <a:latin typeface="Calibri" panose="020F0502020204030204" pitchFamily="34" charset="0"/>
                <a:cs typeface="Calibri" panose="020F0502020204030204" pitchFamily="34" charset="0"/>
              </a:rPr>
              <a:t>xvatit (PronPers-2.Dat) VP-Ipfv.Inf!</a:t>
            </a:r>
          </a:p>
          <a:p>
            <a:r>
              <a:rPr lang="nb-NO" sz="1200" dirty="0">
                <a:latin typeface="Calibri" panose="020F0502020204030204" pitchFamily="34" charset="0"/>
                <a:cs typeface="Calibri" panose="020F0502020204030204" pitchFamily="34" charset="0"/>
              </a:rPr>
              <a:t>‘Enough X-ing!’</a:t>
            </a:r>
            <a:endParaRPr lang="en-NO" sz="1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BD5678D-7F9C-6946-B0DF-5083B8BA07A8}"/>
              </a:ext>
            </a:extLst>
          </p:cNvPr>
          <p:cNvSpPr txBox="1"/>
          <p:nvPr/>
        </p:nvSpPr>
        <p:spPr>
          <a:xfrm>
            <a:off x="4850294" y="4171049"/>
            <a:ext cx="1838740" cy="830997"/>
          </a:xfrm>
          <a:prstGeom prst="rect">
            <a:avLst/>
          </a:prstGeom>
          <a:noFill/>
          <a:ln w="57150">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1</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(4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Stop unwanted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brosit’-Imp VP-Ipfv.Inf!</a:t>
            </a:r>
          </a:p>
          <a:p>
            <a:r>
              <a:rPr lang="nb-NO" sz="1200" dirty="0">
                <a:latin typeface="Calibri" panose="020F0502020204030204" pitchFamily="34" charset="0"/>
                <a:cs typeface="Calibri" panose="020F0502020204030204" pitchFamily="34" charset="0"/>
              </a:rPr>
              <a:t>‘Stop X-ing!’</a:t>
            </a:r>
            <a:endParaRPr lang="en-NO" sz="12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D7E6EF30-24D5-A641-B3DB-16B12754B8D9}"/>
              </a:ext>
            </a:extLst>
          </p:cNvPr>
          <p:cNvSpPr/>
          <p:nvPr/>
        </p:nvSpPr>
        <p:spPr>
          <a:xfrm>
            <a:off x="520147" y="3846444"/>
            <a:ext cx="11307417" cy="2720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FF77656C-478E-D04B-9479-6CBC1626CE9F}"/>
              </a:ext>
            </a:extLst>
          </p:cNvPr>
          <p:cNvSpPr txBox="1"/>
          <p:nvPr/>
        </p:nvSpPr>
        <p:spPr>
          <a:xfrm rot="16200000">
            <a:off x="-215880" y="1675321"/>
            <a:ext cx="1009956" cy="369332"/>
          </a:xfrm>
          <a:prstGeom prst="rect">
            <a:avLst/>
          </a:prstGeom>
          <a:noFill/>
        </p:spPr>
        <p:txBody>
          <a:bodyPr wrap="none" rtlCol="0">
            <a:spAutoFit/>
          </a:bodyPr>
          <a:lstStyle/>
          <a:p>
            <a:r>
              <a:rPr lang="nb-NO" dirty="0"/>
              <a:t>Cluster 1</a:t>
            </a:r>
            <a:endParaRPr lang="en-NO"/>
          </a:p>
        </p:txBody>
      </p:sp>
      <p:sp>
        <p:nvSpPr>
          <p:cNvPr id="17" name="TextBox 16">
            <a:extLst>
              <a:ext uri="{FF2B5EF4-FFF2-40B4-BE49-F238E27FC236}">
                <a16:creationId xmlns:a16="http://schemas.microsoft.com/office/drawing/2014/main" id="{A9404D47-4BF6-C54B-806C-98464FBFBB23}"/>
              </a:ext>
            </a:extLst>
          </p:cNvPr>
          <p:cNvSpPr txBox="1"/>
          <p:nvPr/>
        </p:nvSpPr>
        <p:spPr>
          <a:xfrm rot="16200000">
            <a:off x="-215880" y="4884778"/>
            <a:ext cx="1009956" cy="369332"/>
          </a:xfrm>
          <a:prstGeom prst="rect">
            <a:avLst/>
          </a:prstGeom>
          <a:noFill/>
        </p:spPr>
        <p:txBody>
          <a:bodyPr wrap="none" rtlCol="0">
            <a:spAutoFit/>
          </a:bodyPr>
          <a:lstStyle/>
          <a:p>
            <a:r>
              <a:rPr lang="nb-NO" dirty="0"/>
              <a:t>Cluster 2</a:t>
            </a:r>
            <a:endParaRPr lang="en-NO"/>
          </a:p>
        </p:txBody>
      </p:sp>
      <p:cxnSp>
        <p:nvCxnSpPr>
          <p:cNvPr id="48" name="Straight Arrow Connector 47">
            <a:extLst>
              <a:ext uri="{FF2B5EF4-FFF2-40B4-BE49-F238E27FC236}">
                <a16:creationId xmlns:a16="http://schemas.microsoft.com/office/drawing/2014/main" id="{06940CBC-5CBF-0347-9F92-AAE67DE93037}"/>
              </a:ext>
            </a:extLst>
          </p:cNvPr>
          <p:cNvCxnSpPr>
            <a:cxnSpLocks/>
          </p:cNvCxnSpPr>
          <p:nvPr/>
        </p:nvCxnSpPr>
        <p:spPr>
          <a:xfrm flipH="1" flipV="1">
            <a:off x="4444409" y="1616620"/>
            <a:ext cx="893136" cy="95761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2C93E52-B95E-7D4D-AA82-FA6024C65673}"/>
              </a:ext>
            </a:extLst>
          </p:cNvPr>
          <p:cNvSpPr txBox="1"/>
          <p:nvPr/>
        </p:nvSpPr>
        <p:spPr>
          <a:xfrm>
            <a:off x="4839662" y="1875876"/>
            <a:ext cx="1601932" cy="276999"/>
          </a:xfrm>
          <a:prstGeom prst="rect">
            <a:avLst/>
          </a:prstGeom>
          <a:noFill/>
        </p:spPr>
        <p:txBody>
          <a:bodyPr wrap="square" rtlCol="0">
            <a:spAutoFit/>
          </a:bodyPr>
          <a:lstStyle/>
          <a:p>
            <a:r>
              <a:rPr lang="nb-NO" sz="1200" b="1" dirty="0">
                <a:solidFill>
                  <a:schemeClr val="accent4">
                    <a:lumMod val="75000"/>
                  </a:schemeClr>
                </a:solidFill>
                <a:latin typeface="Calibri" panose="020F0502020204030204" pitchFamily="34" charset="0"/>
                <a:cs typeface="Calibri" panose="020F0502020204030204" pitchFamily="34" charset="0"/>
              </a:rPr>
              <a:t>generalization</a:t>
            </a:r>
            <a:endParaRPr lang="en-NO" sz="1200" b="1" dirty="0">
              <a:solidFill>
                <a:schemeClr val="accent4">
                  <a:lumMod val="75000"/>
                </a:schemeClr>
              </a:solidFill>
              <a:latin typeface="Calibri" panose="020F0502020204030204" pitchFamily="34" charset="0"/>
              <a:cs typeface="Calibri" panose="020F0502020204030204" pitchFamily="34" charset="0"/>
            </a:endParaRPr>
          </a:p>
        </p:txBody>
      </p:sp>
      <p:cxnSp>
        <p:nvCxnSpPr>
          <p:cNvPr id="60" name="Straight Arrow Connector 59">
            <a:extLst>
              <a:ext uri="{FF2B5EF4-FFF2-40B4-BE49-F238E27FC236}">
                <a16:creationId xmlns:a16="http://schemas.microsoft.com/office/drawing/2014/main" id="{AFA3E6F4-8607-9D42-925D-AED287F3F70D}"/>
              </a:ext>
            </a:extLst>
          </p:cNvPr>
          <p:cNvCxnSpPr>
            <a:cxnSpLocks/>
          </p:cNvCxnSpPr>
          <p:nvPr/>
        </p:nvCxnSpPr>
        <p:spPr>
          <a:xfrm flipH="1" flipV="1">
            <a:off x="3790831" y="3082067"/>
            <a:ext cx="1049524" cy="129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9A824FA9-3EA9-6945-9D4C-7959C5ABCC46}"/>
              </a:ext>
            </a:extLst>
          </p:cNvPr>
          <p:cNvSpPr txBox="1"/>
          <p:nvPr/>
        </p:nvSpPr>
        <p:spPr>
          <a:xfrm>
            <a:off x="3867379" y="3119302"/>
            <a:ext cx="1408565" cy="276999"/>
          </a:xfrm>
          <a:prstGeom prst="rect">
            <a:avLst/>
          </a:prstGeom>
          <a:noFill/>
        </p:spPr>
        <p:txBody>
          <a:bodyPr wrap="square" rtlCol="0">
            <a:spAutoFit/>
          </a:bodyPr>
          <a:lstStyle/>
          <a:p>
            <a:r>
              <a:rPr lang="nb-NO" sz="1200" b="1" dirty="0">
                <a:solidFill>
                  <a:schemeClr val="accent4">
                    <a:lumMod val="75000"/>
                  </a:schemeClr>
                </a:solidFill>
                <a:latin typeface="Calibri" panose="020F0502020204030204" pitchFamily="34" charset="0"/>
                <a:cs typeface="Calibri" panose="020F0502020204030204" pitchFamily="34" charset="0"/>
              </a:rPr>
              <a:t>attenuation</a:t>
            </a:r>
            <a:endParaRPr lang="en-NO" sz="1200" b="1" dirty="0">
              <a:solidFill>
                <a:schemeClr val="accent4">
                  <a:lumMod val="75000"/>
                </a:schemeClr>
              </a:solidFill>
              <a:latin typeface="Calibri" panose="020F0502020204030204" pitchFamily="34" charset="0"/>
              <a:cs typeface="Calibri" panose="020F0502020204030204" pitchFamily="34" charset="0"/>
            </a:endParaRPr>
          </a:p>
        </p:txBody>
      </p:sp>
      <p:cxnSp>
        <p:nvCxnSpPr>
          <p:cNvPr id="71" name="Straight Arrow Connector 70">
            <a:extLst>
              <a:ext uri="{FF2B5EF4-FFF2-40B4-BE49-F238E27FC236}">
                <a16:creationId xmlns:a16="http://schemas.microsoft.com/office/drawing/2014/main" id="{B71DC807-D2D7-F84A-9408-03CC61B6C20A}"/>
              </a:ext>
            </a:extLst>
          </p:cNvPr>
          <p:cNvCxnSpPr>
            <a:cxnSpLocks/>
            <a:stCxn id="2" idx="0"/>
          </p:cNvCxnSpPr>
          <p:nvPr/>
        </p:nvCxnSpPr>
        <p:spPr>
          <a:xfrm flipV="1">
            <a:off x="5759725" y="1788465"/>
            <a:ext cx="475397" cy="78577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F87EBB4-193D-7B43-A929-00F177E3A285}"/>
              </a:ext>
            </a:extLst>
          </p:cNvPr>
          <p:cNvSpPr txBox="1"/>
          <p:nvPr/>
        </p:nvSpPr>
        <p:spPr>
          <a:xfrm>
            <a:off x="5964314" y="2139497"/>
            <a:ext cx="1601932" cy="276999"/>
          </a:xfrm>
          <a:prstGeom prst="rect">
            <a:avLst/>
          </a:prstGeom>
          <a:noFill/>
        </p:spPr>
        <p:txBody>
          <a:bodyPr wrap="square" rtlCol="0">
            <a:spAutoFit/>
          </a:bodyPr>
          <a:lstStyle/>
          <a:p>
            <a:r>
              <a:rPr lang="nb-NO" sz="1200" b="1" dirty="0">
                <a:solidFill>
                  <a:schemeClr val="accent4">
                    <a:lumMod val="75000"/>
                  </a:schemeClr>
                </a:solidFill>
                <a:latin typeface="Calibri" panose="020F0502020204030204" pitchFamily="34" charset="0"/>
                <a:cs typeface="Calibri" panose="020F0502020204030204" pitchFamily="34" charset="0"/>
              </a:rPr>
              <a:t>intensification</a:t>
            </a:r>
            <a:endParaRPr lang="en-NO" sz="1200" b="1" dirty="0">
              <a:solidFill>
                <a:schemeClr val="accent4">
                  <a:lumMod val="75000"/>
                </a:schemeClr>
              </a:solidFill>
              <a:latin typeface="Calibri" panose="020F0502020204030204" pitchFamily="34" charset="0"/>
              <a:cs typeface="Calibri" panose="020F0502020204030204" pitchFamily="34" charset="0"/>
            </a:endParaRPr>
          </a:p>
        </p:txBody>
      </p:sp>
      <p:cxnSp>
        <p:nvCxnSpPr>
          <p:cNvPr id="75" name="Straight Arrow Connector 74">
            <a:extLst>
              <a:ext uri="{FF2B5EF4-FFF2-40B4-BE49-F238E27FC236}">
                <a16:creationId xmlns:a16="http://schemas.microsoft.com/office/drawing/2014/main" id="{1DF2504B-D4C1-FF42-B3EB-E8CF30C63F17}"/>
              </a:ext>
            </a:extLst>
          </p:cNvPr>
          <p:cNvCxnSpPr>
            <a:cxnSpLocks/>
            <a:stCxn id="2" idx="3"/>
            <a:endCxn id="5" idx="1"/>
          </p:cNvCxnSpPr>
          <p:nvPr/>
        </p:nvCxnSpPr>
        <p:spPr>
          <a:xfrm flipV="1">
            <a:off x="6679095" y="1540553"/>
            <a:ext cx="1776066" cy="154151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AFAF9B4-0CEB-064B-8425-6F0735CD3277}"/>
              </a:ext>
            </a:extLst>
          </p:cNvPr>
          <p:cNvSpPr txBox="1"/>
          <p:nvPr/>
        </p:nvSpPr>
        <p:spPr>
          <a:xfrm>
            <a:off x="7189459" y="2488156"/>
            <a:ext cx="1106919" cy="461665"/>
          </a:xfrm>
          <a:prstGeom prst="rect">
            <a:avLst/>
          </a:prstGeom>
          <a:noFill/>
        </p:spPr>
        <p:txBody>
          <a:bodyPr wrap="square" rtlCol="0">
            <a:spAutoFit/>
          </a:bodyPr>
          <a:lstStyle/>
          <a:p>
            <a:r>
              <a:rPr lang="nb-NO" sz="1200" b="1" dirty="0">
                <a:solidFill>
                  <a:schemeClr val="accent4">
                    <a:lumMod val="75000"/>
                  </a:schemeClr>
                </a:solidFill>
                <a:latin typeface="Calibri" panose="020F0502020204030204" pitchFamily="34" charset="0"/>
                <a:cs typeface="Calibri" panose="020F0502020204030204" pitchFamily="34" charset="0"/>
              </a:rPr>
              <a:t>opposition to resistance</a:t>
            </a:r>
            <a:endParaRPr lang="en-NO" sz="1200" b="1" dirty="0">
              <a:solidFill>
                <a:schemeClr val="accent4">
                  <a:lumMod val="75000"/>
                </a:schemeClr>
              </a:solidFill>
              <a:latin typeface="Calibri" panose="020F0502020204030204" pitchFamily="34" charset="0"/>
              <a:cs typeface="Calibri" panose="020F0502020204030204" pitchFamily="34" charset="0"/>
            </a:endParaRPr>
          </a:p>
        </p:txBody>
      </p:sp>
      <p:cxnSp>
        <p:nvCxnSpPr>
          <p:cNvPr id="78" name="Straight Arrow Connector 77">
            <a:extLst>
              <a:ext uri="{FF2B5EF4-FFF2-40B4-BE49-F238E27FC236}">
                <a16:creationId xmlns:a16="http://schemas.microsoft.com/office/drawing/2014/main" id="{A71FB166-FD8C-0541-BA9B-152954E3905B}"/>
              </a:ext>
            </a:extLst>
          </p:cNvPr>
          <p:cNvCxnSpPr>
            <a:cxnSpLocks/>
          </p:cNvCxnSpPr>
          <p:nvPr/>
        </p:nvCxnSpPr>
        <p:spPr>
          <a:xfrm>
            <a:off x="9791700" y="1956051"/>
            <a:ext cx="0" cy="63305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020C2CF5-A5C8-AC4C-8093-BE87456252CF}"/>
              </a:ext>
            </a:extLst>
          </p:cNvPr>
          <p:cNvSpPr txBox="1"/>
          <p:nvPr/>
        </p:nvSpPr>
        <p:spPr>
          <a:xfrm>
            <a:off x="9923732" y="2024772"/>
            <a:ext cx="1106919" cy="461665"/>
          </a:xfrm>
          <a:prstGeom prst="rect">
            <a:avLst/>
          </a:prstGeom>
          <a:noFill/>
        </p:spPr>
        <p:txBody>
          <a:bodyPr wrap="square" rtlCol="0">
            <a:spAutoFit/>
          </a:bodyPr>
          <a:lstStyle/>
          <a:p>
            <a:r>
              <a:rPr lang="nb-NO" sz="1200" b="1" dirty="0">
                <a:solidFill>
                  <a:schemeClr val="accent4">
                    <a:lumMod val="75000"/>
                  </a:schemeClr>
                </a:solidFill>
                <a:latin typeface="Calibri" panose="020F0502020204030204" pitchFamily="34" charset="0"/>
                <a:cs typeface="Calibri" panose="020F0502020204030204" pitchFamily="34" charset="0"/>
              </a:rPr>
              <a:t>opposition to repetition</a:t>
            </a:r>
            <a:endParaRPr lang="en-NO" sz="1200" b="1" dirty="0">
              <a:solidFill>
                <a:schemeClr val="accent4">
                  <a:lumMod val="75000"/>
                </a:schemeClr>
              </a:solidFill>
              <a:latin typeface="Calibri" panose="020F0502020204030204" pitchFamily="34" charset="0"/>
              <a:cs typeface="Calibri" panose="020F0502020204030204" pitchFamily="34" charset="0"/>
            </a:endParaRPr>
          </a:p>
        </p:txBody>
      </p:sp>
      <p:cxnSp>
        <p:nvCxnSpPr>
          <p:cNvPr id="87" name="Straight Arrow Connector 86">
            <a:extLst>
              <a:ext uri="{FF2B5EF4-FFF2-40B4-BE49-F238E27FC236}">
                <a16:creationId xmlns:a16="http://schemas.microsoft.com/office/drawing/2014/main" id="{090B1F2E-15B4-AA41-8DDE-542A26A3CE63}"/>
              </a:ext>
            </a:extLst>
          </p:cNvPr>
          <p:cNvCxnSpPr>
            <a:cxnSpLocks/>
          </p:cNvCxnSpPr>
          <p:nvPr/>
        </p:nvCxnSpPr>
        <p:spPr>
          <a:xfrm flipH="1">
            <a:off x="3633090" y="4595198"/>
            <a:ext cx="1242543" cy="1500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ADB93842-60E4-4540-9FBB-E6DB611C88EC}"/>
              </a:ext>
            </a:extLst>
          </p:cNvPr>
          <p:cNvSpPr txBox="1"/>
          <p:nvPr/>
        </p:nvSpPr>
        <p:spPr>
          <a:xfrm>
            <a:off x="3709290" y="4631130"/>
            <a:ext cx="1601932" cy="276999"/>
          </a:xfrm>
          <a:prstGeom prst="rect">
            <a:avLst/>
          </a:prstGeom>
          <a:noFill/>
        </p:spPr>
        <p:txBody>
          <a:bodyPr wrap="square" rtlCol="0">
            <a:spAutoFit/>
          </a:bodyPr>
          <a:lstStyle/>
          <a:p>
            <a:r>
              <a:rPr lang="nb-NO" sz="1200" b="1" dirty="0">
                <a:solidFill>
                  <a:schemeClr val="tx2"/>
                </a:solidFill>
                <a:latin typeface="Calibri" panose="020F0502020204030204" pitchFamily="34" charset="0"/>
                <a:cs typeface="Calibri" panose="020F0502020204030204" pitchFamily="34" charset="0"/>
              </a:rPr>
              <a:t>attenuation</a:t>
            </a:r>
            <a:endParaRPr lang="en-NO" sz="1200" b="1" dirty="0">
              <a:solidFill>
                <a:schemeClr val="tx2"/>
              </a:solidFill>
              <a:latin typeface="Calibri" panose="020F0502020204030204" pitchFamily="34" charset="0"/>
              <a:cs typeface="Calibri" panose="020F0502020204030204" pitchFamily="34" charset="0"/>
            </a:endParaRPr>
          </a:p>
        </p:txBody>
      </p:sp>
      <p:cxnSp>
        <p:nvCxnSpPr>
          <p:cNvPr id="100" name="Straight Arrow Connector 99">
            <a:extLst>
              <a:ext uri="{FF2B5EF4-FFF2-40B4-BE49-F238E27FC236}">
                <a16:creationId xmlns:a16="http://schemas.microsoft.com/office/drawing/2014/main" id="{E2ED45B3-8235-FA40-B83D-270BB74AD378}"/>
              </a:ext>
            </a:extLst>
          </p:cNvPr>
          <p:cNvCxnSpPr>
            <a:cxnSpLocks/>
          </p:cNvCxnSpPr>
          <p:nvPr/>
        </p:nvCxnSpPr>
        <p:spPr>
          <a:xfrm flipV="1">
            <a:off x="6679095" y="4385152"/>
            <a:ext cx="1725681" cy="1199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29406E4D-41FB-8B46-9FB2-CC4C9E7000B4}"/>
              </a:ext>
            </a:extLst>
          </p:cNvPr>
          <p:cNvSpPr txBox="1"/>
          <p:nvPr/>
        </p:nvSpPr>
        <p:spPr>
          <a:xfrm>
            <a:off x="7225379" y="4068509"/>
            <a:ext cx="1106919" cy="276999"/>
          </a:xfrm>
          <a:prstGeom prst="rect">
            <a:avLst/>
          </a:prstGeom>
          <a:noFill/>
        </p:spPr>
        <p:txBody>
          <a:bodyPr wrap="square" rtlCol="0">
            <a:spAutoFit/>
          </a:bodyPr>
          <a:lstStyle/>
          <a:p>
            <a:r>
              <a:rPr lang="nb-NO" sz="1200" b="1" dirty="0">
                <a:solidFill>
                  <a:schemeClr val="tx2"/>
                </a:solidFill>
                <a:latin typeface="Calibri" panose="020F0502020204030204" pitchFamily="34" charset="0"/>
                <a:cs typeface="Calibri" panose="020F0502020204030204" pitchFamily="34" charset="0"/>
              </a:rPr>
              <a:t>aggression</a:t>
            </a:r>
            <a:endParaRPr lang="en-NO" sz="1200" b="1" dirty="0">
              <a:solidFill>
                <a:schemeClr val="tx2"/>
              </a:solidFill>
              <a:latin typeface="Calibri" panose="020F0502020204030204" pitchFamily="34" charset="0"/>
              <a:cs typeface="Calibri" panose="020F0502020204030204" pitchFamily="34" charset="0"/>
            </a:endParaRPr>
          </a:p>
        </p:txBody>
      </p:sp>
      <p:cxnSp>
        <p:nvCxnSpPr>
          <p:cNvPr id="122" name="Straight Arrow Connector 121">
            <a:extLst>
              <a:ext uri="{FF2B5EF4-FFF2-40B4-BE49-F238E27FC236}">
                <a16:creationId xmlns:a16="http://schemas.microsoft.com/office/drawing/2014/main" id="{03755534-E114-9A48-AE94-8C1A32B42444}"/>
              </a:ext>
            </a:extLst>
          </p:cNvPr>
          <p:cNvCxnSpPr>
            <a:cxnSpLocks/>
            <a:stCxn id="13" idx="2"/>
            <a:endCxn id="12" idx="0"/>
          </p:cNvCxnSpPr>
          <p:nvPr/>
        </p:nvCxnSpPr>
        <p:spPr>
          <a:xfrm flipH="1">
            <a:off x="1793721" y="4918410"/>
            <a:ext cx="683260" cy="53135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5C4F3B50-59B5-9941-9F3A-2C123439FFCC}"/>
              </a:ext>
            </a:extLst>
          </p:cNvPr>
          <p:cNvSpPr txBox="1"/>
          <p:nvPr/>
        </p:nvSpPr>
        <p:spPr>
          <a:xfrm>
            <a:off x="2155906" y="5129893"/>
            <a:ext cx="1601932" cy="276999"/>
          </a:xfrm>
          <a:prstGeom prst="rect">
            <a:avLst/>
          </a:prstGeom>
          <a:noFill/>
        </p:spPr>
        <p:txBody>
          <a:bodyPr wrap="square" rtlCol="0">
            <a:spAutoFit/>
          </a:bodyPr>
          <a:lstStyle/>
          <a:p>
            <a:r>
              <a:rPr lang="nb-NO" sz="1200" b="1" dirty="0">
                <a:solidFill>
                  <a:schemeClr val="tx2"/>
                </a:solidFill>
                <a:latin typeface="Calibri" panose="020F0502020204030204" pitchFamily="34" charset="0"/>
                <a:cs typeface="Calibri" panose="020F0502020204030204" pitchFamily="34" charset="0"/>
              </a:rPr>
              <a:t>further attenuation</a:t>
            </a:r>
            <a:endParaRPr lang="en-NO" sz="1200" b="1" dirty="0">
              <a:solidFill>
                <a:schemeClr val="tx2"/>
              </a:solidFill>
              <a:latin typeface="Calibri" panose="020F0502020204030204" pitchFamily="34" charset="0"/>
              <a:cs typeface="Calibri" panose="020F0502020204030204" pitchFamily="34" charset="0"/>
            </a:endParaRPr>
          </a:p>
        </p:txBody>
      </p:sp>
      <p:cxnSp>
        <p:nvCxnSpPr>
          <p:cNvPr id="132" name="Straight Arrow Connector 131">
            <a:extLst>
              <a:ext uri="{FF2B5EF4-FFF2-40B4-BE49-F238E27FC236}">
                <a16:creationId xmlns:a16="http://schemas.microsoft.com/office/drawing/2014/main" id="{8EDE0536-F5A1-6540-8ABF-7538F1CD1917}"/>
              </a:ext>
            </a:extLst>
          </p:cNvPr>
          <p:cNvCxnSpPr>
            <a:cxnSpLocks/>
          </p:cNvCxnSpPr>
          <p:nvPr/>
        </p:nvCxnSpPr>
        <p:spPr>
          <a:xfrm>
            <a:off x="5966291" y="5000462"/>
            <a:ext cx="0" cy="57396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5A8D50EC-5FA8-2E4C-8931-EB85AE8CA747}"/>
              </a:ext>
            </a:extLst>
          </p:cNvPr>
          <p:cNvSpPr txBox="1"/>
          <p:nvPr/>
        </p:nvSpPr>
        <p:spPr>
          <a:xfrm>
            <a:off x="6071706" y="5241941"/>
            <a:ext cx="1601932" cy="276999"/>
          </a:xfrm>
          <a:prstGeom prst="rect">
            <a:avLst/>
          </a:prstGeom>
          <a:noFill/>
        </p:spPr>
        <p:txBody>
          <a:bodyPr wrap="square" rtlCol="0">
            <a:spAutoFit/>
          </a:bodyPr>
          <a:lstStyle/>
          <a:p>
            <a:r>
              <a:rPr lang="nb-NO" sz="1200" b="1" dirty="0">
                <a:solidFill>
                  <a:schemeClr val="tx2"/>
                </a:solidFill>
                <a:latin typeface="Calibri" panose="020F0502020204030204" pitchFamily="34" charset="0"/>
                <a:cs typeface="Calibri" panose="020F0502020204030204" pitchFamily="34" charset="0"/>
              </a:rPr>
              <a:t>temporary</a:t>
            </a:r>
            <a:endParaRPr lang="en-NO" sz="1200" b="1" dirty="0">
              <a:solidFill>
                <a:schemeClr val="tx2"/>
              </a:solidFill>
              <a:latin typeface="Calibri" panose="020F0502020204030204" pitchFamily="34" charset="0"/>
              <a:cs typeface="Calibri" panose="020F0502020204030204" pitchFamily="34" charset="0"/>
            </a:endParaRPr>
          </a:p>
        </p:txBody>
      </p:sp>
      <p:sp>
        <p:nvSpPr>
          <p:cNvPr id="65" name="Rounded Rectangle 64">
            <a:extLst>
              <a:ext uri="{FF2B5EF4-FFF2-40B4-BE49-F238E27FC236}">
                <a16:creationId xmlns:a16="http://schemas.microsoft.com/office/drawing/2014/main" id="{C9C1A301-840C-5B40-982D-3027FB662B9E}"/>
              </a:ext>
            </a:extLst>
          </p:cNvPr>
          <p:cNvSpPr/>
          <p:nvPr/>
        </p:nvSpPr>
        <p:spPr>
          <a:xfrm>
            <a:off x="231648" y="97033"/>
            <a:ext cx="11877779" cy="521845"/>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panose="020F0502020204030204" pitchFamily="34" charset="0"/>
                <a:cs typeface="Calibri" panose="020F0502020204030204" pitchFamily="34" charset="0"/>
              </a:rPr>
              <a:t>Lines with arrows show semantic transitions</a:t>
            </a:r>
            <a:endParaRPr lang="en-GB" sz="2400" dirty="0">
              <a:effectLst/>
              <a:latin typeface="Calibri" panose="020F0502020204030204" pitchFamily="34" charset="0"/>
              <a:cs typeface="Calibri" panose="020F0502020204030204" pitchFamily="34" charset="0"/>
            </a:endParaRPr>
          </a:p>
        </p:txBody>
      </p:sp>
      <p:sp>
        <p:nvSpPr>
          <p:cNvPr id="86" name="TextBox 85">
            <a:extLst>
              <a:ext uri="{FF2B5EF4-FFF2-40B4-BE49-F238E27FC236}">
                <a16:creationId xmlns:a16="http://schemas.microsoft.com/office/drawing/2014/main" id="{D556DE7C-1F5E-EC4D-BF89-C3391BF2BC40}"/>
              </a:ext>
            </a:extLst>
          </p:cNvPr>
          <p:cNvSpPr txBox="1"/>
          <p:nvPr/>
        </p:nvSpPr>
        <p:spPr>
          <a:xfrm>
            <a:off x="8483609" y="5565591"/>
            <a:ext cx="2338387"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2:6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Threat</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Ja PronPers-Dat VP-Fut!</a:t>
            </a:r>
          </a:p>
          <a:p>
            <a:r>
              <a:rPr lang="nb-NO" sz="1200" dirty="0">
                <a:latin typeface="Calibri" panose="020F0502020204030204" pitchFamily="34" charset="0"/>
                <a:cs typeface="Calibri" panose="020F0502020204030204" pitchFamily="34" charset="0"/>
              </a:rPr>
              <a:t>‘You do X and you will regret it!’</a:t>
            </a:r>
            <a:endParaRPr lang="en-NO" sz="1200" dirty="0">
              <a:latin typeface="Calibri" panose="020F0502020204030204" pitchFamily="34" charset="0"/>
              <a:cs typeface="Calibri" panose="020F0502020204030204" pitchFamily="34" charset="0"/>
            </a:endParaRPr>
          </a:p>
        </p:txBody>
      </p:sp>
      <p:cxnSp>
        <p:nvCxnSpPr>
          <p:cNvPr id="96" name="Straight Arrow Connector 95">
            <a:extLst>
              <a:ext uri="{FF2B5EF4-FFF2-40B4-BE49-F238E27FC236}">
                <a16:creationId xmlns:a16="http://schemas.microsoft.com/office/drawing/2014/main" id="{98BDFE87-6CAE-CF49-81F0-18A12DFA3AC4}"/>
              </a:ext>
            </a:extLst>
          </p:cNvPr>
          <p:cNvCxnSpPr>
            <a:cxnSpLocks/>
          </p:cNvCxnSpPr>
          <p:nvPr/>
        </p:nvCxnSpPr>
        <p:spPr>
          <a:xfrm>
            <a:off x="9791700" y="5000462"/>
            <a:ext cx="353786" cy="58779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6514A310-7D7E-DE43-9C4E-F84347784AAC}"/>
              </a:ext>
            </a:extLst>
          </p:cNvPr>
          <p:cNvSpPr txBox="1"/>
          <p:nvPr/>
        </p:nvSpPr>
        <p:spPr>
          <a:xfrm>
            <a:off x="8565883" y="5148942"/>
            <a:ext cx="1491520" cy="276999"/>
          </a:xfrm>
          <a:prstGeom prst="rect">
            <a:avLst/>
          </a:prstGeom>
          <a:noFill/>
        </p:spPr>
        <p:txBody>
          <a:bodyPr wrap="square" rtlCol="0">
            <a:spAutoFit/>
          </a:bodyPr>
          <a:lstStyle/>
          <a:p>
            <a:r>
              <a:rPr lang="nb-NO" sz="1200" b="1" dirty="0">
                <a:solidFill>
                  <a:schemeClr val="tx2"/>
                </a:solidFill>
                <a:latin typeface="Calibri" panose="020F0502020204030204" pitchFamily="34" charset="0"/>
                <a:cs typeface="Calibri" panose="020F0502020204030204" pitchFamily="34" charset="0"/>
              </a:rPr>
              <a:t>further aggression</a:t>
            </a:r>
            <a:endParaRPr lang="en-NO" sz="1200" b="1"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686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6AF2A0-18BB-B243-B02E-4159BDB1808E}"/>
              </a:ext>
            </a:extLst>
          </p:cNvPr>
          <p:cNvSpPr txBox="1"/>
          <p:nvPr/>
        </p:nvSpPr>
        <p:spPr>
          <a:xfrm>
            <a:off x="4840355" y="2574235"/>
            <a:ext cx="1838740" cy="1015663"/>
          </a:xfrm>
          <a:prstGeom prst="rect">
            <a:avLst/>
          </a:prstGeom>
          <a:noFill/>
          <a:ln w="57150">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1:1 (5 constructions) </a:t>
            </a:r>
          </a:p>
          <a:p>
            <a:r>
              <a:rPr lang="nb-NO" sz="1200" b="1" dirty="0">
                <a:latin typeface="Calibri" panose="020F0502020204030204" pitchFamily="34" charset="0"/>
                <a:cs typeface="Calibri" panose="020F0502020204030204" pitchFamily="34" charset="0"/>
              </a:rPr>
              <a:t>Prevention of intended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smet’-Imp VP-Ipfv.Inf!</a:t>
            </a:r>
          </a:p>
          <a:p>
            <a:r>
              <a:rPr lang="nb-NO" sz="1200" dirty="0">
                <a:latin typeface="Calibri" panose="020F0502020204030204" pitchFamily="34" charset="0"/>
                <a:cs typeface="Calibri" panose="020F0502020204030204" pitchFamily="34" charset="0"/>
              </a:rPr>
              <a:t>‘Don’t you dare X’</a:t>
            </a:r>
            <a:endParaRPr lang="en-NO" sz="1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38CEC48-6773-B44B-B7E5-A85D7F6D1836}"/>
              </a:ext>
            </a:extLst>
          </p:cNvPr>
          <p:cNvSpPr txBox="1"/>
          <p:nvPr/>
        </p:nvSpPr>
        <p:spPr>
          <a:xfrm>
            <a:off x="3269974" y="788505"/>
            <a:ext cx="183874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1:2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General rules</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VP-Ipfv.Inf! </a:t>
            </a:r>
          </a:p>
          <a:p>
            <a:r>
              <a:rPr lang="nb-NO" sz="1200" dirty="0">
                <a:latin typeface="Calibri" panose="020F0502020204030204" pitchFamily="34" charset="0"/>
                <a:cs typeface="Calibri" panose="020F0502020204030204" pitchFamily="34" charset="0"/>
              </a:rPr>
              <a:t>‘No X-ing!’ </a:t>
            </a:r>
            <a:endParaRPr lang="en-NO" sz="1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AD51A80-184F-4F4C-9292-65CF85874BD1}"/>
              </a:ext>
            </a:extLst>
          </p:cNvPr>
          <p:cNvSpPr txBox="1"/>
          <p:nvPr/>
        </p:nvSpPr>
        <p:spPr>
          <a:xfrm>
            <a:off x="5743991" y="957468"/>
            <a:ext cx="21724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4</a:t>
            </a:r>
            <a:r>
              <a:rPr lang="en-NO" sz="1200" dirty="0">
                <a:latin typeface="Calibri" panose="020F0502020204030204" pitchFamily="34" charset="0"/>
                <a:cs typeface="Calibri" panose="020F0502020204030204" pitchFamily="34" charset="0"/>
              </a:rPr>
              <a:t>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of smallest portion</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a:t>
            </a:r>
            <a:r>
              <a:rPr lang="nb-NO" sz="1200" dirty="0">
                <a:solidFill>
                  <a:srgbClr val="0070C0"/>
                </a:solidFill>
                <a:latin typeface="Calibri" panose="020F0502020204030204" pitchFamily="34" charset="0"/>
                <a:cs typeface="Calibri" panose="020F0502020204030204" pitchFamily="34" charset="0"/>
              </a:rPr>
              <a:t>nikakoj-Gen NP-Gen! </a:t>
            </a:r>
          </a:p>
          <a:p>
            <a:r>
              <a:rPr lang="nb-NO" sz="1200" dirty="0">
                <a:latin typeface="Calibri" panose="020F0502020204030204" pitchFamily="34" charset="0"/>
                <a:cs typeface="Calibri" panose="020F0502020204030204" pitchFamily="34" charset="0"/>
              </a:rPr>
              <a:t>‘No X-es!’</a:t>
            </a:r>
            <a:endParaRPr lang="en-NO" sz="1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5A08A9E-7FF5-B045-85BD-CB4FE8C66636}"/>
              </a:ext>
            </a:extLst>
          </p:cNvPr>
          <p:cNvSpPr txBox="1"/>
          <p:nvPr/>
        </p:nvSpPr>
        <p:spPr>
          <a:xfrm>
            <a:off x="8455161" y="1125054"/>
            <a:ext cx="2022031"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5</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Anticipation of resistance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PronPers-Nom ne VP-Fut!</a:t>
            </a:r>
          </a:p>
          <a:p>
            <a:r>
              <a:rPr lang="nb-NO" sz="1200" dirty="0">
                <a:latin typeface="Calibri" panose="020F0502020204030204" pitchFamily="34" charset="0"/>
                <a:cs typeface="Calibri" panose="020F0502020204030204" pitchFamily="34" charset="0"/>
              </a:rPr>
              <a:t>‘You’re not going to do X!’</a:t>
            </a:r>
            <a:endParaRPr lang="en-NO" sz="1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777BEC0-4D2E-A042-A437-E2A3FA21FF26}"/>
              </a:ext>
            </a:extLst>
          </p:cNvPr>
          <p:cNvSpPr txBox="1"/>
          <p:nvPr/>
        </p:nvSpPr>
        <p:spPr>
          <a:xfrm>
            <a:off x="8415129" y="2604052"/>
            <a:ext cx="2364709"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6</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against repeating</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PronPers bol’še ne VP-Pst!</a:t>
            </a:r>
          </a:p>
          <a:p>
            <a:r>
              <a:rPr lang="cs-CZ" sz="1200" dirty="0">
                <a:latin typeface="Calibri" panose="020F0502020204030204" pitchFamily="34" charset="0"/>
                <a:cs typeface="Calibri" panose="020F0502020204030204" pitchFamily="34" charset="0"/>
              </a:rPr>
              <a:t>‘No more X-ing!’</a:t>
            </a:r>
            <a:endParaRPr lang="en-NO" sz="1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64E613A-B705-1B4A-A7D1-2FB6A29B65FE}"/>
              </a:ext>
            </a:extLst>
          </p:cNvPr>
          <p:cNvSpPr txBox="1"/>
          <p:nvPr/>
        </p:nvSpPr>
        <p:spPr>
          <a:xfrm>
            <a:off x="1848677" y="2635563"/>
            <a:ext cx="1942154"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3</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(10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Milder tone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ne stoit VP-Ipfv.Inf</a:t>
            </a:r>
          </a:p>
          <a:p>
            <a:r>
              <a:rPr lang="nb-NO" sz="1200" dirty="0">
                <a:latin typeface="Calibri" panose="020F0502020204030204" pitchFamily="34" charset="0"/>
                <a:cs typeface="Calibri" panose="020F0502020204030204" pitchFamily="34" charset="0"/>
              </a:rPr>
              <a:t>‘There’s no point in X-ing’</a:t>
            </a:r>
            <a:endParaRPr lang="en-NO" sz="1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44A14BD-F19C-9344-99F3-2995F2F31F6C}"/>
              </a:ext>
            </a:extLst>
          </p:cNvPr>
          <p:cNvSpPr/>
          <p:nvPr/>
        </p:nvSpPr>
        <p:spPr>
          <a:xfrm>
            <a:off x="520147" y="332888"/>
            <a:ext cx="11307417" cy="35135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Box 9">
            <a:extLst>
              <a:ext uri="{FF2B5EF4-FFF2-40B4-BE49-F238E27FC236}">
                <a16:creationId xmlns:a16="http://schemas.microsoft.com/office/drawing/2014/main" id="{F41A6065-76B5-B04F-8281-2F499290F150}"/>
              </a:ext>
            </a:extLst>
          </p:cNvPr>
          <p:cNvSpPr txBox="1"/>
          <p:nvPr/>
        </p:nvSpPr>
        <p:spPr>
          <a:xfrm>
            <a:off x="8415129" y="4169465"/>
            <a:ext cx="2210414"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2:5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Disapproval</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li Cop VP-Inf?</a:t>
            </a:r>
          </a:p>
          <a:p>
            <a:r>
              <a:rPr lang="nb-NO" sz="1200" dirty="0">
                <a:latin typeface="Calibri" panose="020F0502020204030204" pitchFamily="34" charset="0"/>
                <a:cs typeface="Calibri" panose="020F0502020204030204" pitchFamily="34" charset="0"/>
              </a:rPr>
              <a:t>‘Who are you to X?’</a:t>
            </a:r>
            <a:endParaRPr lang="ru-RU" sz="1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2A4A19E-6059-014C-9C18-1CBB1E765544}"/>
              </a:ext>
            </a:extLst>
          </p:cNvPr>
          <p:cNvSpPr txBox="1"/>
          <p:nvPr/>
        </p:nvSpPr>
        <p:spPr>
          <a:xfrm>
            <a:off x="4754373" y="5578536"/>
            <a:ext cx="19042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2:4 (3 constructions)</a:t>
            </a:r>
          </a:p>
          <a:p>
            <a:r>
              <a:rPr lang="nb-NO" sz="1200" b="1" dirty="0">
                <a:latin typeface="Calibri" panose="020F0502020204030204" pitchFamily="34" charset="0"/>
                <a:cs typeface="Calibri" panose="020F0502020204030204" pitchFamily="34" charset="0"/>
              </a:rPr>
              <a:t>Stop temporarily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podoždat’-Imp VP-Ipfv.Inf</a:t>
            </a:r>
          </a:p>
          <a:p>
            <a:r>
              <a:rPr lang="nb-NO" sz="1200" dirty="0">
                <a:latin typeface="Calibri" panose="020F0502020204030204" pitchFamily="34" charset="0"/>
                <a:cs typeface="Calibri" panose="020F0502020204030204" pitchFamily="34" charset="0"/>
              </a:rPr>
              <a:t>‘Stop X-ing for a while</a:t>
            </a:r>
            <a:r>
              <a:rPr lang="nb-NO" sz="1200" dirty="0"/>
              <a:t>’</a:t>
            </a:r>
            <a:endParaRPr lang="en-NO" sz="1200" dirty="0"/>
          </a:p>
        </p:txBody>
      </p:sp>
      <p:sp>
        <p:nvSpPr>
          <p:cNvPr id="12" name="TextBox 11">
            <a:extLst>
              <a:ext uri="{FF2B5EF4-FFF2-40B4-BE49-F238E27FC236}">
                <a16:creationId xmlns:a16="http://schemas.microsoft.com/office/drawing/2014/main" id="{93F8CEC6-8FD6-7A42-A8F7-FDE0C4205CEB}"/>
              </a:ext>
            </a:extLst>
          </p:cNvPr>
          <p:cNvSpPr txBox="1"/>
          <p:nvPr/>
        </p:nvSpPr>
        <p:spPr>
          <a:xfrm>
            <a:off x="642728" y="5449761"/>
            <a:ext cx="230198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3</a:t>
            </a:r>
            <a:r>
              <a:rPr lang="en-NO" sz="1200" dirty="0">
                <a:latin typeface="Calibri" panose="020F0502020204030204" pitchFamily="34" charset="0"/>
                <a:cs typeface="Calibri" panose="020F0502020204030204" pitchFamily="34" charset="0"/>
              </a:rPr>
              <a:t> (2 constructions)</a:t>
            </a:r>
            <a:endParaRPr lang="ru-RU" sz="1200" dirty="0">
              <a:latin typeface="Calibri" panose="020F0502020204030204" pitchFamily="34" charset="0"/>
              <a:cs typeface="Calibri" panose="020F0502020204030204" pitchFamily="34" charset="0"/>
            </a:endParaRPr>
          </a:p>
          <a:p>
            <a:r>
              <a:rPr lang="en-NO" sz="1200" b="1" dirty="0">
                <a:latin typeface="Calibri" panose="020F0502020204030204" pitchFamily="34" charset="0"/>
                <a:cs typeface="Calibri" panose="020F0502020204030204" pitchFamily="34" charset="0"/>
              </a:rPr>
              <a:t>Delimitative</a:t>
            </a:r>
            <a:endParaRPr lang="ru-RU"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po-Verb-Pst i budet</a:t>
            </a:r>
          </a:p>
          <a:p>
            <a:r>
              <a:rPr lang="nb-NO" sz="1200" dirty="0">
                <a:latin typeface="Calibri" panose="020F0502020204030204" pitchFamily="34" charset="0"/>
                <a:cs typeface="Calibri" panose="020F0502020204030204" pitchFamily="34" charset="0"/>
              </a:rPr>
              <a:t>‘You’ve done enough X-ing’</a:t>
            </a:r>
            <a:endParaRPr lang="en-NO" sz="12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617B0DA-6144-534F-A201-5B72AEA3BE1E}"/>
              </a:ext>
            </a:extLst>
          </p:cNvPr>
          <p:cNvSpPr txBox="1"/>
          <p:nvPr/>
        </p:nvSpPr>
        <p:spPr>
          <a:xfrm>
            <a:off x="1291393" y="4087413"/>
            <a:ext cx="237117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2</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(7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Quantitative, milder tone</a:t>
            </a:r>
          </a:p>
          <a:p>
            <a:r>
              <a:rPr lang="nb-NO" sz="1200" dirty="0">
                <a:solidFill>
                  <a:srgbClr val="0070C0"/>
                </a:solidFill>
                <a:latin typeface="Calibri" panose="020F0502020204030204" pitchFamily="34" charset="0"/>
                <a:cs typeface="Calibri" panose="020F0502020204030204" pitchFamily="34" charset="0"/>
              </a:rPr>
              <a:t>xvatit (PronPers-2.Dat) VP-Ipfv.Inf!</a:t>
            </a:r>
          </a:p>
          <a:p>
            <a:r>
              <a:rPr lang="nb-NO" sz="1200" dirty="0">
                <a:latin typeface="Calibri" panose="020F0502020204030204" pitchFamily="34" charset="0"/>
                <a:cs typeface="Calibri" panose="020F0502020204030204" pitchFamily="34" charset="0"/>
              </a:rPr>
              <a:t>‘Enough X-ing!’</a:t>
            </a:r>
            <a:endParaRPr lang="en-NO" sz="1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BD5678D-7F9C-6946-B0DF-5083B8BA07A8}"/>
              </a:ext>
            </a:extLst>
          </p:cNvPr>
          <p:cNvSpPr txBox="1"/>
          <p:nvPr/>
        </p:nvSpPr>
        <p:spPr>
          <a:xfrm>
            <a:off x="4850294" y="4171049"/>
            <a:ext cx="1838740" cy="830997"/>
          </a:xfrm>
          <a:prstGeom prst="rect">
            <a:avLst/>
          </a:prstGeom>
          <a:noFill/>
          <a:ln w="57150">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1</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(4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Stop unwanted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brosit’-Imp VP-Ipfv.Inf!</a:t>
            </a:r>
          </a:p>
          <a:p>
            <a:r>
              <a:rPr lang="nb-NO" sz="1200" dirty="0">
                <a:latin typeface="Calibri" panose="020F0502020204030204" pitchFamily="34" charset="0"/>
                <a:cs typeface="Calibri" panose="020F0502020204030204" pitchFamily="34" charset="0"/>
              </a:rPr>
              <a:t>‘Stop X-ing!’</a:t>
            </a:r>
            <a:endParaRPr lang="en-NO" sz="12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D7E6EF30-24D5-A641-B3DB-16B12754B8D9}"/>
              </a:ext>
            </a:extLst>
          </p:cNvPr>
          <p:cNvSpPr/>
          <p:nvPr/>
        </p:nvSpPr>
        <p:spPr>
          <a:xfrm>
            <a:off x="520147" y="3846444"/>
            <a:ext cx="11307417" cy="2720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FF77656C-478E-D04B-9479-6CBC1626CE9F}"/>
              </a:ext>
            </a:extLst>
          </p:cNvPr>
          <p:cNvSpPr txBox="1"/>
          <p:nvPr/>
        </p:nvSpPr>
        <p:spPr>
          <a:xfrm rot="16200000">
            <a:off x="-215880" y="1675321"/>
            <a:ext cx="1009956" cy="369332"/>
          </a:xfrm>
          <a:prstGeom prst="rect">
            <a:avLst/>
          </a:prstGeom>
          <a:noFill/>
        </p:spPr>
        <p:txBody>
          <a:bodyPr wrap="none" rtlCol="0">
            <a:spAutoFit/>
          </a:bodyPr>
          <a:lstStyle/>
          <a:p>
            <a:r>
              <a:rPr lang="nb-NO" dirty="0"/>
              <a:t>Cluster 1</a:t>
            </a:r>
            <a:endParaRPr lang="en-NO"/>
          </a:p>
        </p:txBody>
      </p:sp>
      <p:sp>
        <p:nvSpPr>
          <p:cNvPr id="17" name="TextBox 16">
            <a:extLst>
              <a:ext uri="{FF2B5EF4-FFF2-40B4-BE49-F238E27FC236}">
                <a16:creationId xmlns:a16="http://schemas.microsoft.com/office/drawing/2014/main" id="{A9404D47-4BF6-C54B-806C-98464FBFBB23}"/>
              </a:ext>
            </a:extLst>
          </p:cNvPr>
          <p:cNvSpPr txBox="1"/>
          <p:nvPr/>
        </p:nvSpPr>
        <p:spPr>
          <a:xfrm rot="16200000">
            <a:off x="-215880" y="4884778"/>
            <a:ext cx="1009956" cy="369332"/>
          </a:xfrm>
          <a:prstGeom prst="rect">
            <a:avLst/>
          </a:prstGeom>
          <a:noFill/>
        </p:spPr>
        <p:txBody>
          <a:bodyPr wrap="none" rtlCol="0">
            <a:spAutoFit/>
          </a:bodyPr>
          <a:lstStyle/>
          <a:p>
            <a:r>
              <a:rPr lang="nb-NO" dirty="0"/>
              <a:t>Cluster 2</a:t>
            </a:r>
            <a:endParaRPr lang="en-NO"/>
          </a:p>
        </p:txBody>
      </p:sp>
      <p:cxnSp>
        <p:nvCxnSpPr>
          <p:cNvPr id="46" name="Straight Arrow Connector 45">
            <a:extLst>
              <a:ext uri="{FF2B5EF4-FFF2-40B4-BE49-F238E27FC236}">
                <a16:creationId xmlns:a16="http://schemas.microsoft.com/office/drawing/2014/main" id="{A78ECE2D-D495-8148-8EAA-1B3B23757C83}"/>
              </a:ext>
            </a:extLst>
          </p:cNvPr>
          <p:cNvCxnSpPr>
            <a:cxnSpLocks/>
          </p:cNvCxnSpPr>
          <p:nvPr/>
        </p:nvCxnSpPr>
        <p:spPr>
          <a:xfrm>
            <a:off x="5996763" y="3589175"/>
            <a:ext cx="0" cy="57537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69D1E0B-FC08-3444-9718-44F0298A3CE1}"/>
              </a:ext>
            </a:extLst>
          </p:cNvPr>
          <p:cNvSpPr txBox="1"/>
          <p:nvPr/>
        </p:nvSpPr>
        <p:spPr>
          <a:xfrm>
            <a:off x="6051118" y="3828701"/>
            <a:ext cx="1601932" cy="276999"/>
          </a:xfrm>
          <a:prstGeom prst="rect">
            <a:avLst/>
          </a:prstGeom>
          <a:noFill/>
        </p:spPr>
        <p:txBody>
          <a:bodyPr wrap="square" rtlCol="0">
            <a:spAutoFit/>
          </a:bodyPr>
          <a:lstStyle/>
          <a:p>
            <a:r>
              <a:rPr lang="nb-NO" sz="1200" b="1" dirty="0">
                <a:solidFill>
                  <a:srgbClr val="C00000"/>
                </a:solidFill>
                <a:latin typeface="Calibri" panose="020F0502020204030204" pitchFamily="34" charset="0"/>
                <a:cs typeface="Calibri" panose="020F0502020204030204" pitchFamily="34" charset="0"/>
              </a:rPr>
              <a:t>continuative</a:t>
            </a:r>
            <a:endParaRPr lang="en-NO" sz="1200" b="1" dirty="0">
              <a:solidFill>
                <a:srgbClr val="C00000"/>
              </a:solidFill>
              <a:latin typeface="Calibri" panose="020F0502020204030204" pitchFamily="34" charset="0"/>
              <a:cs typeface="Calibri" panose="020F0502020204030204" pitchFamily="34" charset="0"/>
            </a:endParaRPr>
          </a:p>
        </p:txBody>
      </p:sp>
      <p:cxnSp>
        <p:nvCxnSpPr>
          <p:cNvPr id="48" name="Straight Arrow Connector 47">
            <a:extLst>
              <a:ext uri="{FF2B5EF4-FFF2-40B4-BE49-F238E27FC236}">
                <a16:creationId xmlns:a16="http://schemas.microsoft.com/office/drawing/2014/main" id="{06940CBC-5CBF-0347-9F92-AAE67DE93037}"/>
              </a:ext>
            </a:extLst>
          </p:cNvPr>
          <p:cNvCxnSpPr>
            <a:cxnSpLocks/>
          </p:cNvCxnSpPr>
          <p:nvPr/>
        </p:nvCxnSpPr>
        <p:spPr>
          <a:xfrm flipH="1" flipV="1">
            <a:off x="4444409" y="1616620"/>
            <a:ext cx="893136" cy="95761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2C93E52-B95E-7D4D-AA82-FA6024C65673}"/>
              </a:ext>
            </a:extLst>
          </p:cNvPr>
          <p:cNvSpPr txBox="1"/>
          <p:nvPr/>
        </p:nvSpPr>
        <p:spPr>
          <a:xfrm>
            <a:off x="4839662" y="1875876"/>
            <a:ext cx="1601932" cy="276999"/>
          </a:xfrm>
          <a:prstGeom prst="rect">
            <a:avLst/>
          </a:prstGeom>
          <a:noFill/>
        </p:spPr>
        <p:txBody>
          <a:bodyPr wrap="square" rtlCol="0">
            <a:spAutoFit/>
          </a:bodyPr>
          <a:lstStyle/>
          <a:p>
            <a:r>
              <a:rPr lang="nb-NO" sz="1200" b="1" dirty="0">
                <a:solidFill>
                  <a:schemeClr val="accent4">
                    <a:lumMod val="75000"/>
                  </a:schemeClr>
                </a:solidFill>
                <a:latin typeface="Calibri" panose="020F0502020204030204" pitchFamily="34" charset="0"/>
                <a:cs typeface="Calibri" panose="020F0502020204030204" pitchFamily="34" charset="0"/>
              </a:rPr>
              <a:t>generalization</a:t>
            </a:r>
            <a:endParaRPr lang="en-NO" sz="1200" b="1" dirty="0">
              <a:solidFill>
                <a:schemeClr val="accent4">
                  <a:lumMod val="75000"/>
                </a:schemeClr>
              </a:solidFill>
              <a:latin typeface="Calibri" panose="020F0502020204030204" pitchFamily="34" charset="0"/>
              <a:cs typeface="Calibri" panose="020F0502020204030204" pitchFamily="34" charset="0"/>
            </a:endParaRPr>
          </a:p>
        </p:txBody>
      </p:sp>
      <p:cxnSp>
        <p:nvCxnSpPr>
          <p:cNvPr id="60" name="Straight Arrow Connector 59">
            <a:extLst>
              <a:ext uri="{FF2B5EF4-FFF2-40B4-BE49-F238E27FC236}">
                <a16:creationId xmlns:a16="http://schemas.microsoft.com/office/drawing/2014/main" id="{AFA3E6F4-8607-9D42-925D-AED287F3F70D}"/>
              </a:ext>
            </a:extLst>
          </p:cNvPr>
          <p:cNvCxnSpPr>
            <a:cxnSpLocks/>
          </p:cNvCxnSpPr>
          <p:nvPr/>
        </p:nvCxnSpPr>
        <p:spPr>
          <a:xfrm flipH="1" flipV="1">
            <a:off x="3790831" y="3082067"/>
            <a:ext cx="1049524" cy="129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9A824FA9-3EA9-6945-9D4C-7959C5ABCC46}"/>
              </a:ext>
            </a:extLst>
          </p:cNvPr>
          <p:cNvSpPr txBox="1"/>
          <p:nvPr/>
        </p:nvSpPr>
        <p:spPr>
          <a:xfrm>
            <a:off x="3867379" y="3119302"/>
            <a:ext cx="1408565" cy="276999"/>
          </a:xfrm>
          <a:prstGeom prst="rect">
            <a:avLst/>
          </a:prstGeom>
          <a:noFill/>
        </p:spPr>
        <p:txBody>
          <a:bodyPr wrap="square" rtlCol="0">
            <a:spAutoFit/>
          </a:bodyPr>
          <a:lstStyle/>
          <a:p>
            <a:r>
              <a:rPr lang="nb-NO" sz="1200" b="1" dirty="0">
                <a:solidFill>
                  <a:schemeClr val="accent4">
                    <a:lumMod val="75000"/>
                  </a:schemeClr>
                </a:solidFill>
                <a:latin typeface="Calibri" panose="020F0502020204030204" pitchFamily="34" charset="0"/>
                <a:cs typeface="Calibri" panose="020F0502020204030204" pitchFamily="34" charset="0"/>
              </a:rPr>
              <a:t>attenuation</a:t>
            </a:r>
            <a:endParaRPr lang="en-NO" sz="1200" b="1" dirty="0">
              <a:solidFill>
                <a:schemeClr val="accent4">
                  <a:lumMod val="75000"/>
                </a:schemeClr>
              </a:solidFill>
              <a:latin typeface="Calibri" panose="020F0502020204030204" pitchFamily="34" charset="0"/>
              <a:cs typeface="Calibri" panose="020F0502020204030204" pitchFamily="34" charset="0"/>
            </a:endParaRPr>
          </a:p>
        </p:txBody>
      </p:sp>
      <p:cxnSp>
        <p:nvCxnSpPr>
          <p:cNvPr id="71" name="Straight Arrow Connector 70">
            <a:extLst>
              <a:ext uri="{FF2B5EF4-FFF2-40B4-BE49-F238E27FC236}">
                <a16:creationId xmlns:a16="http://schemas.microsoft.com/office/drawing/2014/main" id="{B71DC807-D2D7-F84A-9408-03CC61B6C20A}"/>
              </a:ext>
            </a:extLst>
          </p:cNvPr>
          <p:cNvCxnSpPr>
            <a:cxnSpLocks/>
            <a:stCxn id="2" idx="0"/>
          </p:cNvCxnSpPr>
          <p:nvPr/>
        </p:nvCxnSpPr>
        <p:spPr>
          <a:xfrm flipV="1">
            <a:off x="5759725" y="1788465"/>
            <a:ext cx="475397" cy="78577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F87EBB4-193D-7B43-A929-00F177E3A285}"/>
              </a:ext>
            </a:extLst>
          </p:cNvPr>
          <p:cNvSpPr txBox="1"/>
          <p:nvPr/>
        </p:nvSpPr>
        <p:spPr>
          <a:xfrm>
            <a:off x="5964314" y="2139497"/>
            <a:ext cx="1601932" cy="276999"/>
          </a:xfrm>
          <a:prstGeom prst="rect">
            <a:avLst/>
          </a:prstGeom>
          <a:noFill/>
        </p:spPr>
        <p:txBody>
          <a:bodyPr wrap="square" rtlCol="0">
            <a:spAutoFit/>
          </a:bodyPr>
          <a:lstStyle/>
          <a:p>
            <a:r>
              <a:rPr lang="nb-NO" sz="1200" b="1" dirty="0">
                <a:solidFill>
                  <a:schemeClr val="accent4">
                    <a:lumMod val="75000"/>
                  </a:schemeClr>
                </a:solidFill>
                <a:latin typeface="Calibri" panose="020F0502020204030204" pitchFamily="34" charset="0"/>
                <a:cs typeface="Calibri" panose="020F0502020204030204" pitchFamily="34" charset="0"/>
              </a:rPr>
              <a:t>intensification</a:t>
            </a:r>
            <a:endParaRPr lang="en-NO" sz="1200" b="1" dirty="0">
              <a:solidFill>
                <a:schemeClr val="accent4">
                  <a:lumMod val="75000"/>
                </a:schemeClr>
              </a:solidFill>
              <a:latin typeface="Calibri" panose="020F0502020204030204" pitchFamily="34" charset="0"/>
              <a:cs typeface="Calibri" panose="020F0502020204030204" pitchFamily="34" charset="0"/>
            </a:endParaRPr>
          </a:p>
        </p:txBody>
      </p:sp>
      <p:cxnSp>
        <p:nvCxnSpPr>
          <p:cNvPr id="75" name="Straight Arrow Connector 74">
            <a:extLst>
              <a:ext uri="{FF2B5EF4-FFF2-40B4-BE49-F238E27FC236}">
                <a16:creationId xmlns:a16="http://schemas.microsoft.com/office/drawing/2014/main" id="{1DF2504B-D4C1-FF42-B3EB-E8CF30C63F17}"/>
              </a:ext>
            </a:extLst>
          </p:cNvPr>
          <p:cNvCxnSpPr>
            <a:cxnSpLocks/>
            <a:stCxn id="2" idx="3"/>
            <a:endCxn id="5" idx="1"/>
          </p:cNvCxnSpPr>
          <p:nvPr/>
        </p:nvCxnSpPr>
        <p:spPr>
          <a:xfrm flipV="1">
            <a:off x="6679095" y="1540553"/>
            <a:ext cx="1776066" cy="154151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AFAF9B4-0CEB-064B-8425-6F0735CD3277}"/>
              </a:ext>
            </a:extLst>
          </p:cNvPr>
          <p:cNvSpPr txBox="1"/>
          <p:nvPr/>
        </p:nvSpPr>
        <p:spPr>
          <a:xfrm>
            <a:off x="7189459" y="2488156"/>
            <a:ext cx="1106919" cy="461665"/>
          </a:xfrm>
          <a:prstGeom prst="rect">
            <a:avLst/>
          </a:prstGeom>
          <a:noFill/>
        </p:spPr>
        <p:txBody>
          <a:bodyPr wrap="square" rtlCol="0">
            <a:spAutoFit/>
          </a:bodyPr>
          <a:lstStyle/>
          <a:p>
            <a:r>
              <a:rPr lang="nb-NO" sz="1200" b="1" dirty="0">
                <a:solidFill>
                  <a:schemeClr val="accent4">
                    <a:lumMod val="75000"/>
                  </a:schemeClr>
                </a:solidFill>
                <a:latin typeface="Calibri" panose="020F0502020204030204" pitchFamily="34" charset="0"/>
                <a:cs typeface="Calibri" panose="020F0502020204030204" pitchFamily="34" charset="0"/>
              </a:rPr>
              <a:t>opposition to resistance</a:t>
            </a:r>
            <a:endParaRPr lang="en-NO" sz="1200" b="1" dirty="0">
              <a:solidFill>
                <a:schemeClr val="accent4">
                  <a:lumMod val="75000"/>
                </a:schemeClr>
              </a:solidFill>
              <a:latin typeface="Calibri" panose="020F0502020204030204" pitchFamily="34" charset="0"/>
              <a:cs typeface="Calibri" panose="020F0502020204030204" pitchFamily="34" charset="0"/>
            </a:endParaRPr>
          </a:p>
        </p:txBody>
      </p:sp>
      <p:cxnSp>
        <p:nvCxnSpPr>
          <p:cNvPr id="78" name="Straight Arrow Connector 77">
            <a:extLst>
              <a:ext uri="{FF2B5EF4-FFF2-40B4-BE49-F238E27FC236}">
                <a16:creationId xmlns:a16="http://schemas.microsoft.com/office/drawing/2014/main" id="{A71FB166-FD8C-0541-BA9B-152954E3905B}"/>
              </a:ext>
            </a:extLst>
          </p:cNvPr>
          <p:cNvCxnSpPr>
            <a:cxnSpLocks/>
          </p:cNvCxnSpPr>
          <p:nvPr/>
        </p:nvCxnSpPr>
        <p:spPr>
          <a:xfrm>
            <a:off x="9791700" y="1956051"/>
            <a:ext cx="0" cy="63305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020C2CF5-A5C8-AC4C-8093-BE87456252CF}"/>
              </a:ext>
            </a:extLst>
          </p:cNvPr>
          <p:cNvSpPr txBox="1"/>
          <p:nvPr/>
        </p:nvSpPr>
        <p:spPr>
          <a:xfrm>
            <a:off x="9923732" y="2024772"/>
            <a:ext cx="1106919" cy="461665"/>
          </a:xfrm>
          <a:prstGeom prst="rect">
            <a:avLst/>
          </a:prstGeom>
          <a:noFill/>
        </p:spPr>
        <p:txBody>
          <a:bodyPr wrap="square" rtlCol="0">
            <a:spAutoFit/>
          </a:bodyPr>
          <a:lstStyle/>
          <a:p>
            <a:r>
              <a:rPr lang="nb-NO" sz="1200" b="1" dirty="0">
                <a:solidFill>
                  <a:schemeClr val="accent4">
                    <a:lumMod val="75000"/>
                  </a:schemeClr>
                </a:solidFill>
                <a:latin typeface="Calibri" panose="020F0502020204030204" pitchFamily="34" charset="0"/>
                <a:cs typeface="Calibri" panose="020F0502020204030204" pitchFamily="34" charset="0"/>
              </a:rPr>
              <a:t>opposition to repetition</a:t>
            </a:r>
            <a:endParaRPr lang="en-NO" sz="1200" b="1" dirty="0">
              <a:solidFill>
                <a:schemeClr val="accent4">
                  <a:lumMod val="75000"/>
                </a:schemeClr>
              </a:solidFill>
              <a:latin typeface="Calibri" panose="020F0502020204030204" pitchFamily="34" charset="0"/>
              <a:cs typeface="Calibri" panose="020F0502020204030204" pitchFamily="34" charset="0"/>
            </a:endParaRPr>
          </a:p>
        </p:txBody>
      </p:sp>
      <p:cxnSp>
        <p:nvCxnSpPr>
          <p:cNvPr id="87" name="Straight Arrow Connector 86">
            <a:extLst>
              <a:ext uri="{FF2B5EF4-FFF2-40B4-BE49-F238E27FC236}">
                <a16:creationId xmlns:a16="http://schemas.microsoft.com/office/drawing/2014/main" id="{090B1F2E-15B4-AA41-8DDE-542A26A3CE63}"/>
              </a:ext>
            </a:extLst>
          </p:cNvPr>
          <p:cNvCxnSpPr>
            <a:cxnSpLocks/>
          </p:cNvCxnSpPr>
          <p:nvPr/>
        </p:nvCxnSpPr>
        <p:spPr>
          <a:xfrm flipH="1">
            <a:off x="3633090" y="4595198"/>
            <a:ext cx="1242543" cy="1500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ADB93842-60E4-4540-9FBB-E6DB611C88EC}"/>
              </a:ext>
            </a:extLst>
          </p:cNvPr>
          <p:cNvSpPr txBox="1"/>
          <p:nvPr/>
        </p:nvSpPr>
        <p:spPr>
          <a:xfrm>
            <a:off x="3709290" y="4631130"/>
            <a:ext cx="1601932" cy="276999"/>
          </a:xfrm>
          <a:prstGeom prst="rect">
            <a:avLst/>
          </a:prstGeom>
          <a:noFill/>
        </p:spPr>
        <p:txBody>
          <a:bodyPr wrap="square" rtlCol="0">
            <a:spAutoFit/>
          </a:bodyPr>
          <a:lstStyle/>
          <a:p>
            <a:r>
              <a:rPr lang="nb-NO" sz="1200" b="1" dirty="0">
                <a:solidFill>
                  <a:schemeClr val="tx2"/>
                </a:solidFill>
                <a:latin typeface="Calibri" panose="020F0502020204030204" pitchFamily="34" charset="0"/>
                <a:cs typeface="Calibri" panose="020F0502020204030204" pitchFamily="34" charset="0"/>
              </a:rPr>
              <a:t>attenuation</a:t>
            </a:r>
            <a:endParaRPr lang="en-NO" sz="1200" b="1" dirty="0">
              <a:solidFill>
                <a:schemeClr val="tx2"/>
              </a:solidFill>
              <a:latin typeface="Calibri" panose="020F0502020204030204" pitchFamily="34" charset="0"/>
              <a:cs typeface="Calibri" panose="020F0502020204030204" pitchFamily="34" charset="0"/>
            </a:endParaRPr>
          </a:p>
        </p:txBody>
      </p:sp>
      <p:cxnSp>
        <p:nvCxnSpPr>
          <p:cNvPr id="92" name="Straight Arrow Connector 91">
            <a:extLst>
              <a:ext uri="{FF2B5EF4-FFF2-40B4-BE49-F238E27FC236}">
                <a16:creationId xmlns:a16="http://schemas.microsoft.com/office/drawing/2014/main" id="{001F80AE-C9C7-3244-B919-38E8FD116390}"/>
              </a:ext>
            </a:extLst>
          </p:cNvPr>
          <p:cNvCxnSpPr>
            <a:cxnSpLocks/>
          </p:cNvCxnSpPr>
          <p:nvPr/>
        </p:nvCxnSpPr>
        <p:spPr>
          <a:xfrm>
            <a:off x="2908697" y="3444487"/>
            <a:ext cx="0" cy="65439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3E31320-8F3E-0F4E-B0CB-ADECDF8C0F54}"/>
              </a:ext>
            </a:extLst>
          </p:cNvPr>
          <p:cNvSpPr txBox="1"/>
          <p:nvPr/>
        </p:nvSpPr>
        <p:spPr>
          <a:xfrm>
            <a:off x="2908697" y="3589175"/>
            <a:ext cx="1586793" cy="276999"/>
          </a:xfrm>
          <a:prstGeom prst="rect">
            <a:avLst/>
          </a:prstGeom>
          <a:noFill/>
        </p:spPr>
        <p:txBody>
          <a:bodyPr wrap="square" rtlCol="0">
            <a:spAutoFit/>
          </a:bodyPr>
          <a:lstStyle/>
          <a:p>
            <a:r>
              <a:rPr lang="nb-NO" sz="1200" b="1" dirty="0">
                <a:solidFill>
                  <a:srgbClr val="C00000"/>
                </a:solidFill>
                <a:latin typeface="Calibri" panose="020F0502020204030204" pitchFamily="34" charset="0"/>
                <a:cs typeface="Calibri" panose="020F0502020204030204" pitchFamily="34" charset="0"/>
              </a:rPr>
              <a:t>continuative</a:t>
            </a:r>
            <a:endParaRPr lang="en-NO" sz="1200" b="1" dirty="0">
              <a:solidFill>
                <a:srgbClr val="C00000"/>
              </a:solidFill>
              <a:latin typeface="Calibri" panose="020F0502020204030204" pitchFamily="34" charset="0"/>
              <a:cs typeface="Calibri" panose="020F0502020204030204" pitchFamily="34" charset="0"/>
            </a:endParaRPr>
          </a:p>
        </p:txBody>
      </p:sp>
      <p:cxnSp>
        <p:nvCxnSpPr>
          <p:cNvPr id="100" name="Straight Arrow Connector 99">
            <a:extLst>
              <a:ext uri="{FF2B5EF4-FFF2-40B4-BE49-F238E27FC236}">
                <a16:creationId xmlns:a16="http://schemas.microsoft.com/office/drawing/2014/main" id="{E2ED45B3-8235-FA40-B83D-270BB74AD378}"/>
              </a:ext>
            </a:extLst>
          </p:cNvPr>
          <p:cNvCxnSpPr>
            <a:cxnSpLocks/>
          </p:cNvCxnSpPr>
          <p:nvPr/>
        </p:nvCxnSpPr>
        <p:spPr>
          <a:xfrm flipV="1">
            <a:off x="6679095" y="4385152"/>
            <a:ext cx="1725681" cy="1199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29406E4D-41FB-8B46-9FB2-CC4C9E7000B4}"/>
              </a:ext>
            </a:extLst>
          </p:cNvPr>
          <p:cNvSpPr txBox="1"/>
          <p:nvPr/>
        </p:nvSpPr>
        <p:spPr>
          <a:xfrm>
            <a:off x="7225379" y="4068509"/>
            <a:ext cx="1106919" cy="276999"/>
          </a:xfrm>
          <a:prstGeom prst="rect">
            <a:avLst/>
          </a:prstGeom>
          <a:noFill/>
        </p:spPr>
        <p:txBody>
          <a:bodyPr wrap="square" rtlCol="0">
            <a:spAutoFit/>
          </a:bodyPr>
          <a:lstStyle/>
          <a:p>
            <a:r>
              <a:rPr lang="nb-NO" sz="1200" b="1" dirty="0">
                <a:solidFill>
                  <a:schemeClr val="tx2"/>
                </a:solidFill>
                <a:latin typeface="Calibri" panose="020F0502020204030204" pitchFamily="34" charset="0"/>
                <a:cs typeface="Calibri" panose="020F0502020204030204" pitchFamily="34" charset="0"/>
              </a:rPr>
              <a:t>aggression</a:t>
            </a:r>
            <a:endParaRPr lang="en-NO" sz="1200" b="1" dirty="0">
              <a:solidFill>
                <a:schemeClr val="tx2"/>
              </a:solidFill>
              <a:latin typeface="Calibri" panose="020F0502020204030204" pitchFamily="34" charset="0"/>
              <a:cs typeface="Calibri" panose="020F0502020204030204" pitchFamily="34" charset="0"/>
            </a:endParaRPr>
          </a:p>
        </p:txBody>
      </p:sp>
      <p:cxnSp>
        <p:nvCxnSpPr>
          <p:cNvPr id="120" name="Straight Arrow Connector 119">
            <a:extLst>
              <a:ext uri="{FF2B5EF4-FFF2-40B4-BE49-F238E27FC236}">
                <a16:creationId xmlns:a16="http://schemas.microsoft.com/office/drawing/2014/main" id="{6D9C3339-8FB2-8644-BCC2-A9EAC228704D}"/>
              </a:ext>
            </a:extLst>
          </p:cNvPr>
          <p:cNvCxnSpPr>
            <a:cxnSpLocks/>
          </p:cNvCxnSpPr>
          <p:nvPr/>
        </p:nvCxnSpPr>
        <p:spPr>
          <a:xfrm>
            <a:off x="9763166" y="3444487"/>
            <a:ext cx="15138" cy="71473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97F2392A-295A-B446-8C5D-292F840232FC}"/>
              </a:ext>
            </a:extLst>
          </p:cNvPr>
          <p:cNvSpPr txBox="1"/>
          <p:nvPr/>
        </p:nvSpPr>
        <p:spPr>
          <a:xfrm>
            <a:off x="9824687" y="3835287"/>
            <a:ext cx="1601932" cy="276999"/>
          </a:xfrm>
          <a:prstGeom prst="rect">
            <a:avLst/>
          </a:prstGeom>
          <a:noFill/>
        </p:spPr>
        <p:txBody>
          <a:bodyPr wrap="square" rtlCol="0">
            <a:spAutoFit/>
          </a:bodyPr>
          <a:lstStyle/>
          <a:p>
            <a:r>
              <a:rPr lang="nb-NO" sz="1200" b="1" dirty="0">
                <a:solidFill>
                  <a:srgbClr val="C00000"/>
                </a:solidFill>
                <a:latin typeface="Calibri" panose="020F0502020204030204" pitchFamily="34" charset="0"/>
                <a:cs typeface="Calibri" panose="020F0502020204030204" pitchFamily="34" charset="0"/>
              </a:rPr>
              <a:t>continuative</a:t>
            </a:r>
            <a:endParaRPr lang="en-NO" sz="1200" b="1" dirty="0">
              <a:solidFill>
                <a:srgbClr val="C00000"/>
              </a:solidFill>
              <a:latin typeface="Calibri" panose="020F0502020204030204" pitchFamily="34" charset="0"/>
              <a:cs typeface="Calibri" panose="020F0502020204030204" pitchFamily="34" charset="0"/>
            </a:endParaRPr>
          </a:p>
        </p:txBody>
      </p:sp>
      <p:cxnSp>
        <p:nvCxnSpPr>
          <p:cNvPr id="122" name="Straight Arrow Connector 121">
            <a:extLst>
              <a:ext uri="{FF2B5EF4-FFF2-40B4-BE49-F238E27FC236}">
                <a16:creationId xmlns:a16="http://schemas.microsoft.com/office/drawing/2014/main" id="{03755534-E114-9A48-AE94-8C1A32B42444}"/>
              </a:ext>
            </a:extLst>
          </p:cNvPr>
          <p:cNvCxnSpPr>
            <a:cxnSpLocks/>
            <a:stCxn id="13" idx="2"/>
            <a:endCxn id="12" idx="0"/>
          </p:cNvCxnSpPr>
          <p:nvPr/>
        </p:nvCxnSpPr>
        <p:spPr>
          <a:xfrm flipH="1">
            <a:off x="1793721" y="4918410"/>
            <a:ext cx="683260" cy="53135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5C4F3B50-59B5-9941-9F3A-2C123439FFCC}"/>
              </a:ext>
            </a:extLst>
          </p:cNvPr>
          <p:cNvSpPr txBox="1"/>
          <p:nvPr/>
        </p:nvSpPr>
        <p:spPr>
          <a:xfrm>
            <a:off x="2155906" y="5129893"/>
            <a:ext cx="1601932" cy="276999"/>
          </a:xfrm>
          <a:prstGeom prst="rect">
            <a:avLst/>
          </a:prstGeom>
          <a:noFill/>
        </p:spPr>
        <p:txBody>
          <a:bodyPr wrap="square" rtlCol="0">
            <a:spAutoFit/>
          </a:bodyPr>
          <a:lstStyle/>
          <a:p>
            <a:r>
              <a:rPr lang="nb-NO" sz="1200" b="1" dirty="0">
                <a:solidFill>
                  <a:schemeClr val="tx2"/>
                </a:solidFill>
                <a:latin typeface="Calibri" panose="020F0502020204030204" pitchFamily="34" charset="0"/>
                <a:cs typeface="Calibri" panose="020F0502020204030204" pitchFamily="34" charset="0"/>
              </a:rPr>
              <a:t>further attenuation</a:t>
            </a:r>
            <a:endParaRPr lang="en-NO" sz="1200" b="1" dirty="0">
              <a:solidFill>
                <a:schemeClr val="tx2"/>
              </a:solidFill>
              <a:latin typeface="Calibri" panose="020F0502020204030204" pitchFamily="34" charset="0"/>
              <a:cs typeface="Calibri" panose="020F0502020204030204" pitchFamily="34" charset="0"/>
            </a:endParaRPr>
          </a:p>
        </p:txBody>
      </p:sp>
      <p:cxnSp>
        <p:nvCxnSpPr>
          <p:cNvPr id="132" name="Straight Arrow Connector 131">
            <a:extLst>
              <a:ext uri="{FF2B5EF4-FFF2-40B4-BE49-F238E27FC236}">
                <a16:creationId xmlns:a16="http://schemas.microsoft.com/office/drawing/2014/main" id="{8EDE0536-F5A1-6540-8ABF-7538F1CD1917}"/>
              </a:ext>
            </a:extLst>
          </p:cNvPr>
          <p:cNvCxnSpPr>
            <a:cxnSpLocks/>
          </p:cNvCxnSpPr>
          <p:nvPr/>
        </p:nvCxnSpPr>
        <p:spPr>
          <a:xfrm>
            <a:off x="5966291" y="5000462"/>
            <a:ext cx="0" cy="57396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5A8D50EC-5FA8-2E4C-8931-EB85AE8CA747}"/>
              </a:ext>
            </a:extLst>
          </p:cNvPr>
          <p:cNvSpPr txBox="1"/>
          <p:nvPr/>
        </p:nvSpPr>
        <p:spPr>
          <a:xfrm>
            <a:off x="6071706" y="5241941"/>
            <a:ext cx="1601932" cy="276999"/>
          </a:xfrm>
          <a:prstGeom prst="rect">
            <a:avLst/>
          </a:prstGeom>
          <a:noFill/>
        </p:spPr>
        <p:txBody>
          <a:bodyPr wrap="square" rtlCol="0">
            <a:spAutoFit/>
          </a:bodyPr>
          <a:lstStyle/>
          <a:p>
            <a:r>
              <a:rPr lang="nb-NO" sz="1200" b="1" dirty="0">
                <a:solidFill>
                  <a:schemeClr val="tx2"/>
                </a:solidFill>
                <a:latin typeface="Calibri" panose="020F0502020204030204" pitchFamily="34" charset="0"/>
                <a:cs typeface="Calibri" panose="020F0502020204030204" pitchFamily="34" charset="0"/>
              </a:rPr>
              <a:t>temporary</a:t>
            </a:r>
            <a:endParaRPr lang="en-NO" sz="1200" b="1" dirty="0">
              <a:solidFill>
                <a:schemeClr val="tx2"/>
              </a:solidFill>
              <a:latin typeface="Calibri" panose="020F0502020204030204" pitchFamily="34" charset="0"/>
              <a:cs typeface="Calibri" panose="020F0502020204030204" pitchFamily="34" charset="0"/>
            </a:endParaRPr>
          </a:p>
        </p:txBody>
      </p:sp>
      <p:sp>
        <p:nvSpPr>
          <p:cNvPr id="65" name="Rounded Rectangle 64">
            <a:extLst>
              <a:ext uri="{FF2B5EF4-FFF2-40B4-BE49-F238E27FC236}">
                <a16:creationId xmlns:a16="http://schemas.microsoft.com/office/drawing/2014/main" id="{C9C1A301-840C-5B40-982D-3027FB662B9E}"/>
              </a:ext>
            </a:extLst>
          </p:cNvPr>
          <p:cNvSpPr/>
          <p:nvPr/>
        </p:nvSpPr>
        <p:spPr>
          <a:xfrm>
            <a:off x="231648" y="97033"/>
            <a:ext cx="11877779" cy="52184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panose="020F0502020204030204" pitchFamily="34" charset="0"/>
                <a:cs typeface="Calibri" panose="020F0502020204030204" pitchFamily="34" charset="0"/>
              </a:rPr>
              <a:t>Clusters are connected through the semantic transition Continuative </a:t>
            </a:r>
            <a:endParaRPr lang="en-GB" sz="2400" dirty="0">
              <a:effectLst/>
              <a:latin typeface="Calibri" panose="020F0502020204030204" pitchFamily="34" charset="0"/>
              <a:cs typeface="Calibri" panose="020F0502020204030204" pitchFamily="34" charset="0"/>
            </a:endParaRPr>
          </a:p>
        </p:txBody>
      </p:sp>
      <p:sp>
        <p:nvSpPr>
          <p:cNvPr id="86" name="TextBox 85">
            <a:extLst>
              <a:ext uri="{FF2B5EF4-FFF2-40B4-BE49-F238E27FC236}">
                <a16:creationId xmlns:a16="http://schemas.microsoft.com/office/drawing/2014/main" id="{D556DE7C-1F5E-EC4D-BF89-C3391BF2BC40}"/>
              </a:ext>
            </a:extLst>
          </p:cNvPr>
          <p:cNvSpPr txBox="1"/>
          <p:nvPr/>
        </p:nvSpPr>
        <p:spPr>
          <a:xfrm>
            <a:off x="8483609" y="5565591"/>
            <a:ext cx="2338387"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2:6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Threat</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Ja PronPers-Dat VP-Fut!</a:t>
            </a:r>
          </a:p>
          <a:p>
            <a:r>
              <a:rPr lang="nb-NO" sz="1200" dirty="0">
                <a:latin typeface="Calibri" panose="020F0502020204030204" pitchFamily="34" charset="0"/>
                <a:cs typeface="Calibri" panose="020F0502020204030204" pitchFamily="34" charset="0"/>
              </a:rPr>
              <a:t>‘You do X and you will regret it!’</a:t>
            </a:r>
            <a:endParaRPr lang="en-NO" sz="1200" dirty="0">
              <a:latin typeface="Calibri" panose="020F0502020204030204" pitchFamily="34" charset="0"/>
              <a:cs typeface="Calibri" panose="020F0502020204030204" pitchFamily="34" charset="0"/>
            </a:endParaRPr>
          </a:p>
        </p:txBody>
      </p:sp>
      <p:cxnSp>
        <p:nvCxnSpPr>
          <p:cNvPr id="96" name="Straight Arrow Connector 95">
            <a:extLst>
              <a:ext uri="{FF2B5EF4-FFF2-40B4-BE49-F238E27FC236}">
                <a16:creationId xmlns:a16="http://schemas.microsoft.com/office/drawing/2014/main" id="{98BDFE87-6CAE-CF49-81F0-18A12DFA3AC4}"/>
              </a:ext>
            </a:extLst>
          </p:cNvPr>
          <p:cNvCxnSpPr>
            <a:cxnSpLocks/>
          </p:cNvCxnSpPr>
          <p:nvPr/>
        </p:nvCxnSpPr>
        <p:spPr>
          <a:xfrm>
            <a:off x="9763166" y="5000462"/>
            <a:ext cx="382320" cy="58779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6514A310-7D7E-DE43-9C4E-F84347784AAC}"/>
              </a:ext>
            </a:extLst>
          </p:cNvPr>
          <p:cNvSpPr txBox="1"/>
          <p:nvPr/>
        </p:nvSpPr>
        <p:spPr>
          <a:xfrm>
            <a:off x="8544574" y="5146431"/>
            <a:ext cx="1491520" cy="276999"/>
          </a:xfrm>
          <a:prstGeom prst="rect">
            <a:avLst/>
          </a:prstGeom>
          <a:noFill/>
        </p:spPr>
        <p:txBody>
          <a:bodyPr wrap="square" rtlCol="0">
            <a:spAutoFit/>
          </a:bodyPr>
          <a:lstStyle/>
          <a:p>
            <a:r>
              <a:rPr lang="nb-NO" sz="1200" b="1" dirty="0">
                <a:solidFill>
                  <a:schemeClr val="tx2"/>
                </a:solidFill>
                <a:latin typeface="Calibri" panose="020F0502020204030204" pitchFamily="34" charset="0"/>
                <a:cs typeface="Calibri" panose="020F0502020204030204" pitchFamily="34" charset="0"/>
              </a:rPr>
              <a:t>further aggression</a:t>
            </a:r>
            <a:endParaRPr lang="en-NO" sz="1200" b="1"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2224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6AF2A0-18BB-B243-B02E-4159BDB1808E}"/>
              </a:ext>
            </a:extLst>
          </p:cNvPr>
          <p:cNvSpPr txBox="1"/>
          <p:nvPr/>
        </p:nvSpPr>
        <p:spPr>
          <a:xfrm>
            <a:off x="4840355" y="2574235"/>
            <a:ext cx="1838740" cy="1015663"/>
          </a:xfrm>
          <a:prstGeom prst="rect">
            <a:avLst/>
          </a:prstGeom>
          <a:solidFill>
            <a:srgbClr val="D4B0FF"/>
          </a:solidFill>
          <a:ln w="57150">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1:1 (5 constructions) </a:t>
            </a:r>
          </a:p>
          <a:p>
            <a:r>
              <a:rPr lang="nb-NO" sz="1200" b="1" dirty="0">
                <a:latin typeface="Calibri" panose="020F0502020204030204" pitchFamily="34" charset="0"/>
                <a:cs typeface="Calibri" panose="020F0502020204030204" pitchFamily="34" charset="0"/>
              </a:rPr>
              <a:t>Prevention of intended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smet’-Imp VP-Ipfv.Inf!</a:t>
            </a:r>
          </a:p>
          <a:p>
            <a:r>
              <a:rPr lang="nb-NO" sz="1200" dirty="0">
                <a:latin typeface="Calibri" panose="020F0502020204030204" pitchFamily="34" charset="0"/>
                <a:cs typeface="Calibri" panose="020F0502020204030204" pitchFamily="34" charset="0"/>
              </a:rPr>
              <a:t>‘Don’t you dare X’</a:t>
            </a:r>
            <a:endParaRPr lang="en-NO" sz="1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38CEC48-6773-B44B-B7E5-A85D7F6D1836}"/>
              </a:ext>
            </a:extLst>
          </p:cNvPr>
          <p:cNvSpPr txBox="1"/>
          <p:nvPr/>
        </p:nvSpPr>
        <p:spPr>
          <a:xfrm>
            <a:off x="3269974" y="788505"/>
            <a:ext cx="1838740" cy="830997"/>
          </a:xfrm>
          <a:prstGeom prst="rect">
            <a:avLst/>
          </a:prstGeom>
          <a:solidFill>
            <a:srgbClr val="00B050"/>
          </a:solid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1:2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General rules</a:t>
            </a:r>
            <a:endParaRPr lang="en-NO" sz="1200" b="1" dirty="0">
              <a:latin typeface="Calibri" panose="020F0502020204030204" pitchFamily="34" charset="0"/>
              <a:cs typeface="Calibri" panose="020F0502020204030204" pitchFamily="34" charset="0"/>
            </a:endParaRPr>
          </a:p>
          <a:p>
            <a:r>
              <a:rPr lang="nb-NO" sz="1200" dirty="0">
                <a:latin typeface="Calibri" panose="020F0502020204030204" pitchFamily="34" charset="0"/>
                <a:cs typeface="Calibri" panose="020F0502020204030204" pitchFamily="34" charset="0"/>
              </a:rPr>
              <a:t>Ne VP-Ipfv.Inf! </a:t>
            </a:r>
          </a:p>
          <a:p>
            <a:r>
              <a:rPr lang="nb-NO" sz="1200" dirty="0">
                <a:latin typeface="Calibri" panose="020F0502020204030204" pitchFamily="34" charset="0"/>
                <a:cs typeface="Calibri" panose="020F0502020204030204" pitchFamily="34" charset="0"/>
              </a:rPr>
              <a:t>‘No X-ing!’ </a:t>
            </a:r>
            <a:endParaRPr lang="en-NO" sz="1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AD51A80-184F-4F4C-9292-65CF85874BD1}"/>
              </a:ext>
            </a:extLst>
          </p:cNvPr>
          <p:cNvSpPr txBox="1"/>
          <p:nvPr/>
        </p:nvSpPr>
        <p:spPr>
          <a:xfrm>
            <a:off x="5743991" y="957468"/>
            <a:ext cx="21724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4</a:t>
            </a:r>
            <a:r>
              <a:rPr lang="en-NO" sz="1200" dirty="0">
                <a:latin typeface="Calibri" panose="020F0502020204030204" pitchFamily="34" charset="0"/>
                <a:cs typeface="Calibri" panose="020F0502020204030204" pitchFamily="34" charset="0"/>
              </a:rPr>
              <a:t>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of smallest portion</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a:t>
            </a:r>
            <a:r>
              <a:rPr lang="nb-NO" sz="1200" dirty="0">
                <a:solidFill>
                  <a:srgbClr val="0070C0"/>
                </a:solidFill>
                <a:latin typeface="Calibri" panose="020F0502020204030204" pitchFamily="34" charset="0"/>
                <a:cs typeface="Calibri" panose="020F0502020204030204" pitchFamily="34" charset="0"/>
              </a:rPr>
              <a:t>nikakoj-Gen NP-Gen! </a:t>
            </a:r>
          </a:p>
          <a:p>
            <a:r>
              <a:rPr lang="nb-NO" sz="1200" dirty="0">
                <a:latin typeface="Calibri" panose="020F0502020204030204" pitchFamily="34" charset="0"/>
                <a:cs typeface="Calibri" panose="020F0502020204030204" pitchFamily="34" charset="0"/>
              </a:rPr>
              <a:t>‘No X-es!’</a:t>
            </a:r>
            <a:endParaRPr lang="en-NO" sz="1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5A08A9E-7FF5-B045-85BD-CB4FE8C66636}"/>
              </a:ext>
            </a:extLst>
          </p:cNvPr>
          <p:cNvSpPr txBox="1"/>
          <p:nvPr/>
        </p:nvSpPr>
        <p:spPr>
          <a:xfrm>
            <a:off x="8455161" y="1125054"/>
            <a:ext cx="2022031"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5</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Anticipation of resistance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PronPers-Nom ne VP-Fut!</a:t>
            </a:r>
          </a:p>
          <a:p>
            <a:r>
              <a:rPr lang="nb-NO" sz="1200" dirty="0">
                <a:latin typeface="Calibri" panose="020F0502020204030204" pitchFamily="34" charset="0"/>
                <a:cs typeface="Calibri" panose="020F0502020204030204" pitchFamily="34" charset="0"/>
              </a:rPr>
              <a:t>‘You’re not going to do X!’</a:t>
            </a:r>
            <a:endParaRPr lang="en-NO" sz="1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777BEC0-4D2E-A042-A437-E2A3FA21FF26}"/>
              </a:ext>
            </a:extLst>
          </p:cNvPr>
          <p:cNvSpPr txBox="1"/>
          <p:nvPr/>
        </p:nvSpPr>
        <p:spPr>
          <a:xfrm>
            <a:off x="8415129" y="2604052"/>
            <a:ext cx="2364709"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6</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against repeating</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PronPers bol’še ne VP-Pst!</a:t>
            </a:r>
          </a:p>
          <a:p>
            <a:r>
              <a:rPr lang="cs-CZ" sz="1200" dirty="0">
                <a:latin typeface="Calibri" panose="020F0502020204030204" pitchFamily="34" charset="0"/>
                <a:cs typeface="Calibri" panose="020F0502020204030204" pitchFamily="34" charset="0"/>
              </a:rPr>
              <a:t>‘No more X-ing!’</a:t>
            </a:r>
            <a:endParaRPr lang="en-NO" sz="1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64E613A-B705-1B4A-A7D1-2FB6A29B65FE}"/>
              </a:ext>
            </a:extLst>
          </p:cNvPr>
          <p:cNvSpPr txBox="1"/>
          <p:nvPr/>
        </p:nvSpPr>
        <p:spPr>
          <a:xfrm>
            <a:off x="1848677" y="2635563"/>
            <a:ext cx="1942154" cy="830997"/>
          </a:xfrm>
          <a:prstGeom prst="rect">
            <a:avLst/>
          </a:prstGeom>
          <a:solidFill>
            <a:srgbClr val="00B050"/>
          </a:solid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3</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(10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Milder tone</a:t>
            </a:r>
            <a:endParaRPr lang="en-NO" sz="1200" b="1" dirty="0">
              <a:latin typeface="Calibri" panose="020F0502020204030204" pitchFamily="34" charset="0"/>
              <a:cs typeface="Calibri" panose="020F0502020204030204" pitchFamily="34" charset="0"/>
            </a:endParaRPr>
          </a:p>
          <a:p>
            <a:r>
              <a:rPr lang="nb-NO" sz="1200" dirty="0">
                <a:latin typeface="Calibri" panose="020F0502020204030204" pitchFamily="34" charset="0"/>
                <a:cs typeface="Calibri" panose="020F0502020204030204" pitchFamily="34" charset="0"/>
              </a:rPr>
              <a:t>(NP-Dat) ne stoit VP-Ipfv.Inf</a:t>
            </a:r>
          </a:p>
          <a:p>
            <a:r>
              <a:rPr lang="nb-NO" sz="1200" dirty="0">
                <a:latin typeface="Calibri" panose="020F0502020204030204" pitchFamily="34" charset="0"/>
                <a:cs typeface="Calibri" panose="020F0502020204030204" pitchFamily="34" charset="0"/>
              </a:rPr>
              <a:t>‘There’s no point in X-ing’</a:t>
            </a:r>
            <a:endParaRPr lang="en-NO" sz="1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44A14BD-F19C-9344-99F3-2995F2F31F6C}"/>
              </a:ext>
            </a:extLst>
          </p:cNvPr>
          <p:cNvSpPr/>
          <p:nvPr/>
        </p:nvSpPr>
        <p:spPr>
          <a:xfrm>
            <a:off x="520147" y="332888"/>
            <a:ext cx="11307417" cy="35135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Box 9">
            <a:extLst>
              <a:ext uri="{FF2B5EF4-FFF2-40B4-BE49-F238E27FC236}">
                <a16:creationId xmlns:a16="http://schemas.microsoft.com/office/drawing/2014/main" id="{F41A6065-76B5-B04F-8281-2F499290F150}"/>
              </a:ext>
            </a:extLst>
          </p:cNvPr>
          <p:cNvSpPr txBox="1"/>
          <p:nvPr/>
        </p:nvSpPr>
        <p:spPr>
          <a:xfrm>
            <a:off x="8415129" y="4169465"/>
            <a:ext cx="2210414"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2:5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Disapproval</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li Cop VP-Inf?</a:t>
            </a:r>
          </a:p>
          <a:p>
            <a:r>
              <a:rPr lang="nb-NO" sz="1200" dirty="0">
                <a:latin typeface="Calibri" panose="020F0502020204030204" pitchFamily="34" charset="0"/>
                <a:cs typeface="Calibri" panose="020F0502020204030204" pitchFamily="34" charset="0"/>
              </a:rPr>
              <a:t>‘Who are you to X?’</a:t>
            </a:r>
            <a:endParaRPr lang="ru-RU" sz="1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2A4A19E-6059-014C-9C18-1CBB1E765544}"/>
              </a:ext>
            </a:extLst>
          </p:cNvPr>
          <p:cNvSpPr txBox="1"/>
          <p:nvPr/>
        </p:nvSpPr>
        <p:spPr>
          <a:xfrm>
            <a:off x="4754373" y="5578536"/>
            <a:ext cx="1904250" cy="830997"/>
          </a:xfrm>
          <a:prstGeom prst="rect">
            <a:avLst/>
          </a:prstGeom>
          <a:solidFill>
            <a:srgbClr val="D4B0FF"/>
          </a:solid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2:4 (3 constructions)</a:t>
            </a:r>
          </a:p>
          <a:p>
            <a:r>
              <a:rPr lang="nb-NO" sz="1200" b="1" dirty="0">
                <a:latin typeface="Calibri" panose="020F0502020204030204" pitchFamily="34" charset="0"/>
                <a:cs typeface="Calibri" panose="020F0502020204030204" pitchFamily="34" charset="0"/>
              </a:rPr>
              <a:t>Stop temporarily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podoždat’-Imp VP-Ipfv.Inf</a:t>
            </a:r>
          </a:p>
          <a:p>
            <a:r>
              <a:rPr lang="nb-NO" sz="1200" dirty="0">
                <a:latin typeface="Calibri" panose="020F0502020204030204" pitchFamily="34" charset="0"/>
                <a:cs typeface="Calibri" panose="020F0502020204030204" pitchFamily="34" charset="0"/>
              </a:rPr>
              <a:t>‘Stop X-ing for a while</a:t>
            </a:r>
            <a:r>
              <a:rPr lang="nb-NO" sz="1200" dirty="0"/>
              <a:t>’</a:t>
            </a:r>
            <a:endParaRPr lang="en-NO" sz="1200" dirty="0"/>
          </a:p>
        </p:txBody>
      </p:sp>
      <p:sp>
        <p:nvSpPr>
          <p:cNvPr id="12" name="TextBox 11">
            <a:extLst>
              <a:ext uri="{FF2B5EF4-FFF2-40B4-BE49-F238E27FC236}">
                <a16:creationId xmlns:a16="http://schemas.microsoft.com/office/drawing/2014/main" id="{93F8CEC6-8FD6-7A42-A8F7-FDE0C4205CEB}"/>
              </a:ext>
            </a:extLst>
          </p:cNvPr>
          <p:cNvSpPr txBox="1"/>
          <p:nvPr/>
        </p:nvSpPr>
        <p:spPr>
          <a:xfrm>
            <a:off x="642728" y="5449761"/>
            <a:ext cx="2301985" cy="830997"/>
          </a:xfrm>
          <a:prstGeom prst="rect">
            <a:avLst/>
          </a:prstGeom>
          <a:solidFill>
            <a:srgbClr val="0070C0"/>
          </a:solidFill>
          <a:ln>
            <a:solidFill>
              <a:schemeClr val="bg1"/>
            </a:solidFill>
          </a:ln>
        </p:spPr>
        <p:txBody>
          <a:bodyPr wrap="square" rtlCol="0">
            <a:spAutoFit/>
          </a:bodyPr>
          <a:lstStyle/>
          <a:p>
            <a:r>
              <a:rPr lang="ru-RU" sz="1200" dirty="0">
                <a:solidFill>
                  <a:schemeClr val="bg1"/>
                </a:solidFill>
                <a:latin typeface="Calibri" panose="020F0502020204030204" pitchFamily="34" charset="0"/>
                <a:cs typeface="Calibri" panose="020F0502020204030204" pitchFamily="34" charset="0"/>
              </a:rPr>
              <a:t>2</a:t>
            </a:r>
            <a:r>
              <a:rPr lang="en-NO" sz="1200" dirty="0">
                <a:solidFill>
                  <a:schemeClr val="bg1"/>
                </a:solidFill>
                <a:latin typeface="Calibri" panose="020F0502020204030204" pitchFamily="34" charset="0"/>
                <a:cs typeface="Calibri" panose="020F0502020204030204" pitchFamily="34" charset="0"/>
              </a:rPr>
              <a:t>:</a:t>
            </a:r>
            <a:r>
              <a:rPr lang="ru-RU" sz="1200" dirty="0">
                <a:solidFill>
                  <a:schemeClr val="bg1"/>
                </a:solidFill>
                <a:latin typeface="Calibri" panose="020F0502020204030204" pitchFamily="34" charset="0"/>
                <a:cs typeface="Calibri" panose="020F0502020204030204" pitchFamily="34" charset="0"/>
              </a:rPr>
              <a:t>3</a:t>
            </a:r>
            <a:r>
              <a:rPr lang="en-NO" sz="1200" dirty="0">
                <a:solidFill>
                  <a:schemeClr val="bg1"/>
                </a:solidFill>
                <a:latin typeface="Calibri" panose="020F0502020204030204" pitchFamily="34" charset="0"/>
                <a:cs typeface="Calibri" panose="020F0502020204030204" pitchFamily="34" charset="0"/>
              </a:rPr>
              <a:t> (2 constructions)</a:t>
            </a:r>
            <a:endParaRPr lang="ru-RU" sz="1200" dirty="0">
              <a:solidFill>
                <a:schemeClr val="bg1"/>
              </a:solidFill>
              <a:latin typeface="Calibri" panose="020F0502020204030204" pitchFamily="34" charset="0"/>
              <a:cs typeface="Calibri" panose="020F0502020204030204" pitchFamily="34" charset="0"/>
            </a:endParaRPr>
          </a:p>
          <a:p>
            <a:r>
              <a:rPr lang="en-NO" sz="1200" b="1" dirty="0">
                <a:solidFill>
                  <a:schemeClr val="bg1"/>
                </a:solidFill>
                <a:latin typeface="Calibri" panose="020F0502020204030204" pitchFamily="34" charset="0"/>
                <a:cs typeface="Calibri" panose="020F0502020204030204" pitchFamily="34" charset="0"/>
              </a:rPr>
              <a:t>Delimitative</a:t>
            </a:r>
            <a:endParaRPr lang="ru-RU" sz="1200" b="1" dirty="0">
              <a:solidFill>
                <a:schemeClr val="bg1"/>
              </a:solidFill>
              <a:latin typeface="Calibri" panose="020F0502020204030204" pitchFamily="34" charset="0"/>
              <a:cs typeface="Calibri" panose="020F0502020204030204" pitchFamily="34" charset="0"/>
            </a:endParaRPr>
          </a:p>
          <a:p>
            <a:r>
              <a:rPr lang="nb-NO" sz="1200" dirty="0">
                <a:solidFill>
                  <a:schemeClr val="bg1"/>
                </a:solidFill>
                <a:latin typeface="Calibri" panose="020F0502020204030204" pitchFamily="34" charset="0"/>
                <a:cs typeface="Calibri" panose="020F0502020204030204" pitchFamily="34" charset="0"/>
              </a:rPr>
              <a:t>po-Verb-Pst i budet</a:t>
            </a:r>
          </a:p>
          <a:p>
            <a:r>
              <a:rPr lang="nb-NO" sz="1200" dirty="0">
                <a:solidFill>
                  <a:schemeClr val="bg1"/>
                </a:solidFill>
                <a:latin typeface="Calibri" panose="020F0502020204030204" pitchFamily="34" charset="0"/>
                <a:cs typeface="Calibri" panose="020F0502020204030204" pitchFamily="34" charset="0"/>
              </a:rPr>
              <a:t>‘You’ve done enough X-ing’</a:t>
            </a:r>
            <a:endParaRPr lang="en-NO" sz="1200" dirty="0">
              <a:solidFill>
                <a:schemeClr val="bg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617B0DA-6144-534F-A201-5B72AEA3BE1E}"/>
              </a:ext>
            </a:extLst>
          </p:cNvPr>
          <p:cNvSpPr txBox="1"/>
          <p:nvPr/>
        </p:nvSpPr>
        <p:spPr>
          <a:xfrm>
            <a:off x="1291393" y="4087413"/>
            <a:ext cx="2371175" cy="830997"/>
          </a:xfrm>
          <a:prstGeom prst="rect">
            <a:avLst/>
          </a:prstGeom>
          <a:solidFill>
            <a:srgbClr val="00B050"/>
          </a:solid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2</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(7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Quantitative, milder tone</a:t>
            </a:r>
          </a:p>
          <a:p>
            <a:r>
              <a:rPr lang="nb-NO" sz="1200" dirty="0">
                <a:latin typeface="Calibri" panose="020F0502020204030204" pitchFamily="34" charset="0"/>
                <a:cs typeface="Calibri" panose="020F0502020204030204" pitchFamily="34" charset="0"/>
              </a:rPr>
              <a:t>xvatit (PronPers-2.Dat) VP-Ipfv.Inf!</a:t>
            </a:r>
          </a:p>
          <a:p>
            <a:r>
              <a:rPr lang="nb-NO" sz="1200" dirty="0">
                <a:latin typeface="Calibri" panose="020F0502020204030204" pitchFamily="34" charset="0"/>
                <a:cs typeface="Calibri" panose="020F0502020204030204" pitchFamily="34" charset="0"/>
              </a:rPr>
              <a:t>‘Enough X-ing!’</a:t>
            </a:r>
            <a:endParaRPr lang="en-NO" sz="1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BD5678D-7F9C-6946-B0DF-5083B8BA07A8}"/>
              </a:ext>
            </a:extLst>
          </p:cNvPr>
          <p:cNvSpPr txBox="1"/>
          <p:nvPr/>
        </p:nvSpPr>
        <p:spPr>
          <a:xfrm>
            <a:off x="4850294" y="4171049"/>
            <a:ext cx="1838740" cy="830997"/>
          </a:xfrm>
          <a:prstGeom prst="rect">
            <a:avLst/>
          </a:prstGeom>
          <a:solidFill>
            <a:srgbClr val="D4B0FF"/>
          </a:solidFill>
          <a:ln w="57150">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1</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(4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Stop unwanted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brosit’-Imp VP-Ipfv.Inf!</a:t>
            </a:r>
          </a:p>
          <a:p>
            <a:r>
              <a:rPr lang="nb-NO" sz="1200" dirty="0">
                <a:latin typeface="Calibri" panose="020F0502020204030204" pitchFamily="34" charset="0"/>
                <a:cs typeface="Calibri" panose="020F0502020204030204" pitchFamily="34" charset="0"/>
              </a:rPr>
              <a:t>‘Stop X-ing!’</a:t>
            </a:r>
            <a:endParaRPr lang="en-NO" sz="12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D7E6EF30-24D5-A641-B3DB-16B12754B8D9}"/>
              </a:ext>
            </a:extLst>
          </p:cNvPr>
          <p:cNvSpPr/>
          <p:nvPr/>
        </p:nvSpPr>
        <p:spPr>
          <a:xfrm>
            <a:off x="520147" y="3846444"/>
            <a:ext cx="11307417" cy="2720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FF77656C-478E-D04B-9479-6CBC1626CE9F}"/>
              </a:ext>
            </a:extLst>
          </p:cNvPr>
          <p:cNvSpPr txBox="1"/>
          <p:nvPr/>
        </p:nvSpPr>
        <p:spPr>
          <a:xfrm rot="16200000">
            <a:off x="-215880" y="1675321"/>
            <a:ext cx="1009956" cy="369332"/>
          </a:xfrm>
          <a:prstGeom prst="rect">
            <a:avLst/>
          </a:prstGeom>
          <a:noFill/>
        </p:spPr>
        <p:txBody>
          <a:bodyPr wrap="none" rtlCol="0">
            <a:spAutoFit/>
          </a:bodyPr>
          <a:lstStyle/>
          <a:p>
            <a:r>
              <a:rPr lang="nb-NO" dirty="0"/>
              <a:t>Cluster 1</a:t>
            </a:r>
            <a:endParaRPr lang="en-NO"/>
          </a:p>
        </p:txBody>
      </p:sp>
      <p:sp>
        <p:nvSpPr>
          <p:cNvPr id="17" name="TextBox 16">
            <a:extLst>
              <a:ext uri="{FF2B5EF4-FFF2-40B4-BE49-F238E27FC236}">
                <a16:creationId xmlns:a16="http://schemas.microsoft.com/office/drawing/2014/main" id="{A9404D47-4BF6-C54B-806C-98464FBFBB23}"/>
              </a:ext>
            </a:extLst>
          </p:cNvPr>
          <p:cNvSpPr txBox="1"/>
          <p:nvPr/>
        </p:nvSpPr>
        <p:spPr>
          <a:xfrm rot="16200000">
            <a:off x="-215880" y="4884778"/>
            <a:ext cx="1009956" cy="369332"/>
          </a:xfrm>
          <a:prstGeom prst="rect">
            <a:avLst/>
          </a:prstGeom>
          <a:noFill/>
        </p:spPr>
        <p:txBody>
          <a:bodyPr wrap="none" rtlCol="0">
            <a:spAutoFit/>
          </a:bodyPr>
          <a:lstStyle/>
          <a:p>
            <a:r>
              <a:rPr lang="nb-NO" dirty="0"/>
              <a:t>Cluster 2</a:t>
            </a:r>
            <a:endParaRPr lang="en-NO"/>
          </a:p>
        </p:txBody>
      </p:sp>
      <p:cxnSp>
        <p:nvCxnSpPr>
          <p:cNvPr id="30" name="Straight Connector 29">
            <a:extLst>
              <a:ext uri="{FF2B5EF4-FFF2-40B4-BE49-F238E27FC236}">
                <a16:creationId xmlns:a16="http://schemas.microsoft.com/office/drawing/2014/main" id="{A806B210-6135-7345-AEC4-F617EA9F8355}"/>
              </a:ext>
            </a:extLst>
          </p:cNvPr>
          <p:cNvCxnSpPr>
            <a:cxnSpLocks/>
          </p:cNvCxnSpPr>
          <p:nvPr/>
        </p:nvCxnSpPr>
        <p:spPr>
          <a:xfrm>
            <a:off x="5480736" y="3589175"/>
            <a:ext cx="5664" cy="580290"/>
          </a:xfrm>
          <a:prstGeom prst="line">
            <a:avLst/>
          </a:prstGeom>
          <a:ln w="57150">
            <a:solidFill>
              <a:srgbClr val="7030A0"/>
            </a:solidFill>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0CD918CE-DA58-9440-A159-052457DC08AD}"/>
              </a:ext>
            </a:extLst>
          </p:cNvPr>
          <p:cNvSpPr txBox="1"/>
          <p:nvPr/>
        </p:nvSpPr>
        <p:spPr>
          <a:xfrm>
            <a:off x="4546729" y="3585049"/>
            <a:ext cx="1187283" cy="276999"/>
          </a:xfrm>
          <a:prstGeom prst="rect">
            <a:avLst/>
          </a:prstGeom>
          <a:noFill/>
        </p:spPr>
        <p:txBody>
          <a:bodyPr wrap="square" rtlCol="0">
            <a:spAutoFit/>
          </a:bodyPr>
          <a:lstStyle/>
          <a:p>
            <a:r>
              <a:rPr lang="nb-NO" sz="1200" b="1" dirty="0">
                <a:solidFill>
                  <a:srgbClr val="7030A0"/>
                </a:solidFill>
                <a:latin typeface="Calibri" panose="020F0502020204030204" pitchFamily="34" charset="0"/>
                <a:cs typeface="Calibri" panose="020F0502020204030204" pitchFamily="34" charset="0"/>
              </a:rPr>
              <a:t>imperative</a:t>
            </a:r>
            <a:endParaRPr lang="en-NO" sz="1200" b="1">
              <a:solidFill>
                <a:srgbClr val="7030A0"/>
              </a:solidFill>
              <a:latin typeface="Calibri" panose="020F0502020204030204" pitchFamily="34" charset="0"/>
              <a:cs typeface="Calibri" panose="020F0502020204030204" pitchFamily="34" charset="0"/>
            </a:endParaRPr>
          </a:p>
        </p:txBody>
      </p:sp>
      <p:cxnSp>
        <p:nvCxnSpPr>
          <p:cNvPr id="46" name="Straight Arrow Connector 45">
            <a:extLst>
              <a:ext uri="{FF2B5EF4-FFF2-40B4-BE49-F238E27FC236}">
                <a16:creationId xmlns:a16="http://schemas.microsoft.com/office/drawing/2014/main" id="{A78ECE2D-D495-8148-8EAA-1B3B23757C83}"/>
              </a:ext>
            </a:extLst>
          </p:cNvPr>
          <p:cNvCxnSpPr>
            <a:cxnSpLocks/>
          </p:cNvCxnSpPr>
          <p:nvPr/>
        </p:nvCxnSpPr>
        <p:spPr>
          <a:xfrm>
            <a:off x="5996763" y="3589175"/>
            <a:ext cx="0" cy="5753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69D1E0B-FC08-3444-9718-44F0298A3CE1}"/>
              </a:ext>
            </a:extLst>
          </p:cNvPr>
          <p:cNvSpPr txBox="1"/>
          <p:nvPr/>
        </p:nvSpPr>
        <p:spPr>
          <a:xfrm>
            <a:off x="5981625" y="3828523"/>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continuative</a:t>
            </a:r>
            <a:endParaRPr lang="en-NO" sz="1200" dirty="0">
              <a:latin typeface="Calibri" panose="020F0502020204030204" pitchFamily="34" charset="0"/>
              <a:cs typeface="Calibri" panose="020F0502020204030204" pitchFamily="34" charset="0"/>
            </a:endParaRPr>
          </a:p>
        </p:txBody>
      </p:sp>
      <p:cxnSp>
        <p:nvCxnSpPr>
          <p:cNvPr id="48" name="Straight Arrow Connector 47">
            <a:extLst>
              <a:ext uri="{FF2B5EF4-FFF2-40B4-BE49-F238E27FC236}">
                <a16:creationId xmlns:a16="http://schemas.microsoft.com/office/drawing/2014/main" id="{06940CBC-5CBF-0347-9F92-AAE67DE93037}"/>
              </a:ext>
            </a:extLst>
          </p:cNvPr>
          <p:cNvCxnSpPr>
            <a:cxnSpLocks/>
          </p:cNvCxnSpPr>
          <p:nvPr/>
        </p:nvCxnSpPr>
        <p:spPr>
          <a:xfrm flipH="1" flipV="1">
            <a:off x="4444409" y="1616620"/>
            <a:ext cx="893136" cy="9576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2C93E52-B95E-7D4D-AA82-FA6024C65673}"/>
              </a:ext>
            </a:extLst>
          </p:cNvPr>
          <p:cNvSpPr txBox="1"/>
          <p:nvPr/>
        </p:nvSpPr>
        <p:spPr>
          <a:xfrm>
            <a:off x="4839662" y="1875876"/>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generalization</a:t>
            </a:r>
            <a:endParaRPr lang="en-NO" sz="1200" dirty="0">
              <a:latin typeface="Calibri" panose="020F0502020204030204" pitchFamily="34" charset="0"/>
              <a:cs typeface="Calibri" panose="020F0502020204030204" pitchFamily="34" charset="0"/>
            </a:endParaRPr>
          </a:p>
        </p:txBody>
      </p:sp>
      <p:cxnSp>
        <p:nvCxnSpPr>
          <p:cNvPr id="52" name="Straight Connector 51">
            <a:extLst>
              <a:ext uri="{FF2B5EF4-FFF2-40B4-BE49-F238E27FC236}">
                <a16:creationId xmlns:a16="http://schemas.microsoft.com/office/drawing/2014/main" id="{14D38CF7-3D52-9841-BE2E-4745FF167F90}"/>
              </a:ext>
            </a:extLst>
          </p:cNvPr>
          <p:cNvCxnSpPr>
            <a:cxnSpLocks/>
            <a:endCxn id="7" idx="0"/>
          </p:cNvCxnSpPr>
          <p:nvPr/>
        </p:nvCxnSpPr>
        <p:spPr>
          <a:xfrm flipH="1">
            <a:off x="2819754" y="1616620"/>
            <a:ext cx="735066" cy="1018943"/>
          </a:xfrm>
          <a:prstGeom prst="line">
            <a:avLst/>
          </a:prstGeom>
          <a:ln w="57150">
            <a:solidFill>
              <a:srgbClr val="00B050"/>
            </a:solidFill>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79140890-99C2-724D-BA43-DD44B37B11AB}"/>
              </a:ext>
            </a:extLst>
          </p:cNvPr>
          <p:cNvSpPr txBox="1"/>
          <p:nvPr/>
        </p:nvSpPr>
        <p:spPr>
          <a:xfrm>
            <a:off x="2387322" y="1848284"/>
            <a:ext cx="1395770" cy="276999"/>
          </a:xfrm>
          <a:prstGeom prst="rect">
            <a:avLst/>
          </a:prstGeom>
          <a:noFill/>
        </p:spPr>
        <p:txBody>
          <a:bodyPr wrap="square" rtlCol="0">
            <a:spAutoFit/>
          </a:bodyPr>
          <a:lstStyle/>
          <a:p>
            <a:r>
              <a:rPr lang="nb-NO" sz="1200" b="1" dirty="0">
                <a:solidFill>
                  <a:srgbClr val="00B050"/>
                </a:solidFill>
                <a:latin typeface="Calibri" panose="020F0502020204030204" pitchFamily="34" charset="0"/>
                <a:cs typeface="Calibri" panose="020F0502020204030204" pitchFamily="34" charset="0"/>
              </a:rPr>
              <a:t>predicative</a:t>
            </a:r>
            <a:endParaRPr lang="en-NO" sz="1200" b="1" dirty="0">
              <a:solidFill>
                <a:srgbClr val="00B050"/>
              </a:solidFill>
              <a:latin typeface="Calibri" panose="020F0502020204030204" pitchFamily="34" charset="0"/>
              <a:cs typeface="Calibri" panose="020F0502020204030204" pitchFamily="34" charset="0"/>
            </a:endParaRPr>
          </a:p>
        </p:txBody>
      </p:sp>
      <p:cxnSp>
        <p:nvCxnSpPr>
          <p:cNvPr id="60" name="Straight Arrow Connector 59">
            <a:extLst>
              <a:ext uri="{FF2B5EF4-FFF2-40B4-BE49-F238E27FC236}">
                <a16:creationId xmlns:a16="http://schemas.microsoft.com/office/drawing/2014/main" id="{AFA3E6F4-8607-9D42-925D-AED287F3F70D}"/>
              </a:ext>
            </a:extLst>
          </p:cNvPr>
          <p:cNvCxnSpPr>
            <a:cxnSpLocks/>
          </p:cNvCxnSpPr>
          <p:nvPr/>
        </p:nvCxnSpPr>
        <p:spPr>
          <a:xfrm flipH="1" flipV="1">
            <a:off x="3790831" y="3082067"/>
            <a:ext cx="1049524" cy="12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9A824FA9-3EA9-6945-9D4C-7959C5ABCC46}"/>
              </a:ext>
            </a:extLst>
          </p:cNvPr>
          <p:cNvSpPr txBox="1"/>
          <p:nvPr/>
        </p:nvSpPr>
        <p:spPr>
          <a:xfrm>
            <a:off x="3867379" y="3119302"/>
            <a:ext cx="1408565"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attenuation</a:t>
            </a:r>
            <a:endParaRPr lang="en-NO" sz="1200" dirty="0">
              <a:latin typeface="Calibri" panose="020F0502020204030204" pitchFamily="34" charset="0"/>
              <a:cs typeface="Calibri" panose="020F0502020204030204" pitchFamily="34" charset="0"/>
            </a:endParaRPr>
          </a:p>
        </p:txBody>
      </p:sp>
      <p:cxnSp>
        <p:nvCxnSpPr>
          <p:cNvPr id="71" name="Straight Arrow Connector 70">
            <a:extLst>
              <a:ext uri="{FF2B5EF4-FFF2-40B4-BE49-F238E27FC236}">
                <a16:creationId xmlns:a16="http://schemas.microsoft.com/office/drawing/2014/main" id="{B71DC807-D2D7-F84A-9408-03CC61B6C20A}"/>
              </a:ext>
            </a:extLst>
          </p:cNvPr>
          <p:cNvCxnSpPr>
            <a:cxnSpLocks/>
            <a:stCxn id="2" idx="0"/>
          </p:cNvCxnSpPr>
          <p:nvPr/>
        </p:nvCxnSpPr>
        <p:spPr>
          <a:xfrm flipV="1">
            <a:off x="5759725" y="1788465"/>
            <a:ext cx="475397" cy="7857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F87EBB4-193D-7B43-A929-00F177E3A285}"/>
              </a:ext>
            </a:extLst>
          </p:cNvPr>
          <p:cNvSpPr txBox="1"/>
          <p:nvPr/>
        </p:nvSpPr>
        <p:spPr>
          <a:xfrm>
            <a:off x="5964314" y="2139497"/>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intensification</a:t>
            </a:r>
            <a:endParaRPr lang="en-NO" sz="1200" dirty="0">
              <a:latin typeface="Calibri" panose="020F0502020204030204" pitchFamily="34" charset="0"/>
              <a:cs typeface="Calibri" panose="020F0502020204030204" pitchFamily="34" charset="0"/>
            </a:endParaRPr>
          </a:p>
        </p:txBody>
      </p:sp>
      <p:cxnSp>
        <p:nvCxnSpPr>
          <p:cNvPr id="75" name="Straight Arrow Connector 74">
            <a:extLst>
              <a:ext uri="{FF2B5EF4-FFF2-40B4-BE49-F238E27FC236}">
                <a16:creationId xmlns:a16="http://schemas.microsoft.com/office/drawing/2014/main" id="{1DF2504B-D4C1-FF42-B3EB-E8CF30C63F17}"/>
              </a:ext>
            </a:extLst>
          </p:cNvPr>
          <p:cNvCxnSpPr>
            <a:cxnSpLocks/>
            <a:stCxn id="2" idx="3"/>
            <a:endCxn id="5" idx="1"/>
          </p:cNvCxnSpPr>
          <p:nvPr/>
        </p:nvCxnSpPr>
        <p:spPr>
          <a:xfrm flipV="1">
            <a:off x="6679095" y="1540553"/>
            <a:ext cx="1776066" cy="1541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AFAF9B4-0CEB-064B-8425-6F0735CD3277}"/>
              </a:ext>
            </a:extLst>
          </p:cNvPr>
          <p:cNvSpPr txBox="1"/>
          <p:nvPr/>
        </p:nvSpPr>
        <p:spPr>
          <a:xfrm>
            <a:off x="7189459" y="2488156"/>
            <a:ext cx="1106919"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opposition to resistance</a:t>
            </a:r>
            <a:endParaRPr lang="en-NO" sz="1200" dirty="0">
              <a:latin typeface="Calibri" panose="020F0502020204030204" pitchFamily="34" charset="0"/>
              <a:cs typeface="Calibri" panose="020F0502020204030204" pitchFamily="34" charset="0"/>
            </a:endParaRPr>
          </a:p>
        </p:txBody>
      </p:sp>
      <p:cxnSp>
        <p:nvCxnSpPr>
          <p:cNvPr id="78" name="Straight Arrow Connector 77">
            <a:extLst>
              <a:ext uri="{FF2B5EF4-FFF2-40B4-BE49-F238E27FC236}">
                <a16:creationId xmlns:a16="http://schemas.microsoft.com/office/drawing/2014/main" id="{A71FB166-FD8C-0541-BA9B-152954E3905B}"/>
              </a:ext>
            </a:extLst>
          </p:cNvPr>
          <p:cNvCxnSpPr>
            <a:cxnSpLocks/>
          </p:cNvCxnSpPr>
          <p:nvPr/>
        </p:nvCxnSpPr>
        <p:spPr>
          <a:xfrm>
            <a:off x="9791700" y="1956051"/>
            <a:ext cx="0" cy="6330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020C2CF5-A5C8-AC4C-8093-BE87456252CF}"/>
              </a:ext>
            </a:extLst>
          </p:cNvPr>
          <p:cNvSpPr txBox="1"/>
          <p:nvPr/>
        </p:nvSpPr>
        <p:spPr>
          <a:xfrm>
            <a:off x="9923732" y="2024772"/>
            <a:ext cx="1106919"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opposition to repetition</a:t>
            </a:r>
            <a:endParaRPr lang="en-NO" sz="1200" dirty="0">
              <a:latin typeface="Calibri" panose="020F0502020204030204" pitchFamily="34" charset="0"/>
              <a:cs typeface="Calibri" panose="020F0502020204030204" pitchFamily="34" charset="0"/>
            </a:endParaRPr>
          </a:p>
        </p:txBody>
      </p:sp>
      <p:cxnSp>
        <p:nvCxnSpPr>
          <p:cNvPr id="87" name="Straight Arrow Connector 86">
            <a:extLst>
              <a:ext uri="{FF2B5EF4-FFF2-40B4-BE49-F238E27FC236}">
                <a16:creationId xmlns:a16="http://schemas.microsoft.com/office/drawing/2014/main" id="{090B1F2E-15B4-AA41-8DDE-542A26A3CE63}"/>
              </a:ext>
            </a:extLst>
          </p:cNvPr>
          <p:cNvCxnSpPr>
            <a:cxnSpLocks/>
          </p:cNvCxnSpPr>
          <p:nvPr/>
        </p:nvCxnSpPr>
        <p:spPr>
          <a:xfrm flipH="1">
            <a:off x="3633090" y="4595198"/>
            <a:ext cx="1242543" cy="150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ADB93842-60E4-4540-9FBB-E6DB611C88EC}"/>
              </a:ext>
            </a:extLst>
          </p:cNvPr>
          <p:cNvSpPr txBox="1"/>
          <p:nvPr/>
        </p:nvSpPr>
        <p:spPr>
          <a:xfrm>
            <a:off x="3709290" y="4631130"/>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attenuation</a:t>
            </a:r>
            <a:endParaRPr lang="en-NO" sz="1200" dirty="0">
              <a:latin typeface="Calibri" panose="020F0502020204030204" pitchFamily="34" charset="0"/>
              <a:cs typeface="Calibri" panose="020F0502020204030204" pitchFamily="34" charset="0"/>
            </a:endParaRPr>
          </a:p>
        </p:txBody>
      </p:sp>
      <p:cxnSp>
        <p:nvCxnSpPr>
          <p:cNvPr id="90" name="Straight Connector 89">
            <a:extLst>
              <a:ext uri="{FF2B5EF4-FFF2-40B4-BE49-F238E27FC236}">
                <a16:creationId xmlns:a16="http://schemas.microsoft.com/office/drawing/2014/main" id="{CE7E44D3-7CF5-6E43-B8D6-C6CD7535CA6E}"/>
              </a:ext>
            </a:extLst>
          </p:cNvPr>
          <p:cNvCxnSpPr>
            <a:cxnSpLocks/>
          </p:cNvCxnSpPr>
          <p:nvPr/>
        </p:nvCxnSpPr>
        <p:spPr>
          <a:xfrm>
            <a:off x="2394661" y="3444487"/>
            <a:ext cx="1" cy="642926"/>
          </a:xfrm>
          <a:prstGeom prst="line">
            <a:avLst/>
          </a:prstGeom>
          <a:ln w="57150">
            <a:solidFill>
              <a:srgbClr val="00B050"/>
            </a:solidFill>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8B719606-E976-8548-A231-8BCF4D04A654}"/>
              </a:ext>
            </a:extLst>
          </p:cNvPr>
          <p:cNvSpPr txBox="1"/>
          <p:nvPr/>
        </p:nvSpPr>
        <p:spPr>
          <a:xfrm>
            <a:off x="1571702" y="3481461"/>
            <a:ext cx="1046792" cy="276999"/>
          </a:xfrm>
          <a:prstGeom prst="rect">
            <a:avLst/>
          </a:prstGeom>
          <a:noFill/>
        </p:spPr>
        <p:txBody>
          <a:bodyPr wrap="square" rtlCol="0">
            <a:spAutoFit/>
          </a:bodyPr>
          <a:lstStyle/>
          <a:p>
            <a:r>
              <a:rPr lang="nb-NO" sz="1200" b="1" dirty="0">
                <a:solidFill>
                  <a:srgbClr val="00B050"/>
                </a:solidFill>
                <a:latin typeface="Calibri" panose="020F0502020204030204" pitchFamily="34" charset="0"/>
                <a:cs typeface="Calibri" panose="020F0502020204030204" pitchFamily="34" charset="0"/>
              </a:rPr>
              <a:t>predicative</a:t>
            </a:r>
            <a:endParaRPr lang="en-NO" sz="1200" b="1" dirty="0">
              <a:solidFill>
                <a:srgbClr val="00B050"/>
              </a:solidFill>
              <a:latin typeface="Calibri" panose="020F0502020204030204" pitchFamily="34" charset="0"/>
              <a:cs typeface="Calibri" panose="020F0502020204030204" pitchFamily="34" charset="0"/>
            </a:endParaRPr>
          </a:p>
        </p:txBody>
      </p:sp>
      <p:cxnSp>
        <p:nvCxnSpPr>
          <p:cNvPr id="92" name="Straight Arrow Connector 91">
            <a:extLst>
              <a:ext uri="{FF2B5EF4-FFF2-40B4-BE49-F238E27FC236}">
                <a16:creationId xmlns:a16="http://schemas.microsoft.com/office/drawing/2014/main" id="{001F80AE-C9C7-3244-B919-38E8FD116390}"/>
              </a:ext>
            </a:extLst>
          </p:cNvPr>
          <p:cNvCxnSpPr>
            <a:cxnSpLocks/>
          </p:cNvCxnSpPr>
          <p:nvPr/>
        </p:nvCxnSpPr>
        <p:spPr>
          <a:xfrm>
            <a:off x="2908697" y="3444487"/>
            <a:ext cx="0" cy="6543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3E31320-8F3E-0F4E-B0CB-ADECDF8C0F54}"/>
              </a:ext>
            </a:extLst>
          </p:cNvPr>
          <p:cNvSpPr txBox="1"/>
          <p:nvPr/>
        </p:nvSpPr>
        <p:spPr>
          <a:xfrm>
            <a:off x="2908697" y="3589175"/>
            <a:ext cx="1586793"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continuative</a:t>
            </a:r>
            <a:endParaRPr lang="en-NO" sz="1200" dirty="0">
              <a:latin typeface="Calibri" panose="020F0502020204030204" pitchFamily="34" charset="0"/>
              <a:cs typeface="Calibri" panose="020F0502020204030204" pitchFamily="34" charset="0"/>
            </a:endParaRPr>
          </a:p>
        </p:txBody>
      </p:sp>
      <p:cxnSp>
        <p:nvCxnSpPr>
          <p:cNvPr id="100" name="Straight Arrow Connector 99">
            <a:extLst>
              <a:ext uri="{FF2B5EF4-FFF2-40B4-BE49-F238E27FC236}">
                <a16:creationId xmlns:a16="http://schemas.microsoft.com/office/drawing/2014/main" id="{E2ED45B3-8235-FA40-B83D-270BB74AD378}"/>
              </a:ext>
            </a:extLst>
          </p:cNvPr>
          <p:cNvCxnSpPr>
            <a:cxnSpLocks/>
          </p:cNvCxnSpPr>
          <p:nvPr/>
        </p:nvCxnSpPr>
        <p:spPr>
          <a:xfrm flipV="1">
            <a:off x="6679095" y="4385152"/>
            <a:ext cx="1725681" cy="119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29406E4D-41FB-8B46-9FB2-CC4C9E7000B4}"/>
              </a:ext>
            </a:extLst>
          </p:cNvPr>
          <p:cNvSpPr txBox="1"/>
          <p:nvPr/>
        </p:nvSpPr>
        <p:spPr>
          <a:xfrm>
            <a:off x="7405947" y="4121453"/>
            <a:ext cx="1106919"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aggression</a:t>
            </a:r>
            <a:endParaRPr lang="en-NO" sz="1200" dirty="0">
              <a:latin typeface="Calibri" panose="020F0502020204030204" pitchFamily="34" charset="0"/>
              <a:cs typeface="Calibri" panose="020F0502020204030204" pitchFamily="34" charset="0"/>
            </a:endParaRPr>
          </a:p>
        </p:txBody>
      </p:sp>
      <p:cxnSp>
        <p:nvCxnSpPr>
          <p:cNvPr id="120" name="Straight Arrow Connector 119">
            <a:extLst>
              <a:ext uri="{FF2B5EF4-FFF2-40B4-BE49-F238E27FC236}">
                <a16:creationId xmlns:a16="http://schemas.microsoft.com/office/drawing/2014/main" id="{6D9C3339-8FB2-8644-BCC2-A9EAC228704D}"/>
              </a:ext>
            </a:extLst>
          </p:cNvPr>
          <p:cNvCxnSpPr>
            <a:cxnSpLocks/>
          </p:cNvCxnSpPr>
          <p:nvPr/>
        </p:nvCxnSpPr>
        <p:spPr>
          <a:xfrm>
            <a:off x="9763166" y="3444487"/>
            <a:ext cx="15138" cy="714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97F2392A-295A-B446-8C5D-292F840232FC}"/>
              </a:ext>
            </a:extLst>
          </p:cNvPr>
          <p:cNvSpPr txBox="1"/>
          <p:nvPr/>
        </p:nvSpPr>
        <p:spPr>
          <a:xfrm>
            <a:off x="9763166" y="3823195"/>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continuative</a:t>
            </a:r>
            <a:endParaRPr lang="en-NO" sz="1200" dirty="0">
              <a:latin typeface="Calibri" panose="020F0502020204030204" pitchFamily="34" charset="0"/>
              <a:cs typeface="Calibri" panose="020F0502020204030204" pitchFamily="34" charset="0"/>
            </a:endParaRPr>
          </a:p>
        </p:txBody>
      </p:sp>
      <p:cxnSp>
        <p:nvCxnSpPr>
          <p:cNvPr id="122" name="Straight Arrow Connector 121">
            <a:extLst>
              <a:ext uri="{FF2B5EF4-FFF2-40B4-BE49-F238E27FC236}">
                <a16:creationId xmlns:a16="http://schemas.microsoft.com/office/drawing/2014/main" id="{03755534-E114-9A48-AE94-8C1A32B42444}"/>
              </a:ext>
            </a:extLst>
          </p:cNvPr>
          <p:cNvCxnSpPr>
            <a:cxnSpLocks/>
            <a:stCxn id="13" idx="2"/>
            <a:endCxn id="12" idx="0"/>
          </p:cNvCxnSpPr>
          <p:nvPr/>
        </p:nvCxnSpPr>
        <p:spPr>
          <a:xfrm flipH="1">
            <a:off x="1793721" y="4918410"/>
            <a:ext cx="683260" cy="5313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5C4F3B50-59B5-9941-9F3A-2C123439FFCC}"/>
              </a:ext>
            </a:extLst>
          </p:cNvPr>
          <p:cNvSpPr txBox="1"/>
          <p:nvPr/>
        </p:nvSpPr>
        <p:spPr>
          <a:xfrm>
            <a:off x="2155906" y="5129893"/>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further attenuation</a:t>
            </a:r>
            <a:endParaRPr lang="en-NO" sz="1200" dirty="0">
              <a:latin typeface="Calibri" panose="020F0502020204030204" pitchFamily="34" charset="0"/>
              <a:cs typeface="Calibri" panose="020F0502020204030204" pitchFamily="34" charset="0"/>
            </a:endParaRPr>
          </a:p>
        </p:txBody>
      </p:sp>
      <p:cxnSp>
        <p:nvCxnSpPr>
          <p:cNvPr id="128" name="Straight Connector 127">
            <a:extLst>
              <a:ext uri="{FF2B5EF4-FFF2-40B4-BE49-F238E27FC236}">
                <a16:creationId xmlns:a16="http://schemas.microsoft.com/office/drawing/2014/main" id="{23B4963B-7E82-3441-A7C2-DF5EAB8F3319}"/>
              </a:ext>
            </a:extLst>
          </p:cNvPr>
          <p:cNvCxnSpPr>
            <a:cxnSpLocks/>
          </p:cNvCxnSpPr>
          <p:nvPr/>
        </p:nvCxnSpPr>
        <p:spPr>
          <a:xfrm flipH="1">
            <a:off x="5480736" y="5000462"/>
            <a:ext cx="5664" cy="573960"/>
          </a:xfrm>
          <a:prstGeom prst="line">
            <a:avLst/>
          </a:prstGeom>
          <a:ln w="57150">
            <a:solidFill>
              <a:srgbClr val="7030A0"/>
            </a:solidFill>
          </a:ln>
        </p:spPr>
        <p:style>
          <a:lnRef idx="1">
            <a:schemeClr val="dk1"/>
          </a:lnRef>
          <a:fillRef idx="0">
            <a:schemeClr val="dk1"/>
          </a:fillRef>
          <a:effectRef idx="0">
            <a:schemeClr val="dk1"/>
          </a:effectRef>
          <a:fontRef idx="minor">
            <a:schemeClr val="tx1"/>
          </a:fontRef>
        </p:style>
      </p:cxnSp>
      <p:sp>
        <p:nvSpPr>
          <p:cNvPr id="129" name="TextBox 128">
            <a:extLst>
              <a:ext uri="{FF2B5EF4-FFF2-40B4-BE49-F238E27FC236}">
                <a16:creationId xmlns:a16="http://schemas.microsoft.com/office/drawing/2014/main" id="{4F28109A-AA39-B049-9819-3098088A64FF}"/>
              </a:ext>
            </a:extLst>
          </p:cNvPr>
          <p:cNvSpPr txBox="1"/>
          <p:nvPr/>
        </p:nvSpPr>
        <p:spPr>
          <a:xfrm>
            <a:off x="4663107" y="5253167"/>
            <a:ext cx="1056779" cy="276999"/>
          </a:xfrm>
          <a:prstGeom prst="rect">
            <a:avLst/>
          </a:prstGeom>
          <a:noFill/>
        </p:spPr>
        <p:txBody>
          <a:bodyPr wrap="square" rtlCol="0">
            <a:spAutoFit/>
          </a:bodyPr>
          <a:lstStyle/>
          <a:p>
            <a:r>
              <a:rPr lang="nb-NO" sz="1200" b="1" dirty="0">
                <a:solidFill>
                  <a:srgbClr val="7030A0"/>
                </a:solidFill>
                <a:latin typeface="Calibri" panose="020F0502020204030204" pitchFamily="34" charset="0"/>
                <a:cs typeface="Calibri" panose="020F0502020204030204" pitchFamily="34" charset="0"/>
              </a:rPr>
              <a:t>imperative</a:t>
            </a:r>
            <a:endParaRPr lang="en-NO" sz="1200" b="1">
              <a:solidFill>
                <a:srgbClr val="7030A0"/>
              </a:solidFill>
              <a:latin typeface="Calibri" panose="020F0502020204030204" pitchFamily="34" charset="0"/>
              <a:cs typeface="Calibri" panose="020F0502020204030204" pitchFamily="34" charset="0"/>
            </a:endParaRPr>
          </a:p>
        </p:txBody>
      </p:sp>
      <p:cxnSp>
        <p:nvCxnSpPr>
          <p:cNvPr id="132" name="Straight Arrow Connector 131">
            <a:extLst>
              <a:ext uri="{FF2B5EF4-FFF2-40B4-BE49-F238E27FC236}">
                <a16:creationId xmlns:a16="http://schemas.microsoft.com/office/drawing/2014/main" id="{8EDE0536-F5A1-6540-8ABF-7538F1CD1917}"/>
              </a:ext>
            </a:extLst>
          </p:cNvPr>
          <p:cNvCxnSpPr>
            <a:cxnSpLocks/>
          </p:cNvCxnSpPr>
          <p:nvPr/>
        </p:nvCxnSpPr>
        <p:spPr>
          <a:xfrm>
            <a:off x="5966291" y="5000462"/>
            <a:ext cx="0" cy="5739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5A8D50EC-5FA8-2E4C-8931-EB85AE8CA747}"/>
              </a:ext>
            </a:extLst>
          </p:cNvPr>
          <p:cNvSpPr txBox="1"/>
          <p:nvPr/>
        </p:nvSpPr>
        <p:spPr>
          <a:xfrm>
            <a:off x="5953154" y="5229663"/>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temporary</a:t>
            </a:r>
            <a:endParaRPr lang="en-NO" sz="1200" dirty="0">
              <a:latin typeface="Calibri" panose="020F0502020204030204" pitchFamily="34" charset="0"/>
              <a:cs typeface="Calibri" panose="020F0502020204030204" pitchFamily="34" charset="0"/>
            </a:endParaRPr>
          </a:p>
        </p:txBody>
      </p:sp>
      <p:cxnSp>
        <p:nvCxnSpPr>
          <p:cNvPr id="138" name="Straight Connector 137">
            <a:extLst>
              <a:ext uri="{FF2B5EF4-FFF2-40B4-BE49-F238E27FC236}">
                <a16:creationId xmlns:a16="http://schemas.microsoft.com/office/drawing/2014/main" id="{17385033-D530-964D-8053-8E1E315EE8EE}"/>
              </a:ext>
            </a:extLst>
          </p:cNvPr>
          <p:cNvCxnSpPr>
            <a:cxnSpLocks/>
            <a:stCxn id="12" idx="3"/>
          </p:cNvCxnSpPr>
          <p:nvPr/>
        </p:nvCxnSpPr>
        <p:spPr>
          <a:xfrm>
            <a:off x="2944713" y="5865260"/>
            <a:ext cx="1802895" cy="0"/>
          </a:xfrm>
          <a:prstGeom prst="line">
            <a:avLst/>
          </a:prstGeom>
          <a:ln w="57150">
            <a:solidFill>
              <a:srgbClr val="0070C0"/>
            </a:solidFill>
            <a:prstDash val="solid"/>
          </a:ln>
        </p:spPr>
        <p:style>
          <a:lnRef idx="1">
            <a:schemeClr val="dk1"/>
          </a:lnRef>
          <a:fillRef idx="0">
            <a:schemeClr val="dk1"/>
          </a:fillRef>
          <a:effectRef idx="0">
            <a:schemeClr val="dk1"/>
          </a:effectRef>
          <a:fontRef idx="minor">
            <a:schemeClr val="tx1"/>
          </a:fontRef>
        </p:style>
      </p:cxnSp>
      <p:sp>
        <p:nvSpPr>
          <p:cNvPr id="139" name="TextBox 138">
            <a:extLst>
              <a:ext uri="{FF2B5EF4-FFF2-40B4-BE49-F238E27FC236}">
                <a16:creationId xmlns:a16="http://schemas.microsoft.com/office/drawing/2014/main" id="{C04D2AAB-C668-F645-8664-32FE77A54742}"/>
              </a:ext>
            </a:extLst>
          </p:cNvPr>
          <p:cNvSpPr txBox="1"/>
          <p:nvPr/>
        </p:nvSpPr>
        <p:spPr>
          <a:xfrm>
            <a:off x="2991097" y="5858917"/>
            <a:ext cx="1056779" cy="276999"/>
          </a:xfrm>
          <a:prstGeom prst="rect">
            <a:avLst/>
          </a:prstGeom>
          <a:noFill/>
        </p:spPr>
        <p:txBody>
          <a:bodyPr wrap="square" rtlCol="0">
            <a:spAutoFit/>
          </a:bodyPr>
          <a:lstStyle/>
          <a:p>
            <a:r>
              <a:rPr lang="nb-NO" sz="1200" b="1" dirty="0">
                <a:solidFill>
                  <a:srgbClr val="0851A8"/>
                </a:solidFill>
                <a:latin typeface="Calibri" panose="020F0502020204030204" pitchFamily="34" charset="0"/>
                <a:cs typeface="Calibri" panose="020F0502020204030204" pitchFamily="34" charset="0"/>
              </a:rPr>
              <a:t>po- prefix</a:t>
            </a:r>
            <a:endParaRPr lang="en-NO" sz="1200" b="1" dirty="0">
              <a:solidFill>
                <a:srgbClr val="0851A8"/>
              </a:solidFill>
              <a:latin typeface="Calibri" panose="020F0502020204030204" pitchFamily="34" charset="0"/>
              <a:cs typeface="Calibri" panose="020F0502020204030204" pitchFamily="34" charset="0"/>
            </a:endParaRPr>
          </a:p>
        </p:txBody>
      </p:sp>
      <p:sp>
        <p:nvSpPr>
          <p:cNvPr id="65" name="Rounded Rectangle 64">
            <a:extLst>
              <a:ext uri="{FF2B5EF4-FFF2-40B4-BE49-F238E27FC236}">
                <a16:creationId xmlns:a16="http://schemas.microsoft.com/office/drawing/2014/main" id="{C9C1A301-840C-5B40-982D-3027FB662B9E}"/>
              </a:ext>
            </a:extLst>
          </p:cNvPr>
          <p:cNvSpPr/>
          <p:nvPr/>
        </p:nvSpPr>
        <p:spPr>
          <a:xfrm>
            <a:off x="473764" y="182078"/>
            <a:ext cx="11510972" cy="5218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panose="020F0502020204030204" pitchFamily="34" charset="0"/>
                <a:cs typeface="Calibri" panose="020F0502020204030204" pitchFamily="34" charset="0"/>
              </a:rPr>
              <a:t>Lines without arrows indicate syntactic/formal similarities</a:t>
            </a:r>
            <a:endParaRPr lang="en-GB" sz="2400" dirty="0">
              <a:effectLst/>
              <a:latin typeface="Calibri" panose="020F0502020204030204" pitchFamily="34" charset="0"/>
              <a:cs typeface="Calibri" panose="020F0502020204030204" pitchFamily="34" charset="0"/>
            </a:endParaRPr>
          </a:p>
        </p:txBody>
      </p:sp>
      <p:sp>
        <p:nvSpPr>
          <p:cNvPr id="86" name="TextBox 85">
            <a:extLst>
              <a:ext uri="{FF2B5EF4-FFF2-40B4-BE49-F238E27FC236}">
                <a16:creationId xmlns:a16="http://schemas.microsoft.com/office/drawing/2014/main" id="{D556DE7C-1F5E-EC4D-BF89-C3391BF2BC40}"/>
              </a:ext>
            </a:extLst>
          </p:cNvPr>
          <p:cNvSpPr txBox="1"/>
          <p:nvPr/>
        </p:nvSpPr>
        <p:spPr>
          <a:xfrm>
            <a:off x="8483609" y="5565591"/>
            <a:ext cx="2338387"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2:6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Threat</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Ja PronPers-Dat VP-Fut!</a:t>
            </a:r>
          </a:p>
          <a:p>
            <a:r>
              <a:rPr lang="nb-NO" sz="1200" dirty="0">
                <a:latin typeface="Calibri" panose="020F0502020204030204" pitchFamily="34" charset="0"/>
                <a:cs typeface="Calibri" panose="020F0502020204030204" pitchFamily="34" charset="0"/>
              </a:rPr>
              <a:t>‘You do X and you will regret it!’</a:t>
            </a:r>
            <a:endParaRPr lang="en-NO" sz="1200" dirty="0">
              <a:latin typeface="Calibri" panose="020F0502020204030204" pitchFamily="34" charset="0"/>
              <a:cs typeface="Calibri" panose="020F0502020204030204" pitchFamily="34" charset="0"/>
            </a:endParaRPr>
          </a:p>
        </p:txBody>
      </p:sp>
      <p:cxnSp>
        <p:nvCxnSpPr>
          <p:cNvPr id="96" name="Straight Arrow Connector 95">
            <a:extLst>
              <a:ext uri="{FF2B5EF4-FFF2-40B4-BE49-F238E27FC236}">
                <a16:creationId xmlns:a16="http://schemas.microsoft.com/office/drawing/2014/main" id="{98BDFE87-6CAE-CF49-81F0-18A12DFA3AC4}"/>
              </a:ext>
            </a:extLst>
          </p:cNvPr>
          <p:cNvCxnSpPr>
            <a:cxnSpLocks/>
          </p:cNvCxnSpPr>
          <p:nvPr/>
        </p:nvCxnSpPr>
        <p:spPr>
          <a:xfrm>
            <a:off x="9763166" y="4999485"/>
            <a:ext cx="382320" cy="5887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6514A310-7D7E-DE43-9C4E-F84347784AAC}"/>
              </a:ext>
            </a:extLst>
          </p:cNvPr>
          <p:cNvSpPr txBox="1"/>
          <p:nvPr/>
        </p:nvSpPr>
        <p:spPr>
          <a:xfrm>
            <a:off x="8548489" y="5148942"/>
            <a:ext cx="1491520"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further aggression</a:t>
            </a:r>
            <a:endParaRPr lang="en-NO"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9671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6AF2A0-18BB-B243-B02E-4159BDB1808E}"/>
              </a:ext>
            </a:extLst>
          </p:cNvPr>
          <p:cNvSpPr txBox="1"/>
          <p:nvPr/>
        </p:nvSpPr>
        <p:spPr>
          <a:xfrm>
            <a:off x="4840355" y="2574235"/>
            <a:ext cx="1838740" cy="1015663"/>
          </a:xfrm>
          <a:prstGeom prst="rect">
            <a:avLst/>
          </a:prstGeom>
          <a:noFill/>
          <a:ln w="57150">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1:1 (5 constructions) </a:t>
            </a:r>
          </a:p>
          <a:p>
            <a:r>
              <a:rPr lang="nb-NO" sz="1200" b="1" dirty="0">
                <a:latin typeface="Calibri" panose="020F0502020204030204" pitchFamily="34" charset="0"/>
                <a:cs typeface="Calibri" panose="020F0502020204030204" pitchFamily="34" charset="0"/>
              </a:rPr>
              <a:t>Prevention of intended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smet’-Imp VP-Ipfv.Inf!</a:t>
            </a:r>
          </a:p>
          <a:p>
            <a:r>
              <a:rPr lang="nb-NO" sz="1200" dirty="0">
                <a:latin typeface="Calibri" panose="020F0502020204030204" pitchFamily="34" charset="0"/>
                <a:cs typeface="Calibri" panose="020F0502020204030204" pitchFamily="34" charset="0"/>
              </a:rPr>
              <a:t>‘Don’t you dare X’</a:t>
            </a:r>
            <a:endParaRPr lang="en-NO" sz="1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38CEC48-6773-B44B-B7E5-A85D7F6D1836}"/>
              </a:ext>
            </a:extLst>
          </p:cNvPr>
          <p:cNvSpPr txBox="1"/>
          <p:nvPr/>
        </p:nvSpPr>
        <p:spPr>
          <a:xfrm>
            <a:off x="3269974" y="788505"/>
            <a:ext cx="1838740" cy="830997"/>
          </a:xfrm>
          <a:prstGeom prst="rect">
            <a:avLst/>
          </a:prstGeom>
          <a:solidFill>
            <a:schemeClr val="accent3"/>
          </a:solidFill>
          <a:ln w="19050">
            <a:noFill/>
          </a:ln>
        </p:spPr>
        <p:txBody>
          <a:bodyPr wrap="square" rtlCol="0">
            <a:spAutoFit/>
          </a:bodyPr>
          <a:lstStyle/>
          <a:p>
            <a:r>
              <a:rPr lang="en-NO" sz="1200" dirty="0">
                <a:latin typeface="Calibri" panose="020F0502020204030204" pitchFamily="34" charset="0"/>
                <a:cs typeface="Calibri" panose="020F0502020204030204" pitchFamily="34" charset="0"/>
              </a:rPr>
              <a:t>1:2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General rules</a:t>
            </a:r>
            <a:endParaRPr lang="en-NO" sz="1200" b="1" dirty="0">
              <a:latin typeface="Calibri" panose="020F0502020204030204" pitchFamily="34" charset="0"/>
              <a:cs typeface="Calibri" panose="020F0502020204030204" pitchFamily="34" charset="0"/>
            </a:endParaRPr>
          </a:p>
          <a:p>
            <a:r>
              <a:rPr lang="nb-NO" sz="1200" dirty="0">
                <a:solidFill>
                  <a:schemeClr val="accent4">
                    <a:lumMod val="75000"/>
                  </a:schemeClr>
                </a:solidFill>
                <a:latin typeface="Calibri" panose="020F0502020204030204" pitchFamily="34" charset="0"/>
                <a:cs typeface="Calibri" panose="020F0502020204030204" pitchFamily="34" charset="0"/>
              </a:rPr>
              <a:t>Ne VP-Ipfv.Inf! </a:t>
            </a:r>
          </a:p>
          <a:p>
            <a:r>
              <a:rPr lang="nb-NO" sz="1200" dirty="0">
                <a:latin typeface="Calibri" panose="020F0502020204030204" pitchFamily="34" charset="0"/>
                <a:cs typeface="Calibri" panose="020F0502020204030204" pitchFamily="34" charset="0"/>
              </a:rPr>
              <a:t>‘No X-ing!’ </a:t>
            </a:r>
            <a:endParaRPr lang="en-NO" sz="1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AD51A80-184F-4F4C-9292-65CF85874BD1}"/>
              </a:ext>
            </a:extLst>
          </p:cNvPr>
          <p:cNvSpPr txBox="1"/>
          <p:nvPr/>
        </p:nvSpPr>
        <p:spPr>
          <a:xfrm>
            <a:off x="5743991" y="957468"/>
            <a:ext cx="21724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4</a:t>
            </a:r>
            <a:r>
              <a:rPr lang="en-NO" sz="1200" dirty="0">
                <a:latin typeface="Calibri" panose="020F0502020204030204" pitchFamily="34" charset="0"/>
                <a:cs typeface="Calibri" panose="020F0502020204030204" pitchFamily="34" charset="0"/>
              </a:rPr>
              <a:t>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of smallest portion</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a:t>
            </a:r>
            <a:r>
              <a:rPr lang="nb-NO" sz="1200" dirty="0">
                <a:solidFill>
                  <a:srgbClr val="0070C0"/>
                </a:solidFill>
                <a:latin typeface="Calibri" panose="020F0502020204030204" pitchFamily="34" charset="0"/>
                <a:cs typeface="Calibri" panose="020F0502020204030204" pitchFamily="34" charset="0"/>
              </a:rPr>
              <a:t>nikakoj-Gen NP-Gen! </a:t>
            </a:r>
          </a:p>
          <a:p>
            <a:r>
              <a:rPr lang="nb-NO" sz="1200" dirty="0">
                <a:latin typeface="Calibri" panose="020F0502020204030204" pitchFamily="34" charset="0"/>
                <a:cs typeface="Calibri" panose="020F0502020204030204" pitchFamily="34" charset="0"/>
              </a:rPr>
              <a:t>‘No X-es!’</a:t>
            </a:r>
            <a:endParaRPr lang="en-NO" sz="1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5A08A9E-7FF5-B045-85BD-CB4FE8C66636}"/>
              </a:ext>
            </a:extLst>
          </p:cNvPr>
          <p:cNvSpPr txBox="1"/>
          <p:nvPr/>
        </p:nvSpPr>
        <p:spPr>
          <a:xfrm>
            <a:off x="8455161" y="1125054"/>
            <a:ext cx="2022031"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5</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Anticipation of resistance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PronPers-Nom ne VP-Fut!</a:t>
            </a:r>
          </a:p>
          <a:p>
            <a:r>
              <a:rPr lang="nb-NO" sz="1200" dirty="0">
                <a:latin typeface="Calibri" panose="020F0502020204030204" pitchFamily="34" charset="0"/>
                <a:cs typeface="Calibri" panose="020F0502020204030204" pitchFamily="34" charset="0"/>
              </a:rPr>
              <a:t>‘You’re not going to do X!’</a:t>
            </a:r>
            <a:endParaRPr lang="en-NO" sz="1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777BEC0-4D2E-A042-A437-E2A3FA21FF26}"/>
              </a:ext>
            </a:extLst>
          </p:cNvPr>
          <p:cNvSpPr txBox="1"/>
          <p:nvPr/>
        </p:nvSpPr>
        <p:spPr>
          <a:xfrm>
            <a:off x="8415129" y="2604052"/>
            <a:ext cx="2364709"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6</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against repeating</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PronPers bol’še ne VP-Pst!</a:t>
            </a:r>
          </a:p>
          <a:p>
            <a:r>
              <a:rPr lang="cs-CZ" sz="1200" dirty="0">
                <a:latin typeface="Calibri" panose="020F0502020204030204" pitchFamily="34" charset="0"/>
                <a:cs typeface="Calibri" panose="020F0502020204030204" pitchFamily="34" charset="0"/>
              </a:rPr>
              <a:t>‘No more X-ing!’</a:t>
            </a:r>
            <a:endParaRPr lang="en-NO" sz="1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64E613A-B705-1B4A-A7D1-2FB6A29B65FE}"/>
              </a:ext>
            </a:extLst>
          </p:cNvPr>
          <p:cNvSpPr txBox="1"/>
          <p:nvPr/>
        </p:nvSpPr>
        <p:spPr>
          <a:xfrm>
            <a:off x="1848677" y="2635563"/>
            <a:ext cx="1942154" cy="830997"/>
          </a:xfrm>
          <a:prstGeom prst="rect">
            <a:avLst/>
          </a:prstGeom>
          <a:solidFill>
            <a:schemeClr val="accent3"/>
          </a:solidFill>
          <a:ln w="19050">
            <a:no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3</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(10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Milder tone</a:t>
            </a:r>
            <a:endParaRPr lang="en-NO" sz="1200" b="1" dirty="0">
              <a:latin typeface="Calibri" panose="020F0502020204030204" pitchFamily="34" charset="0"/>
              <a:cs typeface="Calibri" panose="020F0502020204030204" pitchFamily="34" charset="0"/>
            </a:endParaRPr>
          </a:p>
          <a:p>
            <a:r>
              <a:rPr lang="nb-NO" sz="1200" dirty="0">
                <a:solidFill>
                  <a:srgbClr val="1053FF"/>
                </a:solidFill>
                <a:latin typeface="Calibri" panose="020F0502020204030204" pitchFamily="34" charset="0"/>
                <a:cs typeface="Calibri" panose="020F0502020204030204" pitchFamily="34" charset="0"/>
              </a:rPr>
              <a:t>(NP-Dat) ne stoit VP-Ipfv.Inf</a:t>
            </a:r>
          </a:p>
          <a:p>
            <a:r>
              <a:rPr lang="nb-NO" sz="1200" dirty="0">
                <a:latin typeface="Calibri" panose="020F0502020204030204" pitchFamily="34" charset="0"/>
                <a:cs typeface="Calibri" panose="020F0502020204030204" pitchFamily="34" charset="0"/>
              </a:rPr>
              <a:t>‘There’s no point in X-ing’</a:t>
            </a:r>
            <a:endParaRPr lang="en-NO" sz="1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44A14BD-F19C-9344-99F3-2995F2F31F6C}"/>
              </a:ext>
            </a:extLst>
          </p:cNvPr>
          <p:cNvSpPr/>
          <p:nvPr/>
        </p:nvSpPr>
        <p:spPr>
          <a:xfrm>
            <a:off x="520147" y="332888"/>
            <a:ext cx="11307417" cy="35135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Box 9">
            <a:extLst>
              <a:ext uri="{FF2B5EF4-FFF2-40B4-BE49-F238E27FC236}">
                <a16:creationId xmlns:a16="http://schemas.microsoft.com/office/drawing/2014/main" id="{F41A6065-76B5-B04F-8281-2F499290F150}"/>
              </a:ext>
            </a:extLst>
          </p:cNvPr>
          <p:cNvSpPr txBox="1"/>
          <p:nvPr/>
        </p:nvSpPr>
        <p:spPr>
          <a:xfrm>
            <a:off x="8415129" y="4169465"/>
            <a:ext cx="2210414"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2:5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Disapproval</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li Cop VP-Inf?</a:t>
            </a:r>
          </a:p>
          <a:p>
            <a:r>
              <a:rPr lang="nb-NO" sz="1200" dirty="0">
                <a:latin typeface="Calibri" panose="020F0502020204030204" pitchFamily="34" charset="0"/>
                <a:cs typeface="Calibri" panose="020F0502020204030204" pitchFamily="34" charset="0"/>
              </a:rPr>
              <a:t>‘Who are you to X?’</a:t>
            </a:r>
            <a:endParaRPr lang="ru-RU" sz="1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2A4A19E-6059-014C-9C18-1CBB1E765544}"/>
              </a:ext>
            </a:extLst>
          </p:cNvPr>
          <p:cNvSpPr txBox="1"/>
          <p:nvPr/>
        </p:nvSpPr>
        <p:spPr>
          <a:xfrm>
            <a:off x="4754373" y="5578536"/>
            <a:ext cx="1904250" cy="830997"/>
          </a:xfrm>
          <a:prstGeom prst="rect">
            <a:avLst/>
          </a:prstGeom>
          <a:solidFill>
            <a:schemeClr val="accent5">
              <a:lumMod val="75000"/>
            </a:schemeClr>
          </a:solidFill>
          <a:ln>
            <a:solidFill>
              <a:schemeClr val="tx1"/>
            </a:solidFill>
          </a:ln>
        </p:spPr>
        <p:txBody>
          <a:bodyPr wrap="square" rtlCol="0">
            <a:spAutoFit/>
          </a:bodyPr>
          <a:lstStyle/>
          <a:p>
            <a:r>
              <a:rPr lang="en-NO" sz="1200" dirty="0">
                <a:solidFill>
                  <a:schemeClr val="bg1"/>
                </a:solidFill>
                <a:latin typeface="Calibri" panose="020F0502020204030204" pitchFamily="34" charset="0"/>
                <a:cs typeface="Calibri" panose="020F0502020204030204" pitchFamily="34" charset="0"/>
              </a:rPr>
              <a:t>2:4 (3 constructions)</a:t>
            </a:r>
          </a:p>
          <a:p>
            <a:r>
              <a:rPr lang="nb-NO" sz="1200" b="1" dirty="0">
                <a:solidFill>
                  <a:schemeClr val="bg1"/>
                </a:solidFill>
                <a:latin typeface="Calibri" panose="020F0502020204030204" pitchFamily="34" charset="0"/>
                <a:cs typeface="Calibri" panose="020F0502020204030204" pitchFamily="34" charset="0"/>
              </a:rPr>
              <a:t>Stop temporarily</a:t>
            </a:r>
            <a:endParaRPr lang="en-NO" sz="1200" b="1" dirty="0">
              <a:solidFill>
                <a:schemeClr val="bg1"/>
              </a:solidFill>
              <a:latin typeface="Calibri" panose="020F0502020204030204" pitchFamily="34" charset="0"/>
              <a:cs typeface="Calibri" panose="020F0502020204030204" pitchFamily="34" charset="0"/>
            </a:endParaRPr>
          </a:p>
          <a:p>
            <a:r>
              <a:rPr lang="nb-NO" sz="1200" dirty="0">
                <a:solidFill>
                  <a:schemeClr val="bg1"/>
                </a:solidFill>
                <a:latin typeface="Calibri" panose="020F0502020204030204" pitchFamily="34" charset="0"/>
                <a:cs typeface="Calibri" panose="020F0502020204030204" pitchFamily="34" charset="0"/>
              </a:rPr>
              <a:t>podoždat’-Imp VP-Ipfv.Inf</a:t>
            </a:r>
          </a:p>
          <a:p>
            <a:r>
              <a:rPr lang="nb-NO" sz="1200" dirty="0">
                <a:solidFill>
                  <a:schemeClr val="bg1"/>
                </a:solidFill>
                <a:latin typeface="Calibri" panose="020F0502020204030204" pitchFamily="34" charset="0"/>
                <a:cs typeface="Calibri" panose="020F0502020204030204" pitchFamily="34" charset="0"/>
              </a:rPr>
              <a:t>‘Stop X-ing for a while</a:t>
            </a:r>
            <a:r>
              <a:rPr lang="nb-NO" sz="1200" dirty="0">
                <a:solidFill>
                  <a:schemeClr val="bg1"/>
                </a:solidFill>
              </a:rPr>
              <a:t>’</a:t>
            </a:r>
            <a:endParaRPr lang="en-NO" sz="1200" dirty="0">
              <a:solidFill>
                <a:schemeClr val="bg1"/>
              </a:solidFill>
            </a:endParaRPr>
          </a:p>
        </p:txBody>
      </p:sp>
      <p:sp>
        <p:nvSpPr>
          <p:cNvPr id="12" name="TextBox 11">
            <a:extLst>
              <a:ext uri="{FF2B5EF4-FFF2-40B4-BE49-F238E27FC236}">
                <a16:creationId xmlns:a16="http://schemas.microsoft.com/office/drawing/2014/main" id="{93F8CEC6-8FD6-7A42-A8F7-FDE0C4205CEB}"/>
              </a:ext>
            </a:extLst>
          </p:cNvPr>
          <p:cNvSpPr txBox="1"/>
          <p:nvPr/>
        </p:nvSpPr>
        <p:spPr>
          <a:xfrm>
            <a:off x="642728" y="5449761"/>
            <a:ext cx="230198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3</a:t>
            </a:r>
            <a:r>
              <a:rPr lang="en-NO" sz="1200" dirty="0">
                <a:latin typeface="Calibri" panose="020F0502020204030204" pitchFamily="34" charset="0"/>
                <a:cs typeface="Calibri" panose="020F0502020204030204" pitchFamily="34" charset="0"/>
              </a:rPr>
              <a:t> (2 constructions)</a:t>
            </a:r>
            <a:endParaRPr lang="ru-RU" sz="1200" dirty="0">
              <a:latin typeface="Calibri" panose="020F0502020204030204" pitchFamily="34" charset="0"/>
              <a:cs typeface="Calibri" panose="020F0502020204030204" pitchFamily="34" charset="0"/>
            </a:endParaRPr>
          </a:p>
          <a:p>
            <a:r>
              <a:rPr lang="en-NO" sz="1200" b="1" dirty="0">
                <a:latin typeface="Calibri" panose="020F0502020204030204" pitchFamily="34" charset="0"/>
                <a:cs typeface="Calibri" panose="020F0502020204030204" pitchFamily="34" charset="0"/>
              </a:rPr>
              <a:t>Delimitative</a:t>
            </a:r>
            <a:endParaRPr lang="ru-RU"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po-Verb-Pst i budet</a:t>
            </a:r>
          </a:p>
          <a:p>
            <a:r>
              <a:rPr lang="nb-NO" sz="1200" dirty="0">
                <a:latin typeface="Calibri" panose="020F0502020204030204" pitchFamily="34" charset="0"/>
                <a:cs typeface="Calibri" panose="020F0502020204030204" pitchFamily="34" charset="0"/>
              </a:rPr>
              <a:t>‘You’ve done enough X-ing’</a:t>
            </a:r>
            <a:endParaRPr lang="en-NO" sz="12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617B0DA-6144-534F-A201-5B72AEA3BE1E}"/>
              </a:ext>
            </a:extLst>
          </p:cNvPr>
          <p:cNvSpPr txBox="1"/>
          <p:nvPr/>
        </p:nvSpPr>
        <p:spPr>
          <a:xfrm>
            <a:off x="1291393" y="4087413"/>
            <a:ext cx="237117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2</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(7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Quantitative, milder tone</a:t>
            </a:r>
          </a:p>
          <a:p>
            <a:r>
              <a:rPr lang="nb-NO" sz="1200" dirty="0">
                <a:solidFill>
                  <a:srgbClr val="0070C0"/>
                </a:solidFill>
                <a:latin typeface="Calibri" panose="020F0502020204030204" pitchFamily="34" charset="0"/>
                <a:cs typeface="Calibri" panose="020F0502020204030204" pitchFamily="34" charset="0"/>
              </a:rPr>
              <a:t>xvatit (PronPers-2.Dat) VP-Ipfv.Inf!</a:t>
            </a:r>
          </a:p>
          <a:p>
            <a:r>
              <a:rPr lang="nb-NO" sz="1200" dirty="0">
                <a:latin typeface="Calibri" panose="020F0502020204030204" pitchFamily="34" charset="0"/>
                <a:cs typeface="Calibri" panose="020F0502020204030204" pitchFamily="34" charset="0"/>
              </a:rPr>
              <a:t>‘Enough X-ing!’</a:t>
            </a:r>
            <a:endParaRPr lang="en-NO" sz="1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BD5678D-7F9C-6946-B0DF-5083B8BA07A8}"/>
              </a:ext>
            </a:extLst>
          </p:cNvPr>
          <p:cNvSpPr txBox="1"/>
          <p:nvPr/>
        </p:nvSpPr>
        <p:spPr>
          <a:xfrm>
            <a:off x="4850294" y="4171049"/>
            <a:ext cx="1838740" cy="830997"/>
          </a:xfrm>
          <a:prstGeom prst="rect">
            <a:avLst/>
          </a:prstGeom>
          <a:solidFill>
            <a:schemeClr val="accent5">
              <a:lumMod val="75000"/>
            </a:schemeClr>
          </a:solidFill>
          <a:ln w="57150">
            <a:solidFill>
              <a:schemeClr val="tx1"/>
            </a:solidFill>
          </a:ln>
        </p:spPr>
        <p:txBody>
          <a:bodyPr wrap="square" rtlCol="0">
            <a:spAutoFit/>
          </a:bodyPr>
          <a:lstStyle/>
          <a:p>
            <a:r>
              <a:rPr lang="ru-RU" sz="1200" dirty="0">
                <a:solidFill>
                  <a:schemeClr val="bg1"/>
                </a:solidFill>
                <a:latin typeface="Calibri" panose="020F0502020204030204" pitchFamily="34" charset="0"/>
                <a:cs typeface="Calibri" panose="020F0502020204030204" pitchFamily="34" charset="0"/>
              </a:rPr>
              <a:t>2</a:t>
            </a:r>
            <a:r>
              <a:rPr lang="en-NO" sz="1200" dirty="0">
                <a:solidFill>
                  <a:schemeClr val="bg1"/>
                </a:solidFill>
                <a:latin typeface="Calibri" panose="020F0502020204030204" pitchFamily="34" charset="0"/>
                <a:cs typeface="Calibri" panose="020F0502020204030204" pitchFamily="34" charset="0"/>
              </a:rPr>
              <a:t>:</a:t>
            </a:r>
            <a:r>
              <a:rPr lang="ru-RU" sz="1200" dirty="0">
                <a:solidFill>
                  <a:schemeClr val="bg1"/>
                </a:solidFill>
                <a:latin typeface="Calibri" panose="020F0502020204030204" pitchFamily="34" charset="0"/>
                <a:cs typeface="Calibri" panose="020F0502020204030204" pitchFamily="34" charset="0"/>
              </a:rPr>
              <a:t>1</a:t>
            </a:r>
            <a:r>
              <a:rPr lang="nb-NO" sz="1200" dirty="0">
                <a:solidFill>
                  <a:schemeClr val="bg1"/>
                </a:solidFill>
                <a:latin typeface="Calibri" panose="020F0502020204030204" pitchFamily="34" charset="0"/>
                <a:cs typeface="Calibri" panose="020F0502020204030204" pitchFamily="34" charset="0"/>
              </a:rPr>
              <a:t> </a:t>
            </a:r>
            <a:r>
              <a:rPr lang="en-NO" sz="1200" dirty="0">
                <a:solidFill>
                  <a:schemeClr val="bg1"/>
                </a:solidFill>
                <a:latin typeface="Calibri" panose="020F0502020204030204" pitchFamily="34" charset="0"/>
                <a:cs typeface="Calibri" panose="020F0502020204030204" pitchFamily="34" charset="0"/>
              </a:rPr>
              <a:t>(4 constructions)</a:t>
            </a:r>
            <a:endParaRPr lang="ru-RU" sz="1200" dirty="0">
              <a:solidFill>
                <a:schemeClr val="bg1"/>
              </a:solidFill>
              <a:latin typeface="Calibri" panose="020F0502020204030204" pitchFamily="34" charset="0"/>
              <a:cs typeface="Calibri" panose="020F0502020204030204" pitchFamily="34" charset="0"/>
            </a:endParaRPr>
          </a:p>
          <a:p>
            <a:r>
              <a:rPr lang="nb-NO" sz="1200" b="1" dirty="0">
                <a:solidFill>
                  <a:schemeClr val="bg1"/>
                </a:solidFill>
                <a:latin typeface="Calibri" panose="020F0502020204030204" pitchFamily="34" charset="0"/>
                <a:cs typeface="Calibri" panose="020F0502020204030204" pitchFamily="34" charset="0"/>
              </a:rPr>
              <a:t>Stop unwanted activity</a:t>
            </a:r>
            <a:endParaRPr lang="en-NO" sz="1200" b="1" dirty="0">
              <a:solidFill>
                <a:schemeClr val="bg1"/>
              </a:solidFill>
              <a:latin typeface="Calibri" panose="020F0502020204030204" pitchFamily="34" charset="0"/>
              <a:cs typeface="Calibri" panose="020F0502020204030204" pitchFamily="34" charset="0"/>
            </a:endParaRPr>
          </a:p>
          <a:p>
            <a:r>
              <a:rPr lang="nb-NO" sz="1200" dirty="0">
                <a:solidFill>
                  <a:schemeClr val="bg1"/>
                </a:solidFill>
                <a:latin typeface="Calibri" panose="020F0502020204030204" pitchFamily="34" charset="0"/>
                <a:cs typeface="Calibri" panose="020F0502020204030204" pitchFamily="34" charset="0"/>
              </a:rPr>
              <a:t>brosit’-Imp VP-Ipfv.Inf!</a:t>
            </a:r>
          </a:p>
          <a:p>
            <a:r>
              <a:rPr lang="nb-NO" sz="1200" dirty="0">
                <a:solidFill>
                  <a:schemeClr val="bg1"/>
                </a:solidFill>
                <a:latin typeface="Calibri" panose="020F0502020204030204" pitchFamily="34" charset="0"/>
                <a:cs typeface="Calibri" panose="020F0502020204030204" pitchFamily="34" charset="0"/>
              </a:rPr>
              <a:t>‘Stop X-ing!’</a:t>
            </a:r>
            <a:endParaRPr lang="en-NO" sz="1200" dirty="0">
              <a:solidFill>
                <a:schemeClr val="bg1"/>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D7E6EF30-24D5-A641-B3DB-16B12754B8D9}"/>
              </a:ext>
            </a:extLst>
          </p:cNvPr>
          <p:cNvSpPr/>
          <p:nvPr/>
        </p:nvSpPr>
        <p:spPr>
          <a:xfrm>
            <a:off x="520147" y="3846444"/>
            <a:ext cx="11307417" cy="2720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FF77656C-478E-D04B-9479-6CBC1626CE9F}"/>
              </a:ext>
            </a:extLst>
          </p:cNvPr>
          <p:cNvSpPr txBox="1"/>
          <p:nvPr/>
        </p:nvSpPr>
        <p:spPr>
          <a:xfrm rot="16200000">
            <a:off x="-215880" y="1675321"/>
            <a:ext cx="1009956" cy="369332"/>
          </a:xfrm>
          <a:prstGeom prst="rect">
            <a:avLst/>
          </a:prstGeom>
          <a:noFill/>
        </p:spPr>
        <p:txBody>
          <a:bodyPr wrap="none" rtlCol="0">
            <a:spAutoFit/>
          </a:bodyPr>
          <a:lstStyle/>
          <a:p>
            <a:r>
              <a:rPr lang="nb-NO" dirty="0"/>
              <a:t>Cluster 1</a:t>
            </a:r>
            <a:endParaRPr lang="en-NO"/>
          </a:p>
        </p:txBody>
      </p:sp>
      <p:sp>
        <p:nvSpPr>
          <p:cNvPr id="17" name="TextBox 16">
            <a:extLst>
              <a:ext uri="{FF2B5EF4-FFF2-40B4-BE49-F238E27FC236}">
                <a16:creationId xmlns:a16="http://schemas.microsoft.com/office/drawing/2014/main" id="{A9404D47-4BF6-C54B-806C-98464FBFBB23}"/>
              </a:ext>
            </a:extLst>
          </p:cNvPr>
          <p:cNvSpPr txBox="1"/>
          <p:nvPr/>
        </p:nvSpPr>
        <p:spPr>
          <a:xfrm rot="16200000">
            <a:off x="-215880" y="4884778"/>
            <a:ext cx="1009956" cy="369332"/>
          </a:xfrm>
          <a:prstGeom prst="rect">
            <a:avLst/>
          </a:prstGeom>
          <a:noFill/>
        </p:spPr>
        <p:txBody>
          <a:bodyPr wrap="none" rtlCol="0">
            <a:spAutoFit/>
          </a:bodyPr>
          <a:lstStyle/>
          <a:p>
            <a:r>
              <a:rPr lang="nb-NO" dirty="0"/>
              <a:t>Cluster 2</a:t>
            </a:r>
            <a:endParaRPr lang="en-NO"/>
          </a:p>
        </p:txBody>
      </p:sp>
      <p:cxnSp>
        <p:nvCxnSpPr>
          <p:cNvPr id="30" name="Straight Connector 29">
            <a:extLst>
              <a:ext uri="{FF2B5EF4-FFF2-40B4-BE49-F238E27FC236}">
                <a16:creationId xmlns:a16="http://schemas.microsoft.com/office/drawing/2014/main" id="{A806B210-6135-7345-AEC4-F617EA9F8355}"/>
              </a:ext>
            </a:extLst>
          </p:cNvPr>
          <p:cNvCxnSpPr>
            <a:cxnSpLocks/>
          </p:cNvCxnSpPr>
          <p:nvPr/>
        </p:nvCxnSpPr>
        <p:spPr>
          <a:xfrm>
            <a:off x="5480736" y="3589175"/>
            <a:ext cx="5664" cy="580290"/>
          </a:xfrm>
          <a:prstGeom prst="line">
            <a:avLst/>
          </a:prstGeom>
          <a:ln w="25400"/>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0CD918CE-DA58-9440-A159-052457DC08AD}"/>
              </a:ext>
            </a:extLst>
          </p:cNvPr>
          <p:cNvSpPr txBox="1"/>
          <p:nvPr/>
        </p:nvSpPr>
        <p:spPr>
          <a:xfrm>
            <a:off x="4702946" y="3615006"/>
            <a:ext cx="1056779"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imperative</a:t>
            </a:r>
            <a:endParaRPr lang="en-NO" sz="1200">
              <a:latin typeface="Calibri" panose="020F0502020204030204" pitchFamily="34" charset="0"/>
              <a:cs typeface="Calibri" panose="020F0502020204030204" pitchFamily="34" charset="0"/>
            </a:endParaRPr>
          </a:p>
        </p:txBody>
      </p:sp>
      <p:cxnSp>
        <p:nvCxnSpPr>
          <p:cNvPr id="46" name="Straight Arrow Connector 45">
            <a:extLst>
              <a:ext uri="{FF2B5EF4-FFF2-40B4-BE49-F238E27FC236}">
                <a16:creationId xmlns:a16="http://schemas.microsoft.com/office/drawing/2014/main" id="{A78ECE2D-D495-8148-8EAA-1B3B23757C83}"/>
              </a:ext>
            </a:extLst>
          </p:cNvPr>
          <p:cNvCxnSpPr>
            <a:cxnSpLocks/>
          </p:cNvCxnSpPr>
          <p:nvPr/>
        </p:nvCxnSpPr>
        <p:spPr>
          <a:xfrm>
            <a:off x="5996763" y="3589175"/>
            <a:ext cx="0" cy="5753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69D1E0B-FC08-3444-9718-44F0298A3CE1}"/>
              </a:ext>
            </a:extLst>
          </p:cNvPr>
          <p:cNvSpPr txBox="1"/>
          <p:nvPr/>
        </p:nvSpPr>
        <p:spPr>
          <a:xfrm>
            <a:off x="5981625" y="3828523"/>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continuative</a:t>
            </a:r>
            <a:endParaRPr lang="en-NO" sz="1200" dirty="0">
              <a:latin typeface="Calibri" panose="020F0502020204030204" pitchFamily="34" charset="0"/>
              <a:cs typeface="Calibri" panose="020F0502020204030204" pitchFamily="34" charset="0"/>
            </a:endParaRPr>
          </a:p>
        </p:txBody>
      </p:sp>
      <p:cxnSp>
        <p:nvCxnSpPr>
          <p:cNvPr id="48" name="Straight Arrow Connector 47">
            <a:extLst>
              <a:ext uri="{FF2B5EF4-FFF2-40B4-BE49-F238E27FC236}">
                <a16:creationId xmlns:a16="http://schemas.microsoft.com/office/drawing/2014/main" id="{06940CBC-5CBF-0347-9F92-AAE67DE93037}"/>
              </a:ext>
            </a:extLst>
          </p:cNvPr>
          <p:cNvCxnSpPr>
            <a:cxnSpLocks/>
          </p:cNvCxnSpPr>
          <p:nvPr/>
        </p:nvCxnSpPr>
        <p:spPr>
          <a:xfrm flipH="1" flipV="1">
            <a:off x="4444409" y="1616620"/>
            <a:ext cx="893136" cy="9576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2C93E52-B95E-7D4D-AA82-FA6024C65673}"/>
              </a:ext>
            </a:extLst>
          </p:cNvPr>
          <p:cNvSpPr txBox="1"/>
          <p:nvPr/>
        </p:nvSpPr>
        <p:spPr>
          <a:xfrm>
            <a:off x="4839662" y="1875876"/>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generalization</a:t>
            </a:r>
            <a:endParaRPr lang="en-NO" sz="1200" dirty="0">
              <a:latin typeface="Calibri" panose="020F0502020204030204" pitchFamily="34" charset="0"/>
              <a:cs typeface="Calibri" panose="020F0502020204030204" pitchFamily="34" charset="0"/>
            </a:endParaRPr>
          </a:p>
        </p:txBody>
      </p:sp>
      <p:cxnSp>
        <p:nvCxnSpPr>
          <p:cNvPr id="52" name="Straight Connector 51">
            <a:extLst>
              <a:ext uri="{FF2B5EF4-FFF2-40B4-BE49-F238E27FC236}">
                <a16:creationId xmlns:a16="http://schemas.microsoft.com/office/drawing/2014/main" id="{14D38CF7-3D52-9841-BE2E-4745FF167F90}"/>
              </a:ext>
            </a:extLst>
          </p:cNvPr>
          <p:cNvCxnSpPr>
            <a:cxnSpLocks/>
            <a:endCxn id="7" idx="0"/>
          </p:cNvCxnSpPr>
          <p:nvPr/>
        </p:nvCxnSpPr>
        <p:spPr>
          <a:xfrm flipH="1">
            <a:off x="2819754" y="1616620"/>
            <a:ext cx="735066" cy="1018943"/>
          </a:xfrm>
          <a:prstGeom prst="line">
            <a:avLst/>
          </a:prstGeom>
          <a:ln w="25400"/>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79140890-99C2-724D-BA43-DD44B37B11AB}"/>
              </a:ext>
            </a:extLst>
          </p:cNvPr>
          <p:cNvSpPr txBox="1"/>
          <p:nvPr/>
        </p:nvSpPr>
        <p:spPr>
          <a:xfrm>
            <a:off x="2387322" y="1848284"/>
            <a:ext cx="1395770"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predicative</a:t>
            </a:r>
            <a:endParaRPr lang="en-NO" sz="1200" dirty="0">
              <a:latin typeface="Calibri" panose="020F0502020204030204" pitchFamily="34" charset="0"/>
              <a:cs typeface="Calibri" panose="020F0502020204030204" pitchFamily="34" charset="0"/>
            </a:endParaRPr>
          </a:p>
        </p:txBody>
      </p:sp>
      <p:cxnSp>
        <p:nvCxnSpPr>
          <p:cNvPr id="55" name="Straight Arrow Connector 54">
            <a:extLst>
              <a:ext uri="{FF2B5EF4-FFF2-40B4-BE49-F238E27FC236}">
                <a16:creationId xmlns:a16="http://schemas.microsoft.com/office/drawing/2014/main" id="{E5AF2C57-7922-EA41-97DB-DF58C0B51098}"/>
              </a:ext>
            </a:extLst>
          </p:cNvPr>
          <p:cNvCxnSpPr>
            <a:cxnSpLocks/>
          </p:cNvCxnSpPr>
          <p:nvPr/>
        </p:nvCxnSpPr>
        <p:spPr>
          <a:xfrm flipH="1">
            <a:off x="3161433" y="1634541"/>
            <a:ext cx="743817" cy="978949"/>
          </a:xfrm>
          <a:prstGeom prst="straightConnector1">
            <a:avLst/>
          </a:prstGeom>
          <a:ln w="5715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D361215-8425-B146-9357-37C4091B29B1}"/>
              </a:ext>
            </a:extLst>
          </p:cNvPr>
          <p:cNvSpPr txBox="1"/>
          <p:nvPr/>
        </p:nvSpPr>
        <p:spPr>
          <a:xfrm>
            <a:off x="3466849" y="2081793"/>
            <a:ext cx="1601932" cy="461665"/>
          </a:xfrm>
          <a:prstGeom prst="rect">
            <a:avLst/>
          </a:prstGeom>
          <a:noFill/>
          <a:ln>
            <a:noFill/>
          </a:ln>
        </p:spPr>
        <p:txBody>
          <a:bodyPr wrap="square" rtlCol="0">
            <a:spAutoFit/>
          </a:bodyPr>
          <a:lstStyle/>
          <a:p>
            <a:r>
              <a:rPr lang="nb-NO" sz="1200" b="1" dirty="0">
                <a:solidFill>
                  <a:schemeClr val="accent5">
                    <a:lumMod val="75000"/>
                  </a:schemeClr>
                </a:solidFill>
                <a:latin typeface="Calibri" panose="020F0502020204030204" pitchFamily="34" charset="0"/>
                <a:cs typeface="Calibri" panose="020F0502020204030204" pitchFamily="34" charset="0"/>
              </a:rPr>
              <a:t>generalization</a:t>
            </a:r>
          </a:p>
          <a:p>
            <a:r>
              <a:rPr lang="nb-NO" sz="1200" b="1" dirty="0">
                <a:solidFill>
                  <a:schemeClr val="accent5">
                    <a:lumMod val="75000"/>
                  </a:schemeClr>
                </a:solidFill>
                <a:latin typeface="Calibri" panose="020F0502020204030204" pitchFamily="34" charset="0"/>
                <a:cs typeface="Calibri" panose="020F0502020204030204" pitchFamily="34" charset="0"/>
              </a:rPr>
              <a:t>option</a:t>
            </a:r>
            <a:endParaRPr lang="en-NO" sz="1200" b="1" dirty="0">
              <a:solidFill>
                <a:schemeClr val="accent5">
                  <a:lumMod val="75000"/>
                </a:schemeClr>
              </a:solidFill>
              <a:latin typeface="Calibri" panose="020F0502020204030204" pitchFamily="34" charset="0"/>
              <a:cs typeface="Calibri" panose="020F0502020204030204" pitchFamily="34" charset="0"/>
            </a:endParaRPr>
          </a:p>
        </p:txBody>
      </p:sp>
      <p:cxnSp>
        <p:nvCxnSpPr>
          <p:cNvPr id="60" name="Straight Arrow Connector 59">
            <a:extLst>
              <a:ext uri="{FF2B5EF4-FFF2-40B4-BE49-F238E27FC236}">
                <a16:creationId xmlns:a16="http://schemas.microsoft.com/office/drawing/2014/main" id="{AFA3E6F4-8607-9D42-925D-AED287F3F70D}"/>
              </a:ext>
            </a:extLst>
          </p:cNvPr>
          <p:cNvCxnSpPr>
            <a:cxnSpLocks/>
          </p:cNvCxnSpPr>
          <p:nvPr/>
        </p:nvCxnSpPr>
        <p:spPr>
          <a:xfrm flipH="1" flipV="1">
            <a:off x="3790831" y="3082067"/>
            <a:ext cx="1049524" cy="12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9A824FA9-3EA9-6945-9D4C-7959C5ABCC46}"/>
              </a:ext>
            </a:extLst>
          </p:cNvPr>
          <p:cNvSpPr txBox="1"/>
          <p:nvPr/>
        </p:nvSpPr>
        <p:spPr>
          <a:xfrm>
            <a:off x="3867379" y="3119302"/>
            <a:ext cx="1408565"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attenuation</a:t>
            </a:r>
            <a:endParaRPr lang="en-NO" sz="1200" dirty="0">
              <a:latin typeface="Calibri" panose="020F0502020204030204" pitchFamily="34" charset="0"/>
              <a:cs typeface="Calibri" panose="020F0502020204030204" pitchFamily="34" charset="0"/>
            </a:endParaRPr>
          </a:p>
        </p:txBody>
      </p:sp>
      <p:cxnSp>
        <p:nvCxnSpPr>
          <p:cNvPr id="71" name="Straight Arrow Connector 70">
            <a:extLst>
              <a:ext uri="{FF2B5EF4-FFF2-40B4-BE49-F238E27FC236}">
                <a16:creationId xmlns:a16="http://schemas.microsoft.com/office/drawing/2014/main" id="{B71DC807-D2D7-F84A-9408-03CC61B6C20A}"/>
              </a:ext>
            </a:extLst>
          </p:cNvPr>
          <p:cNvCxnSpPr>
            <a:cxnSpLocks/>
            <a:stCxn id="2" idx="0"/>
          </p:cNvCxnSpPr>
          <p:nvPr/>
        </p:nvCxnSpPr>
        <p:spPr>
          <a:xfrm flipV="1">
            <a:off x="5759725" y="1788465"/>
            <a:ext cx="475397" cy="7857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F87EBB4-193D-7B43-A929-00F177E3A285}"/>
              </a:ext>
            </a:extLst>
          </p:cNvPr>
          <p:cNvSpPr txBox="1"/>
          <p:nvPr/>
        </p:nvSpPr>
        <p:spPr>
          <a:xfrm>
            <a:off x="5964314" y="2139497"/>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intensification</a:t>
            </a:r>
            <a:endParaRPr lang="en-NO" sz="1200" dirty="0">
              <a:latin typeface="Calibri" panose="020F0502020204030204" pitchFamily="34" charset="0"/>
              <a:cs typeface="Calibri" panose="020F0502020204030204" pitchFamily="34" charset="0"/>
            </a:endParaRPr>
          </a:p>
        </p:txBody>
      </p:sp>
      <p:cxnSp>
        <p:nvCxnSpPr>
          <p:cNvPr id="75" name="Straight Arrow Connector 74">
            <a:extLst>
              <a:ext uri="{FF2B5EF4-FFF2-40B4-BE49-F238E27FC236}">
                <a16:creationId xmlns:a16="http://schemas.microsoft.com/office/drawing/2014/main" id="{1DF2504B-D4C1-FF42-B3EB-E8CF30C63F17}"/>
              </a:ext>
            </a:extLst>
          </p:cNvPr>
          <p:cNvCxnSpPr>
            <a:cxnSpLocks/>
            <a:stCxn id="2" idx="3"/>
            <a:endCxn id="5" idx="1"/>
          </p:cNvCxnSpPr>
          <p:nvPr/>
        </p:nvCxnSpPr>
        <p:spPr>
          <a:xfrm flipV="1">
            <a:off x="6679095" y="1540553"/>
            <a:ext cx="1776066" cy="1541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AFAF9B4-0CEB-064B-8425-6F0735CD3277}"/>
              </a:ext>
            </a:extLst>
          </p:cNvPr>
          <p:cNvSpPr txBox="1"/>
          <p:nvPr/>
        </p:nvSpPr>
        <p:spPr>
          <a:xfrm>
            <a:off x="7189459" y="2488156"/>
            <a:ext cx="1106919"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opposition to resistance</a:t>
            </a:r>
            <a:endParaRPr lang="en-NO" sz="1200" dirty="0">
              <a:latin typeface="Calibri" panose="020F0502020204030204" pitchFamily="34" charset="0"/>
              <a:cs typeface="Calibri" panose="020F0502020204030204" pitchFamily="34" charset="0"/>
            </a:endParaRPr>
          </a:p>
        </p:txBody>
      </p:sp>
      <p:cxnSp>
        <p:nvCxnSpPr>
          <p:cNvPr id="78" name="Straight Arrow Connector 77">
            <a:extLst>
              <a:ext uri="{FF2B5EF4-FFF2-40B4-BE49-F238E27FC236}">
                <a16:creationId xmlns:a16="http://schemas.microsoft.com/office/drawing/2014/main" id="{A71FB166-FD8C-0541-BA9B-152954E3905B}"/>
              </a:ext>
            </a:extLst>
          </p:cNvPr>
          <p:cNvCxnSpPr>
            <a:cxnSpLocks/>
          </p:cNvCxnSpPr>
          <p:nvPr/>
        </p:nvCxnSpPr>
        <p:spPr>
          <a:xfrm>
            <a:off x="9791700" y="1956051"/>
            <a:ext cx="0" cy="6330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020C2CF5-A5C8-AC4C-8093-BE87456252CF}"/>
              </a:ext>
            </a:extLst>
          </p:cNvPr>
          <p:cNvSpPr txBox="1"/>
          <p:nvPr/>
        </p:nvSpPr>
        <p:spPr>
          <a:xfrm>
            <a:off x="9923732" y="2024772"/>
            <a:ext cx="1106919"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opposition to repetition</a:t>
            </a:r>
            <a:endParaRPr lang="en-NO" sz="1200" dirty="0">
              <a:latin typeface="Calibri" panose="020F0502020204030204" pitchFamily="34" charset="0"/>
              <a:cs typeface="Calibri" panose="020F0502020204030204" pitchFamily="34" charset="0"/>
            </a:endParaRPr>
          </a:p>
        </p:txBody>
      </p:sp>
      <p:cxnSp>
        <p:nvCxnSpPr>
          <p:cNvPr id="87" name="Straight Arrow Connector 86">
            <a:extLst>
              <a:ext uri="{FF2B5EF4-FFF2-40B4-BE49-F238E27FC236}">
                <a16:creationId xmlns:a16="http://schemas.microsoft.com/office/drawing/2014/main" id="{090B1F2E-15B4-AA41-8DDE-542A26A3CE63}"/>
              </a:ext>
            </a:extLst>
          </p:cNvPr>
          <p:cNvCxnSpPr>
            <a:cxnSpLocks/>
          </p:cNvCxnSpPr>
          <p:nvPr/>
        </p:nvCxnSpPr>
        <p:spPr>
          <a:xfrm flipH="1">
            <a:off x="3633090" y="4595198"/>
            <a:ext cx="1242543" cy="150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ADB93842-60E4-4540-9FBB-E6DB611C88EC}"/>
              </a:ext>
            </a:extLst>
          </p:cNvPr>
          <p:cNvSpPr txBox="1"/>
          <p:nvPr/>
        </p:nvSpPr>
        <p:spPr>
          <a:xfrm>
            <a:off x="3709290" y="4631130"/>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attenuation</a:t>
            </a:r>
            <a:endParaRPr lang="en-NO" sz="1200" dirty="0">
              <a:latin typeface="Calibri" panose="020F0502020204030204" pitchFamily="34" charset="0"/>
              <a:cs typeface="Calibri" panose="020F0502020204030204" pitchFamily="34" charset="0"/>
            </a:endParaRPr>
          </a:p>
        </p:txBody>
      </p:sp>
      <p:cxnSp>
        <p:nvCxnSpPr>
          <p:cNvPr id="90" name="Straight Connector 89">
            <a:extLst>
              <a:ext uri="{FF2B5EF4-FFF2-40B4-BE49-F238E27FC236}">
                <a16:creationId xmlns:a16="http://schemas.microsoft.com/office/drawing/2014/main" id="{CE7E44D3-7CF5-6E43-B8D6-C6CD7535CA6E}"/>
              </a:ext>
            </a:extLst>
          </p:cNvPr>
          <p:cNvCxnSpPr>
            <a:cxnSpLocks/>
          </p:cNvCxnSpPr>
          <p:nvPr/>
        </p:nvCxnSpPr>
        <p:spPr>
          <a:xfrm>
            <a:off x="2394661" y="3444487"/>
            <a:ext cx="1" cy="642926"/>
          </a:xfrm>
          <a:prstGeom prst="line">
            <a:avLst/>
          </a:prstGeom>
          <a:ln w="25400"/>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8B719606-E976-8548-A231-8BCF4D04A654}"/>
              </a:ext>
            </a:extLst>
          </p:cNvPr>
          <p:cNvSpPr txBox="1"/>
          <p:nvPr/>
        </p:nvSpPr>
        <p:spPr>
          <a:xfrm>
            <a:off x="1571702" y="3481461"/>
            <a:ext cx="104679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predicative</a:t>
            </a:r>
            <a:endParaRPr lang="en-NO" sz="1200" dirty="0">
              <a:latin typeface="Calibri" panose="020F0502020204030204" pitchFamily="34" charset="0"/>
              <a:cs typeface="Calibri" panose="020F0502020204030204" pitchFamily="34" charset="0"/>
            </a:endParaRPr>
          </a:p>
        </p:txBody>
      </p:sp>
      <p:cxnSp>
        <p:nvCxnSpPr>
          <p:cNvPr id="92" name="Straight Arrow Connector 91">
            <a:extLst>
              <a:ext uri="{FF2B5EF4-FFF2-40B4-BE49-F238E27FC236}">
                <a16:creationId xmlns:a16="http://schemas.microsoft.com/office/drawing/2014/main" id="{001F80AE-C9C7-3244-B919-38E8FD116390}"/>
              </a:ext>
            </a:extLst>
          </p:cNvPr>
          <p:cNvCxnSpPr>
            <a:cxnSpLocks/>
          </p:cNvCxnSpPr>
          <p:nvPr/>
        </p:nvCxnSpPr>
        <p:spPr>
          <a:xfrm>
            <a:off x="2908697" y="3444487"/>
            <a:ext cx="0" cy="6543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3E31320-8F3E-0F4E-B0CB-ADECDF8C0F54}"/>
              </a:ext>
            </a:extLst>
          </p:cNvPr>
          <p:cNvSpPr txBox="1"/>
          <p:nvPr/>
        </p:nvSpPr>
        <p:spPr>
          <a:xfrm>
            <a:off x="2908697" y="3589175"/>
            <a:ext cx="1586793"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continuative</a:t>
            </a:r>
            <a:endParaRPr lang="en-NO" sz="1200" dirty="0">
              <a:latin typeface="Calibri" panose="020F0502020204030204" pitchFamily="34" charset="0"/>
              <a:cs typeface="Calibri" panose="020F0502020204030204" pitchFamily="34" charset="0"/>
            </a:endParaRPr>
          </a:p>
        </p:txBody>
      </p:sp>
      <p:cxnSp>
        <p:nvCxnSpPr>
          <p:cNvPr id="100" name="Straight Arrow Connector 99">
            <a:extLst>
              <a:ext uri="{FF2B5EF4-FFF2-40B4-BE49-F238E27FC236}">
                <a16:creationId xmlns:a16="http://schemas.microsoft.com/office/drawing/2014/main" id="{E2ED45B3-8235-FA40-B83D-270BB74AD378}"/>
              </a:ext>
            </a:extLst>
          </p:cNvPr>
          <p:cNvCxnSpPr>
            <a:cxnSpLocks/>
          </p:cNvCxnSpPr>
          <p:nvPr/>
        </p:nvCxnSpPr>
        <p:spPr>
          <a:xfrm flipV="1">
            <a:off x="6679095" y="4385152"/>
            <a:ext cx="1725681" cy="119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29406E4D-41FB-8B46-9FB2-CC4C9E7000B4}"/>
              </a:ext>
            </a:extLst>
          </p:cNvPr>
          <p:cNvSpPr txBox="1"/>
          <p:nvPr/>
        </p:nvSpPr>
        <p:spPr>
          <a:xfrm>
            <a:off x="7405947" y="4121453"/>
            <a:ext cx="1106919"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aggression</a:t>
            </a:r>
            <a:endParaRPr lang="en-NO" sz="1200" dirty="0">
              <a:latin typeface="Calibri" panose="020F0502020204030204" pitchFamily="34" charset="0"/>
              <a:cs typeface="Calibri" panose="020F0502020204030204" pitchFamily="34" charset="0"/>
            </a:endParaRPr>
          </a:p>
        </p:txBody>
      </p:sp>
      <p:cxnSp>
        <p:nvCxnSpPr>
          <p:cNvPr id="108" name="Straight Connector 107">
            <a:extLst>
              <a:ext uri="{FF2B5EF4-FFF2-40B4-BE49-F238E27FC236}">
                <a16:creationId xmlns:a16="http://schemas.microsoft.com/office/drawing/2014/main" id="{1E3B6080-79C2-A149-8811-DEBA976BD8EA}"/>
              </a:ext>
            </a:extLst>
          </p:cNvPr>
          <p:cNvCxnSpPr>
            <a:cxnSpLocks/>
            <a:endCxn id="86" idx="1"/>
          </p:cNvCxnSpPr>
          <p:nvPr/>
        </p:nvCxnSpPr>
        <p:spPr>
          <a:xfrm>
            <a:off x="6735417" y="4740586"/>
            <a:ext cx="1748192" cy="1240504"/>
          </a:xfrm>
          <a:prstGeom prst="line">
            <a:avLst/>
          </a:prstGeom>
          <a:ln w="57150">
            <a:solidFill>
              <a:schemeClr val="accent5">
                <a:lumMod val="75000"/>
              </a:schemeClr>
            </a:solidFill>
            <a:prstDash val="dash"/>
          </a:ln>
        </p:spPr>
        <p:style>
          <a:lnRef idx="1">
            <a:schemeClr val="dk1"/>
          </a:lnRef>
          <a:fillRef idx="0">
            <a:schemeClr val="dk1"/>
          </a:fillRef>
          <a:effectRef idx="0">
            <a:schemeClr val="dk1"/>
          </a:effectRef>
          <a:fontRef idx="minor">
            <a:schemeClr val="tx1"/>
          </a:fontRef>
        </p:style>
      </p:cxnSp>
      <p:sp>
        <p:nvSpPr>
          <p:cNvPr id="109" name="TextBox 108">
            <a:extLst>
              <a:ext uri="{FF2B5EF4-FFF2-40B4-BE49-F238E27FC236}">
                <a16:creationId xmlns:a16="http://schemas.microsoft.com/office/drawing/2014/main" id="{59C16D79-961A-4748-BCE9-8ED2CFE5669C}"/>
              </a:ext>
            </a:extLst>
          </p:cNvPr>
          <p:cNvSpPr txBox="1"/>
          <p:nvPr/>
        </p:nvSpPr>
        <p:spPr>
          <a:xfrm>
            <a:off x="6959339" y="5372105"/>
            <a:ext cx="1056779" cy="461665"/>
          </a:xfrm>
          <a:prstGeom prst="rect">
            <a:avLst/>
          </a:prstGeom>
          <a:noFill/>
        </p:spPr>
        <p:txBody>
          <a:bodyPr wrap="square" rtlCol="0">
            <a:spAutoFit/>
          </a:bodyPr>
          <a:lstStyle/>
          <a:p>
            <a:r>
              <a:rPr lang="nb-NO" sz="1200" b="1" dirty="0">
                <a:solidFill>
                  <a:schemeClr val="accent5">
                    <a:lumMod val="75000"/>
                  </a:schemeClr>
                </a:solidFill>
                <a:latin typeface="Calibri" panose="020F0502020204030204" pitchFamily="34" charset="0"/>
                <a:cs typeface="Calibri" panose="020F0502020204030204" pitchFamily="34" charset="0"/>
              </a:rPr>
              <a:t>imperative</a:t>
            </a:r>
            <a:r>
              <a:rPr lang="nb-NO" sz="1200" b="1" dirty="0">
                <a:solidFill>
                  <a:schemeClr val="accent3">
                    <a:lumMod val="75000"/>
                  </a:schemeClr>
                </a:solidFill>
                <a:latin typeface="Calibri" panose="020F0502020204030204" pitchFamily="34" charset="0"/>
                <a:cs typeface="Calibri" panose="020F0502020204030204" pitchFamily="34" charset="0"/>
              </a:rPr>
              <a:t> </a:t>
            </a:r>
          </a:p>
          <a:p>
            <a:r>
              <a:rPr lang="nb-NO" sz="1200" b="1" dirty="0">
                <a:solidFill>
                  <a:schemeClr val="accent5">
                    <a:lumMod val="75000"/>
                  </a:schemeClr>
                </a:solidFill>
                <a:latin typeface="Calibri" panose="020F0502020204030204" pitchFamily="34" charset="0"/>
                <a:cs typeface="Calibri" panose="020F0502020204030204" pitchFamily="34" charset="0"/>
              </a:rPr>
              <a:t>option</a:t>
            </a:r>
            <a:endParaRPr lang="en-NO" sz="1200" b="1" dirty="0">
              <a:solidFill>
                <a:schemeClr val="accent5">
                  <a:lumMod val="75000"/>
                </a:schemeClr>
              </a:solidFill>
              <a:latin typeface="Calibri" panose="020F0502020204030204" pitchFamily="34" charset="0"/>
              <a:cs typeface="Calibri" panose="020F0502020204030204" pitchFamily="34" charset="0"/>
            </a:endParaRPr>
          </a:p>
        </p:txBody>
      </p:sp>
      <p:cxnSp>
        <p:nvCxnSpPr>
          <p:cNvPr id="120" name="Straight Arrow Connector 119">
            <a:extLst>
              <a:ext uri="{FF2B5EF4-FFF2-40B4-BE49-F238E27FC236}">
                <a16:creationId xmlns:a16="http://schemas.microsoft.com/office/drawing/2014/main" id="{6D9C3339-8FB2-8644-BCC2-A9EAC228704D}"/>
              </a:ext>
            </a:extLst>
          </p:cNvPr>
          <p:cNvCxnSpPr>
            <a:cxnSpLocks/>
          </p:cNvCxnSpPr>
          <p:nvPr/>
        </p:nvCxnSpPr>
        <p:spPr>
          <a:xfrm>
            <a:off x="9763166" y="3444487"/>
            <a:ext cx="15138" cy="714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97F2392A-295A-B446-8C5D-292F840232FC}"/>
              </a:ext>
            </a:extLst>
          </p:cNvPr>
          <p:cNvSpPr txBox="1"/>
          <p:nvPr/>
        </p:nvSpPr>
        <p:spPr>
          <a:xfrm>
            <a:off x="9763166" y="3823195"/>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continuative</a:t>
            </a:r>
            <a:endParaRPr lang="en-NO" sz="1200" dirty="0">
              <a:latin typeface="Calibri" panose="020F0502020204030204" pitchFamily="34" charset="0"/>
              <a:cs typeface="Calibri" panose="020F0502020204030204" pitchFamily="34" charset="0"/>
            </a:endParaRPr>
          </a:p>
        </p:txBody>
      </p:sp>
      <p:cxnSp>
        <p:nvCxnSpPr>
          <p:cNvPr id="122" name="Straight Arrow Connector 121">
            <a:extLst>
              <a:ext uri="{FF2B5EF4-FFF2-40B4-BE49-F238E27FC236}">
                <a16:creationId xmlns:a16="http://schemas.microsoft.com/office/drawing/2014/main" id="{03755534-E114-9A48-AE94-8C1A32B42444}"/>
              </a:ext>
            </a:extLst>
          </p:cNvPr>
          <p:cNvCxnSpPr>
            <a:cxnSpLocks/>
            <a:stCxn id="13" idx="2"/>
            <a:endCxn id="12" idx="0"/>
          </p:cNvCxnSpPr>
          <p:nvPr/>
        </p:nvCxnSpPr>
        <p:spPr>
          <a:xfrm flipH="1">
            <a:off x="1793721" y="4918410"/>
            <a:ext cx="683260" cy="5313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5C4F3B50-59B5-9941-9F3A-2C123439FFCC}"/>
              </a:ext>
            </a:extLst>
          </p:cNvPr>
          <p:cNvSpPr txBox="1"/>
          <p:nvPr/>
        </p:nvSpPr>
        <p:spPr>
          <a:xfrm>
            <a:off x="2155906" y="5129893"/>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further attenuation</a:t>
            </a:r>
            <a:endParaRPr lang="en-NO" sz="1200" dirty="0">
              <a:latin typeface="Calibri" panose="020F0502020204030204" pitchFamily="34" charset="0"/>
              <a:cs typeface="Calibri" panose="020F0502020204030204" pitchFamily="34" charset="0"/>
            </a:endParaRPr>
          </a:p>
        </p:txBody>
      </p:sp>
      <p:cxnSp>
        <p:nvCxnSpPr>
          <p:cNvPr id="128" name="Straight Connector 127">
            <a:extLst>
              <a:ext uri="{FF2B5EF4-FFF2-40B4-BE49-F238E27FC236}">
                <a16:creationId xmlns:a16="http://schemas.microsoft.com/office/drawing/2014/main" id="{23B4963B-7E82-3441-A7C2-DF5EAB8F3319}"/>
              </a:ext>
            </a:extLst>
          </p:cNvPr>
          <p:cNvCxnSpPr>
            <a:cxnSpLocks/>
          </p:cNvCxnSpPr>
          <p:nvPr/>
        </p:nvCxnSpPr>
        <p:spPr>
          <a:xfrm flipH="1">
            <a:off x="5480736" y="5000462"/>
            <a:ext cx="5664" cy="573960"/>
          </a:xfrm>
          <a:prstGeom prst="line">
            <a:avLst/>
          </a:prstGeom>
          <a:ln w="25400"/>
        </p:spPr>
        <p:style>
          <a:lnRef idx="1">
            <a:schemeClr val="dk1"/>
          </a:lnRef>
          <a:fillRef idx="0">
            <a:schemeClr val="dk1"/>
          </a:fillRef>
          <a:effectRef idx="0">
            <a:schemeClr val="dk1"/>
          </a:effectRef>
          <a:fontRef idx="minor">
            <a:schemeClr val="tx1"/>
          </a:fontRef>
        </p:style>
      </p:cxnSp>
      <p:sp>
        <p:nvSpPr>
          <p:cNvPr id="129" name="TextBox 128">
            <a:extLst>
              <a:ext uri="{FF2B5EF4-FFF2-40B4-BE49-F238E27FC236}">
                <a16:creationId xmlns:a16="http://schemas.microsoft.com/office/drawing/2014/main" id="{4F28109A-AA39-B049-9819-3098088A64FF}"/>
              </a:ext>
            </a:extLst>
          </p:cNvPr>
          <p:cNvSpPr txBox="1"/>
          <p:nvPr/>
        </p:nvSpPr>
        <p:spPr>
          <a:xfrm>
            <a:off x="4663107" y="5253167"/>
            <a:ext cx="1056779"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imperative</a:t>
            </a:r>
            <a:endParaRPr lang="en-NO" sz="1200">
              <a:latin typeface="Calibri" panose="020F0502020204030204" pitchFamily="34" charset="0"/>
              <a:cs typeface="Calibri" panose="020F0502020204030204" pitchFamily="34" charset="0"/>
            </a:endParaRPr>
          </a:p>
        </p:txBody>
      </p:sp>
      <p:cxnSp>
        <p:nvCxnSpPr>
          <p:cNvPr id="132" name="Straight Arrow Connector 131">
            <a:extLst>
              <a:ext uri="{FF2B5EF4-FFF2-40B4-BE49-F238E27FC236}">
                <a16:creationId xmlns:a16="http://schemas.microsoft.com/office/drawing/2014/main" id="{8EDE0536-F5A1-6540-8ABF-7538F1CD1917}"/>
              </a:ext>
            </a:extLst>
          </p:cNvPr>
          <p:cNvCxnSpPr>
            <a:cxnSpLocks/>
          </p:cNvCxnSpPr>
          <p:nvPr/>
        </p:nvCxnSpPr>
        <p:spPr>
          <a:xfrm>
            <a:off x="5966291" y="5000462"/>
            <a:ext cx="0" cy="5739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5A8D50EC-5FA8-2E4C-8931-EB85AE8CA747}"/>
              </a:ext>
            </a:extLst>
          </p:cNvPr>
          <p:cNvSpPr txBox="1"/>
          <p:nvPr/>
        </p:nvSpPr>
        <p:spPr>
          <a:xfrm>
            <a:off x="5953154" y="5229663"/>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temporary</a:t>
            </a:r>
            <a:endParaRPr lang="en-NO" sz="1200" dirty="0">
              <a:latin typeface="Calibri" panose="020F0502020204030204" pitchFamily="34" charset="0"/>
              <a:cs typeface="Calibri" panose="020F0502020204030204" pitchFamily="34" charset="0"/>
            </a:endParaRPr>
          </a:p>
        </p:txBody>
      </p:sp>
      <p:cxnSp>
        <p:nvCxnSpPr>
          <p:cNvPr id="135" name="Straight Connector 134">
            <a:extLst>
              <a:ext uri="{FF2B5EF4-FFF2-40B4-BE49-F238E27FC236}">
                <a16:creationId xmlns:a16="http://schemas.microsoft.com/office/drawing/2014/main" id="{A8DBAD99-CDA2-0E44-B4C5-76FD711FAC05}"/>
              </a:ext>
            </a:extLst>
          </p:cNvPr>
          <p:cNvCxnSpPr>
            <a:cxnSpLocks/>
            <a:stCxn id="11" idx="3"/>
            <a:endCxn id="86" idx="1"/>
          </p:cNvCxnSpPr>
          <p:nvPr/>
        </p:nvCxnSpPr>
        <p:spPr>
          <a:xfrm flipV="1">
            <a:off x="6658623" y="5981090"/>
            <a:ext cx="1824986" cy="12945"/>
          </a:xfrm>
          <a:prstGeom prst="line">
            <a:avLst/>
          </a:prstGeom>
          <a:ln w="57150">
            <a:solidFill>
              <a:schemeClr val="accent5">
                <a:lumMod val="75000"/>
              </a:schemeClr>
            </a:solidFill>
            <a:prstDash val="dash"/>
          </a:ln>
        </p:spPr>
        <p:style>
          <a:lnRef idx="1">
            <a:schemeClr val="dk1"/>
          </a:lnRef>
          <a:fillRef idx="0">
            <a:schemeClr val="dk1"/>
          </a:fillRef>
          <a:effectRef idx="0">
            <a:schemeClr val="dk1"/>
          </a:effectRef>
          <a:fontRef idx="minor">
            <a:schemeClr val="tx1"/>
          </a:fontRef>
        </p:style>
      </p:cxnSp>
      <p:sp>
        <p:nvSpPr>
          <p:cNvPr id="136" name="TextBox 135">
            <a:extLst>
              <a:ext uri="{FF2B5EF4-FFF2-40B4-BE49-F238E27FC236}">
                <a16:creationId xmlns:a16="http://schemas.microsoft.com/office/drawing/2014/main" id="{69DEDA90-97F6-4045-9F1F-74D41036DA0F}"/>
              </a:ext>
            </a:extLst>
          </p:cNvPr>
          <p:cNvSpPr txBox="1"/>
          <p:nvPr/>
        </p:nvSpPr>
        <p:spPr>
          <a:xfrm>
            <a:off x="6928461" y="6034749"/>
            <a:ext cx="1508764" cy="461665"/>
          </a:xfrm>
          <a:prstGeom prst="rect">
            <a:avLst/>
          </a:prstGeom>
          <a:noFill/>
        </p:spPr>
        <p:txBody>
          <a:bodyPr wrap="square" rtlCol="0">
            <a:spAutoFit/>
          </a:bodyPr>
          <a:lstStyle/>
          <a:p>
            <a:r>
              <a:rPr lang="nb-NO" sz="1200" b="1" dirty="0">
                <a:solidFill>
                  <a:schemeClr val="accent5">
                    <a:lumMod val="75000"/>
                  </a:schemeClr>
                </a:solidFill>
                <a:latin typeface="Calibri" panose="020F0502020204030204" pitchFamily="34" charset="0"/>
                <a:cs typeface="Calibri" panose="020F0502020204030204" pitchFamily="34" charset="0"/>
              </a:rPr>
              <a:t>imperative option, </a:t>
            </a:r>
          </a:p>
          <a:p>
            <a:r>
              <a:rPr lang="nb-NO" sz="1200" b="1" dirty="0">
                <a:solidFill>
                  <a:schemeClr val="accent5">
                    <a:lumMod val="75000"/>
                  </a:schemeClr>
                </a:solidFill>
                <a:latin typeface="Calibri" panose="020F0502020204030204" pitchFamily="34" charset="0"/>
                <a:cs typeface="Calibri" panose="020F0502020204030204" pitchFamily="34" charset="0"/>
              </a:rPr>
              <a:t>po- prefix option</a:t>
            </a:r>
            <a:endParaRPr lang="en-NO" sz="1200" b="1" dirty="0">
              <a:solidFill>
                <a:schemeClr val="accent5">
                  <a:lumMod val="75000"/>
                </a:schemeClr>
              </a:solidFill>
              <a:latin typeface="Calibri" panose="020F0502020204030204" pitchFamily="34" charset="0"/>
              <a:cs typeface="Calibri" panose="020F0502020204030204" pitchFamily="34" charset="0"/>
            </a:endParaRPr>
          </a:p>
        </p:txBody>
      </p:sp>
      <p:cxnSp>
        <p:nvCxnSpPr>
          <p:cNvPr id="138" name="Straight Connector 137">
            <a:extLst>
              <a:ext uri="{FF2B5EF4-FFF2-40B4-BE49-F238E27FC236}">
                <a16:creationId xmlns:a16="http://schemas.microsoft.com/office/drawing/2014/main" id="{17385033-D530-964D-8053-8E1E315EE8EE}"/>
              </a:ext>
            </a:extLst>
          </p:cNvPr>
          <p:cNvCxnSpPr>
            <a:cxnSpLocks/>
            <a:stCxn id="12" idx="3"/>
          </p:cNvCxnSpPr>
          <p:nvPr/>
        </p:nvCxnSpPr>
        <p:spPr>
          <a:xfrm>
            <a:off x="2944713" y="5865260"/>
            <a:ext cx="1802895" cy="0"/>
          </a:xfrm>
          <a:prstGeom prst="line">
            <a:avLst/>
          </a:prstGeom>
          <a:ln w="25400">
            <a:prstDash val="solid"/>
          </a:ln>
        </p:spPr>
        <p:style>
          <a:lnRef idx="1">
            <a:schemeClr val="dk1"/>
          </a:lnRef>
          <a:fillRef idx="0">
            <a:schemeClr val="dk1"/>
          </a:fillRef>
          <a:effectRef idx="0">
            <a:schemeClr val="dk1"/>
          </a:effectRef>
          <a:fontRef idx="minor">
            <a:schemeClr val="tx1"/>
          </a:fontRef>
        </p:style>
      </p:cxnSp>
      <p:sp>
        <p:nvSpPr>
          <p:cNvPr id="139" name="TextBox 138">
            <a:extLst>
              <a:ext uri="{FF2B5EF4-FFF2-40B4-BE49-F238E27FC236}">
                <a16:creationId xmlns:a16="http://schemas.microsoft.com/office/drawing/2014/main" id="{C04D2AAB-C668-F645-8664-32FE77A54742}"/>
              </a:ext>
            </a:extLst>
          </p:cNvPr>
          <p:cNvSpPr txBox="1"/>
          <p:nvPr/>
        </p:nvSpPr>
        <p:spPr>
          <a:xfrm>
            <a:off x="2991097" y="5858917"/>
            <a:ext cx="1056779"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po- prefix</a:t>
            </a:r>
            <a:endParaRPr lang="en-NO" sz="1200" dirty="0">
              <a:latin typeface="Calibri" panose="020F0502020204030204" pitchFamily="34" charset="0"/>
              <a:cs typeface="Calibri" panose="020F0502020204030204" pitchFamily="34" charset="0"/>
            </a:endParaRPr>
          </a:p>
        </p:txBody>
      </p:sp>
      <p:sp>
        <p:nvSpPr>
          <p:cNvPr id="65" name="Rounded Rectangle 64">
            <a:extLst>
              <a:ext uri="{FF2B5EF4-FFF2-40B4-BE49-F238E27FC236}">
                <a16:creationId xmlns:a16="http://schemas.microsoft.com/office/drawing/2014/main" id="{C9C1A301-840C-5B40-982D-3027FB662B9E}"/>
              </a:ext>
            </a:extLst>
          </p:cNvPr>
          <p:cNvSpPr/>
          <p:nvPr/>
        </p:nvSpPr>
        <p:spPr>
          <a:xfrm>
            <a:off x="364436" y="97032"/>
            <a:ext cx="11744991" cy="57599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latin typeface="Calibri" panose="020F0502020204030204" pitchFamily="34" charset="0"/>
                <a:cs typeface="Calibri" panose="020F0502020204030204" pitchFamily="34" charset="0"/>
              </a:rPr>
              <a:t>Dotted lines indicate weaker relationships</a:t>
            </a:r>
            <a:endParaRPr lang="en-GB" sz="2200" dirty="0">
              <a:solidFill>
                <a:schemeClr val="bg1"/>
              </a:solidFill>
              <a:effectLst/>
              <a:latin typeface="Calibri" panose="020F0502020204030204" pitchFamily="34" charset="0"/>
              <a:cs typeface="Calibri" panose="020F0502020204030204" pitchFamily="34" charset="0"/>
            </a:endParaRPr>
          </a:p>
        </p:txBody>
      </p:sp>
      <p:sp>
        <p:nvSpPr>
          <p:cNvPr id="86" name="TextBox 85">
            <a:extLst>
              <a:ext uri="{FF2B5EF4-FFF2-40B4-BE49-F238E27FC236}">
                <a16:creationId xmlns:a16="http://schemas.microsoft.com/office/drawing/2014/main" id="{D556DE7C-1F5E-EC4D-BF89-C3391BF2BC40}"/>
              </a:ext>
            </a:extLst>
          </p:cNvPr>
          <p:cNvSpPr txBox="1"/>
          <p:nvPr/>
        </p:nvSpPr>
        <p:spPr>
          <a:xfrm>
            <a:off x="8483609" y="5565591"/>
            <a:ext cx="2338387" cy="830997"/>
          </a:xfrm>
          <a:prstGeom prst="rect">
            <a:avLst/>
          </a:prstGeom>
          <a:solidFill>
            <a:schemeClr val="accent5">
              <a:lumMod val="75000"/>
            </a:schemeClr>
          </a:solidFill>
          <a:ln>
            <a:solidFill>
              <a:schemeClr val="tx1"/>
            </a:solidFill>
          </a:ln>
        </p:spPr>
        <p:txBody>
          <a:bodyPr wrap="square" rtlCol="0">
            <a:spAutoFit/>
          </a:bodyPr>
          <a:lstStyle/>
          <a:p>
            <a:r>
              <a:rPr lang="en-NO" sz="1200" dirty="0">
                <a:solidFill>
                  <a:schemeClr val="bg1"/>
                </a:solidFill>
                <a:latin typeface="Calibri" panose="020F0502020204030204" pitchFamily="34" charset="0"/>
                <a:cs typeface="Calibri" panose="020F0502020204030204" pitchFamily="34" charset="0"/>
              </a:rPr>
              <a:t>2:6 (3 constructions)</a:t>
            </a:r>
            <a:endParaRPr lang="ru-RU" sz="1200" dirty="0">
              <a:solidFill>
                <a:schemeClr val="bg1"/>
              </a:solidFill>
              <a:latin typeface="Calibri" panose="020F0502020204030204" pitchFamily="34" charset="0"/>
              <a:cs typeface="Calibri" panose="020F0502020204030204" pitchFamily="34" charset="0"/>
            </a:endParaRPr>
          </a:p>
          <a:p>
            <a:r>
              <a:rPr lang="nb-NO" sz="1200" b="1" dirty="0">
                <a:solidFill>
                  <a:schemeClr val="bg1"/>
                </a:solidFill>
                <a:latin typeface="Calibri" panose="020F0502020204030204" pitchFamily="34" charset="0"/>
                <a:cs typeface="Calibri" panose="020F0502020204030204" pitchFamily="34" charset="0"/>
              </a:rPr>
              <a:t>Prohibition and Threat</a:t>
            </a:r>
            <a:endParaRPr lang="en-NO" sz="1200" b="1" dirty="0">
              <a:solidFill>
                <a:schemeClr val="bg1"/>
              </a:solidFill>
              <a:latin typeface="Calibri" panose="020F0502020204030204" pitchFamily="34" charset="0"/>
              <a:cs typeface="Calibri" panose="020F0502020204030204" pitchFamily="34" charset="0"/>
            </a:endParaRPr>
          </a:p>
          <a:p>
            <a:r>
              <a:rPr lang="nb-NO" sz="1200" dirty="0">
                <a:solidFill>
                  <a:schemeClr val="bg1"/>
                </a:solidFill>
                <a:latin typeface="Calibri" panose="020F0502020204030204" pitchFamily="34" charset="0"/>
                <a:cs typeface="Calibri" panose="020F0502020204030204" pitchFamily="34" charset="0"/>
              </a:rPr>
              <a:t>Ja PronPers-Dat VP-Fut!</a:t>
            </a:r>
          </a:p>
          <a:p>
            <a:r>
              <a:rPr lang="nb-NO" sz="1200" dirty="0">
                <a:solidFill>
                  <a:schemeClr val="bg1"/>
                </a:solidFill>
                <a:latin typeface="Calibri" panose="020F0502020204030204" pitchFamily="34" charset="0"/>
                <a:cs typeface="Calibri" panose="020F0502020204030204" pitchFamily="34" charset="0"/>
              </a:rPr>
              <a:t>‘You do X and you will regret it!’</a:t>
            </a:r>
            <a:endParaRPr lang="en-NO" sz="1200" dirty="0">
              <a:solidFill>
                <a:schemeClr val="bg1"/>
              </a:solidFill>
              <a:latin typeface="Calibri" panose="020F0502020204030204" pitchFamily="34" charset="0"/>
              <a:cs typeface="Calibri" panose="020F0502020204030204" pitchFamily="34" charset="0"/>
            </a:endParaRPr>
          </a:p>
        </p:txBody>
      </p:sp>
      <p:cxnSp>
        <p:nvCxnSpPr>
          <p:cNvPr id="96" name="Straight Arrow Connector 95">
            <a:extLst>
              <a:ext uri="{FF2B5EF4-FFF2-40B4-BE49-F238E27FC236}">
                <a16:creationId xmlns:a16="http://schemas.microsoft.com/office/drawing/2014/main" id="{98BDFE87-6CAE-CF49-81F0-18A12DFA3AC4}"/>
              </a:ext>
            </a:extLst>
          </p:cNvPr>
          <p:cNvCxnSpPr>
            <a:cxnSpLocks/>
          </p:cNvCxnSpPr>
          <p:nvPr/>
        </p:nvCxnSpPr>
        <p:spPr>
          <a:xfrm>
            <a:off x="9764310" y="5006500"/>
            <a:ext cx="381176" cy="5817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6514A310-7D7E-DE43-9C4E-F84347784AAC}"/>
              </a:ext>
            </a:extLst>
          </p:cNvPr>
          <p:cNvSpPr txBox="1"/>
          <p:nvPr/>
        </p:nvSpPr>
        <p:spPr>
          <a:xfrm>
            <a:off x="8560403" y="5147546"/>
            <a:ext cx="1491520"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further aggression</a:t>
            </a:r>
            <a:endParaRPr lang="en-NO"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1606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6AF2A0-18BB-B243-B02E-4159BDB1808E}"/>
              </a:ext>
            </a:extLst>
          </p:cNvPr>
          <p:cNvSpPr txBox="1"/>
          <p:nvPr/>
        </p:nvSpPr>
        <p:spPr>
          <a:xfrm>
            <a:off x="4840355" y="2574235"/>
            <a:ext cx="1838740" cy="1015663"/>
          </a:xfrm>
          <a:prstGeom prst="rect">
            <a:avLst/>
          </a:prstGeom>
          <a:noFill/>
          <a:ln w="57150">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1:1 (5 constructions) </a:t>
            </a:r>
          </a:p>
          <a:p>
            <a:r>
              <a:rPr lang="nb-NO" sz="1200" b="1" dirty="0">
                <a:latin typeface="Calibri" panose="020F0502020204030204" pitchFamily="34" charset="0"/>
                <a:cs typeface="Calibri" panose="020F0502020204030204" pitchFamily="34" charset="0"/>
              </a:rPr>
              <a:t>Prevention of intended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smet’-Imp VP-Ipfv.Inf!</a:t>
            </a:r>
          </a:p>
          <a:p>
            <a:r>
              <a:rPr lang="nb-NO" sz="1200" dirty="0">
                <a:latin typeface="Calibri" panose="020F0502020204030204" pitchFamily="34" charset="0"/>
                <a:cs typeface="Calibri" panose="020F0502020204030204" pitchFamily="34" charset="0"/>
              </a:rPr>
              <a:t>‘Don’t you dare X’</a:t>
            </a:r>
            <a:endParaRPr lang="en-NO" sz="1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38CEC48-6773-B44B-B7E5-A85D7F6D1836}"/>
              </a:ext>
            </a:extLst>
          </p:cNvPr>
          <p:cNvSpPr txBox="1"/>
          <p:nvPr/>
        </p:nvSpPr>
        <p:spPr>
          <a:xfrm>
            <a:off x="3269974" y="788505"/>
            <a:ext cx="183874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1:2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General rules</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VP-Ipfv.Inf! </a:t>
            </a:r>
          </a:p>
          <a:p>
            <a:r>
              <a:rPr lang="nb-NO" sz="1200" dirty="0">
                <a:latin typeface="Calibri" panose="020F0502020204030204" pitchFamily="34" charset="0"/>
                <a:cs typeface="Calibri" panose="020F0502020204030204" pitchFamily="34" charset="0"/>
              </a:rPr>
              <a:t>‘No X-ing!’ </a:t>
            </a:r>
            <a:endParaRPr lang="en-NO" sz="1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AD51A80-184F-4F4C-9292-65CF85874BD1}"/>
              </a:ext>
            </a:extLst>
          </p:cNvPr>
          <p:cNvSpPr txBox="1"/>
          <p:nvPr/>
        </p:nvSpPr>
        <p:spPr>
          <a:xfrm>
            <a:off x="5743991" y="957468"/>
            <a:ext cx="2172450" cy="830997"/>
          </a:xfrm>
          <a:prstGeom prst="rect">
            <a:avLst/>
          </a:prstGeom>
          <a:solidFill>
            <a:schemeClr val="accent4">
              <a:lumMod val="75000"/>
            </a:schemeClr>
          </a:solidFill>
          <a:ln>
            <a:solidFill>
              <a:schemeClr val="tx1"/>
            </a:solidFill>
          </a:ln>
        </p:spPr>
        <p:txBody>
          <a:bodyPr wrap="square" rtlCol="0">
            <a:spAutoFit/>
          </a:bodyPr>
          <a:lstStyle/>
          <a:p>
            <a:r>
              <a:rPr lang="en-NO" sz="1200" dirty="0">
                <a:solidFill>
                  <a:schemeClr val="bg1"/>
                </a:solidFill>
                <a:latin typeface="Calibri" panose="020F0502020204030204" pitchFamily="34" charset="0"/>
                <a:cs typeface="Calibri" panose="020F0502020204030204" pitchFamily="34" charset="0"/>
              </a:rPr>
              <a:t>1:</a:t>
            </a:r>
            <a:r>
              <a:rPr lang="ru-RU" sz="1200" dirty="0">
                <a:solidFill>
                  <a:schemeClr val="bg1"/>
                </a:solidFill>
                <a:latin typeface="Calibri" panose="020F0502020204030204" pitchFamily="34" charset="0"/>
                <a:cs typeface="Calibri" panose="020F0502020204030204" pitchFamily="34" charset="0"/>
              </a:rPr>
              <a:t>4</a:t>
            </a:r>
            <a:r>
              <a:rPr lang="en-NO" sz="1200" dirty="0">
                <a:solidFill>
                  <a:schemeClr val="bg1"/>
                </a:solidFill>
                <a:latin typeface="Calibri" panose="020F0502020204030204" pitchFamily="34" charset="0"/>
                <a:cs typeface="Calibri" panose="020F0502020204030204" pitchFamily="34" charset="0"/>
              </a:rPr>
              <a:t> (7 constructions)</a:t>
            </a:r>
            <a:endParaRPr lang="nb-NO" sz="1200" dirty="0">
              <a:solidFill>
                <a:schemeClr val="bg1"/>
              </a:solidFill>
              <a:latin typeface="Calibri" panose="020F0502020204030204" pitchFamily="34" charset="0"/>
              <a:cs typeface="Calibri" panose="020F0502020204030204" pitchFamily="34" charset="0"/>
            </a:endParaRPr>
          </a:p>
          <a:p>
            <a:r>
              <a:rPr lang="nb-NO" sz="1200" b="1" dirty="0">
                <a:solidFill>
                  <a:schemeClr val="bg1"/>
                </a:solidFill>
                <a:latin typeface="Calibri" panose="020F0502020204030204" pitchFamily="34" charset="0"/>
                <a:cs typeface="Calibri" panose="020F0502020204030204" pitchFamily="34" charset="0"/>
              </a:rPr>
              <a:t>Prohibition of smallest portion</a:t>
            </a:r>
            <a:endParaRPr lang="en-NO" sz="1200" b="1" dirty="0">
              <a:solidFill>
                <a:schemeClr val="bg1"/>
              </a:solidFill>
              <a:latin typeface="Calibri" panose="020F0502020204030204" pitchFamily="34" charset="0"/>
              <a:cs typeface="Calibri" panose="020F0502020204030204" pitchFamily="34" charset="0"/>
            </a:endParaRPr>
          </a:p>
          <a:p>
            <a:r>
              <a:rPr lang="cs-CZ" sz="1200" dirty="0">
                <a:solidFill>
                  <a:schemeClr val="bg1"/>
                </a:solidFill>
                <a:latin typeface="Calibri" panose="020F0502020204030204" pitchFamily="34" charset="0"/>
                <a:cs typeface="Calibri" panose="020F0502020204030204" pitchFamily="34" charset="0"/>
              </a:rPr>
              <a:t>(Čtoby) </a:t>
            </a:r>
            <a:r>
              <a:rPr lang="nb-NO" sz="1200" dirty="0">
                <a:solidFill>
                  <a:schemeClr val="bg1"/>
                </a:solidFill>
                <a:latin typeface="Calibri" panose="020F0502020204030204" pitchFamily="34" charset="0"/>
                <a:cs typeface="Calibri" panose="020F0502020204030204" pitchFamily="34" charset="0"/>
              </a:rPr>
              <a:t>nikakoj-Gen NP-Gen! </a:t>
            </a:r>
          </a:p>
          <a:p>
            <a:r>
              <a:rPr lang="nb-NO" sz="1200" dirty="0">
                <a:solidFill>
                  <a:schemeClr val="bg1"/>
                </a:solidFill>
                <a:latin typeface="Calibri" panose="020F0502020204030204" pitchFamily="34" charset="0"/>
                <a:cs typeface="Calibri" panose="020F0502020204030204" pitchFamily="34" charset="0"/>
              </a:rPr>
              <a:t>‘No X-es!’</a:t>
            </a:r>
            <a:endParaRPr lang="en-NO" sz="1200" dirty="0">
              <a:solidFill>
                <a:schemeClr val="bg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5A08A9E-7FF5-B045-85BD-CB4FE8C66636}"/>
              </a:ext>
            </a:extLst>
          </p:cNvPr>
          <p:cNvSpPr txBox="1"/>
          <p:nvPr/>
        </p:nvSpPr>
        <p:spPr>
          <a:xfrm>
            <a:off x="8455161" y="1125054"/>
            <a:ext cx="2022031"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5</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Anticipation of resistance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PronPers-Nom ne VP-Fut!</a:t>
            </a:r>
          </a:p>
          <a:p>
            <a:r>
              <a:rPr lang="nb-NO" sz="1200" dirty="0">
                <a:latin typeface="Calibri" panose="020F0502020204030204" pitchFamily="34" charset="0"/>
                <a:cs typeface="Calibri" panose="020F0502020204030204" pitchFamily="34" charset="0"/>
              </a:rPr>
              <a:t>‘You’re not going to do X!’</a:t>
            </a:r>
            <a:endParaRPr lang="en-NO" sz="1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777BEC0-4D2E-A042-A437-E2A3FA21FF26}"/>
              </a:ext>
            </a:extLst>
          </p:cNvPr>
          <p:cNvSpPr txBox="1"/>
          <p:nvPr/>
        </p:nvSpPr>
        <p:spPr>
          <a:xfrm>
            <a:off x="8415129" y="2604052"/>
            <a:ext cx="2364709" cy="830997"/>
          </a:xfrm>
          <a:prstGeom prst="rect">
            <a:avLst/>
          </a:prstGeom>
          <a:solidFill>
            <a:schemeClr val="accent4">
              <a:lumMod val="75000"/>
            </a:schemeClr>
          </a:solidFill>
          <a:ln>
            <a:solidFill>
              <a:schemeClr val="tx1"/>
            </a:solidFill>
          </a:ln>
        </p:spPr>
        <p:txBody>
          <a:bodyPr wrap="square" rtlCol="0">
            <a:spAutoFit/>
          </a:bodyPr>
          <a:lstStyle/>
          <a:p>
            <a:r>
              <a:rPr lang="en-NO" sz="1200" dirty="0">
                <a:solidFill>
                  <a:schemeClr val="bg1"/>
                </a:solidFill>
                <a:latin typeface="Calibri" panose="020F0502020204030204" pitchFamily="34" charset="0"/>
                <a:cs typeface="Calibri" panose="020F0502020204030204" pitchFamily="34" charset="0"/>
              </a:rPr>
              <a:t>1:</a:t>
            </a:r>
            <a:r>
              <a:rPr lang="ru-RU" sz="1200" dirty="0">
                <a:solidFill>
                  <a:schemeClr val="bg1"/>
                </a:solidFill>
                <a:latin typeface="Calibri" panose="020F0502020204030204" pitchFamily="34" charset="0"/>
                <a:cs typeface="Calibri" panose="020F0502020204030204" pitchFamily="34" charset="0"/>
              </a:rPr>
              <a:t>6</a:t>
            </a:r>
            <a:r>
              <a:rPr lang="nb-NO" sz="1200" dirty="0">
                <a:solidFill>
                  <a:schemeClr val="bg1"/>
                </a:solidFill>
                <a:latin typeface="Calibri" panose="020F0502020204030204" pitchFamily="34" charset="0"/>
                <a:cs typeface="Calibri" panose="020F0502020204030204" pitchFamily="34" charset="0"/>
              </a:rPr>
              <a:t> </a:t>
            </a:r>
            <a:r>
              <a:rPr lang="en-NO" sz="1200" dirty="0">
                <a:solidFill>
                  <a:schemeClr val="bg1"/>
                </a:solidFill>
                <a:latin typeface="Calibri" panose="020F0502020204030204" pitchFamily="34" charset="0"/>
                <a:cs typeface="Calibri" panose="020F0502020204030204" pitchFamily="34" charset="0"/>
              </a:rPr>
              <a:t>(3 constructions)</a:t>
            </a:r>
            <a:endParaRPr lang="ru-RU" sz="1200" dirty="0">
              <a:solidFill>
                <a:schemeClr val="bg1"/>
              </a:solidFill>
              <a:latin typeface="Calibri" panose="020F0502020204030204" pitchFamily="34" charset="0"/>
              <a:cs typeface="Calibri" panose="020F0502020204030204" pitchFamily="34" charset="0"/>
            </a:endParaRPr>
          </a:p>
          <a:p>
            <a:r>
              <a:rPr lang="nb-NO" sz="1200" b="1" dirty="0">
                <a:solidFill>
                  <a:schemeClr val="bg1"/>
                </a:solidFill>
                <a:latin typeface="Calibri" panose="020F0502020204030204" pitchFamily="34" charset="0"/>
                <a:cs typeface="Calibri" panose="020F0502020204030204" pitchFamily="34" charset="0"/>
              </a:rPr>
              <a:t>Prohibition against repeating</a:t>
            </a:r>
            <a:endParaRPr lang="en-NO" sz="1200" b="1" dirty="0">
              <a:solidFill>
                <a:schemeClr val="bg1"/>
              </a:solidFill>
              <a:latin typeface="Calibri" panose="020F0502020204030204" pitchFamily="34" charset="0"/>
              <a:cs typeface="Calibri" panose="020F0502020204030204" pitchFamily="34" charset="0"/>
            </a:endParaRPr>
          </a:p>
          <a:p>
            <a:r>
              <a:rPr lang="cs-CZ" sz="1200" dirty="0">
                <a:solidFill>
                  <a:schemeClr val="bg1"/>
                </a:solidFill>
                <a:latin typeface="Calibri" panose="020F0502020204030204" pitchFamily="34" charset="0"/>
                <a:cs typeface="Calibri" panose="020F0502020204030204" pitchFamily="34" charset="0"/>
              </a:rPr>
              <a:t>Čtob(y) PronPers bol’še ne VP-Pst!</a:t>
            </a:r>
          </a:p>
          <a:p>
            <a:r>
              <a:rPr lang="cs-CZ" sz="1200" dirty="0">
                <a:solidFill>
                  <a:schemeClr val="bg1"/>
                </a:solidFill>
                <a:latin typeface="Calibri" panose="020F0502020204030204" pitchFamily="34" charset="0"/>
                <a:cs typeface="Calibri" panose="020F0502020204030204" pitchFamily="34" charset="0"/>
              </a:rPr>
              <a:t>‘No more X-ing!’</a:t>
            </a:r>
            <a:endParaRPr lang="en-NO" sz="1200" dirty="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64E613A-B705-1B4A-A7D1-2FB6A29B65FE}"/>
              </a:ext>
            </a:extLst>
          </p:cNvPr>
          <p:cNvSpPr txBox="1"/>
          <p:nvPr/>
        </p:nvSpPr>
        <p:spPr>
          <a:xfrm>
            <a:off x="1848677" y="2635563"/>
            <a:ext cx="1942154" cy="830997"/>
          </a:xfrm>
          <a:prstGeom prst="rect">
            <a:avLst/>
          </a:prstGeom>
          <a:solidFill>
            <a:schemeClr val="accent4">
              <a:lumMod val="75000"/>
            </a:schemeClr>
          </a:solidFill>
          <a:ln>
            <a:solidFill>
              <a:schemeClr val="tx1"/>
            </a:solidFill>
          </a:ln>
        </p:spPr>
        <p:txBody>
          <a:bodyPr wrap="square" rtlCol="0">
            <a:spAutoFit/>
          </a:bodyPr>
          <a:lstStyle/>
          <a:p>
            <a:r>
              <a:rPr lang="en-NO" sz="1200" dirty="0">
                <a:solidFill>
                  <a:schemeClr val="bg1"/>
                </a:solidFill>
                <a:latin typeface="Calibri" panose="020F0502020204030204" pitchFamily="34" charset="0"/>
                <a:cs typeface="Calibri" panose="020F0502020204030204" pitchFamily="34" charset="0"/>
              </a:rPr>
              <a:t>1:</a:t>
            </a:r>
            <a:r>
              <a:rPr lang="ru-RU" sz="1200" dirty="0">
                <a:solidFill>
                  <a:schemeClr val="bg1"/>
                </a:solidFill>
                <a:latin typeface="Calibri" panose="020F0502020204030204" pitchFamily="34" charset="0"/>
                <a:cs typeface="Calibri" panose="020F0502020204030204" pitchFamily="34" charset="0"/>
              </a:rPr>
              <a:t>3</a:t>
            </a:r>
            <a:r>
              <a:rPr lang="nb-NO" sz="1200" dirty="0">
                <a:solidFill>
                  <a:schemeClr val="bg1"/>
                </a:solidFill>
                <a:latin typeface="Calibri" panose="020F0502020204030204" pitchFamily="34" charset="0"/>
                <a:cs typeface="Calibri" panose="020F0502020204030204" pitchFamily="34" charset="0"/>
              </a:rPr>
              <a:t> </a:t>
            </a:r>
            <a:r>
              <a:rPr lang="en-NO" sz="1200" dirty="0">
                <a:solidFill>
                  <a:schemeClr val="bg1"/>
                </a:solidFill>
                <a:latin typeface="Calibri" panose="020F0502020204030204" pitchFamily="34" charset="0"/>
                <a:cs typeface="Calibri" panose="020F0502020204030204" pitchFamily="34" charset="0"/>
              </a:rPr>
              <a:t>(10 constructions)</a:t>
            </a:r>
            <a:endParaRPr lang="ru-RU" sz="1200" dirty="0">
              <a:solidFill>
                <a:schemeClr val="bg1"/>
              </a:solidFill>
              <a:latin typeface="Calibri" panose="020F0502020204030204" pitchFamily="34" charset="0"/>
              <a:cs typeface="Calibri" panose="020F0502020204030204" pitchFamily="34" charset="0"/>
            </a:endParaRPr>
          </a:p>
          <a:p>
            <a:r>
              <a:rPr lang="nb-NO" sz="1200" b="1" dirty="0">
                <a:solidFill>
                  <a:schemeClr val="bg1"/>
                </a:solidFill>
                <a:latin typeface="Calibri" panose="020F0502020204030204" pitchFamily="34" charset="0"/>
                <a:cs typeface="Calibri" panose="020F0502020204030204" pitchFamily="34" charset="0"/>
              </a:rPr>
              <a:t>Milder tone</a:t>
            </a:r>
            <a:endParaRPr lang="en-NO" sz="1200" b="1" dirty="0">
              <a:solidFill>
                <a:schemeClr val="bg1"/>
              </a:solidFill>
              <a:latin typeface="Calibri" panose="020F0502020204030204" pitchFamily="34" charset="0"/>
              <a:cs typeface="Calibri" panose="020F0502020204030204" pitchFamily="34" charset="0"/>
            </a:endParaRPr>
          </a:p>
          <a:p>
            <a:r>
              <a:rPr lang="nb-NO" sz="1200" dirty="0">
                <a:solidFill>
                  <a:schemeClr val="bg1"/>
                </a:solidFill>
                <a:latin typeface="Calibri" panose="020F0502020204030204" pitchFamily="34" charset="0"/>
                <a:cs typeface="Calibri" panose="020F0502020204030204" pitchFamily="34" charset="0"/>
              </a:rPr>
              <a:t>(NP-Dat) ne stoit VP-Ipfv.Inf</a:t>
            </a:r>
          </a:p>
          <a:p>
            <a:r>
              <a:rPr lang="nb-NO" sz="1200" dirty="0">
                <a:solidFill>
                  <a:schemeClr val="bg1"/>
                </a:solidFill>
                <a:latin typeface="Calibri" panose="020F0502020204030204" pitchFamily="34" charset="0"/>
                <a:cs typeface="Calibri" panose="020F0502020204030204" pitchFamily="34" charset="0"/>
              </a:rPr>
              <a:t>‘There’s no point in X-ing’</a:t>
            </a:r>
            <a:endParaRPr lang="en-NO" sz="1200"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44A14BD-F19C-9344-99F3-2995F2F31F6C}"/>
              </a:ext>
            </a:extLst>
          </p:cNvPr>
          <p:cNvSpPr/>
          <p:nvPr/>
        </p:nvSpPr>
        <p:spPr>
          <a:xfrm>
            <a:off x="520147" y="332888"/>
            <a:ext cx="11307417" cy="35135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Box 9">
            <a:extLst>
              <a:ext uri="{FF2B5EF4-FFF2-40B4-BE49-F238E27FC236}">
                <a16:creationId xmlns:a16="http://schemas.microsoft.com/office/drawing/2014/main" id="{F41A6065-76B5-B04F-8281-2F499290F150}"/>
              </a:ext>
            </a:extLst>
          </p:cNvPr>
          <p:cNvSpPr txBox="1"/>
          <p:nvPr/>
        </p:nvSpPr>
        <p:spPr>
          <a:xfrm>
            <a:off x="8415129" y="4169465"/>
            <a:ext cx="2210414" cy="830997"/>
          </a:xfrm>
          <a:prstGeom prst="rect">
            <a:avLst/>
          </a:prstGeom>
          <a:solidFill>
            <a:schemeClr val="accent4">
              <a:lumMod val="75000"/>
            </a:schemeClr>
          </a:solidFill>
          <a:ln>
            <a:solidFill>
              <a:schemeClr val="tx1"/>
            </a:solidFill>
          </a:ln>
        </p:spPr>
        <p:txBody>
          <a:bodyPr wrap="square" rtlCol="0">
            <a:spAutoFit/>
          </a:bodyPr>
          <a:lstStyle/>
          <a:p>
            <a:r>
              <a:rPr lang="en-NO" sz="1200" dirty="0">
                <a:solidFill>
                  <a:schemeClr val="bg1"/>
                </a:solidFill>
                <a:latin typeface="Calibri" panose="020F0502020204030204" pitchFamily="34" charset="0"/>
                <a:cs typeface="Calibri" panose="020F0502020204030204" pitchFamily="34" charset="0"/>
              </a:rPr>
              <a:t>2:5 (3 constructions)</a:t>
            </a:r>
            <a:endParaRPr lang="ru-RU" sz="1200" dirty="0">
              <a:solidFill>
                <a:schemeClr val="bg1"/>
              </a:solidFill>
              <a:latin typeface="Calibri" panose="020F0502020204030204" pitchFamily="34" charset="0"/>
              <a:cs typeface="Calibri" panose="020F0502020204030204" pitchFamily="34" charset="0"/>
            </a:endParaRPr>
          </a:p>
          <a:p>
            <a:r>
              <a:rPr lang="nb-NO" sz="1200" b="1" dirty="0">
                <a:solidFill>
                  <a:schemeClr val="bg1"/>
                </a:solidFill>
                <a:latin typeface="Calibri" panose="020F0502020204030204" pitchFamily="34" charset="0"/>
                <a:cs typeface="Calibri" panose="020F0502020204030204" pitchFamily="34" charset="0"/>
              </a:rPr>
              <a:t>Prohibition and Disapproval</a:t>
            </a:r>
            <a:endParaRPr lang="en-NO" sz="1200" b="1" dirty="0">
              <a:solidFill>
                <a:schemeClr val="bg1"/>
              </a:solidFill>
              <a:latin typeface="Calibri" panose="020F0502020204030204" pitchFamily="34" charset="0"/>
              <a:cs typeface="Calibri" panose="020F0502020204030204" pitchFamily="34" charset="0"/>
            </a:endParaRPr>
          </a:p>
          <a:p>
            <a:r>
              <a:rPr lang="nb-NO" sz="1200" dirty="0">
                <a:solidFill>
                  <a:schemeClr val="bg1"/>
                </a:solidFill>
                <a:latin typeface="Calibri" panose="020F0502020204030204" pitchFamily="34" charset="0"/>
                <a:cs typeface="Calibri" panose="020F0502020204030204" pitchFamily="34" charset="0"/>
              </a:rPr>
              <a:t>NP-Dat li Cop VP-Inf?</a:t>
            </a:r>
          </a:p>
          <a:p>
            <a:r>
              <a:rPr lang="nb-NO" sz="1200" dirty="0">
                <a:solidFill>
                  <a:schemeClr val="bg1"/>
                </a:solidFill>
                <a:latin typeface="Calibri" panose="020F0502020204030204" pitchFamily="34" charset="0"/>
                <a:cs typeface="Calibri" panose="020F0502020204030204" pitchFamily="34" charset="0"/>
              </a:rPr>
              <a:t>‘Who are you to X?’</a:t>
            </a:r>
            <a:endParaRPr lang="ru-RU" sz="1200" dirty="0">
              <a:solidFill>
                <a:schemeClr val="bg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2A4A19E-6059-014C-9C18-1CBB1E765544}"/>
              </a:ext>
            </a:extLst>
          </p:cNvPr>
          <p:cNvSpPr txBox="1"/>
          <p:nvPr/>
        </p:nvSpPr>
        <p:spPr>
          <a:xfrm>
            <a:off x="4754373" y="5578536"/>
            <a:ext cx="19042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2:4 (3 constructions)</a:t>
            </a:r>
          </a:p>
          <a:p>
            <a:r>
              <a:rPr lang="nb-NO" sz="1200" b="1" dirty="0">
                <a:latin typeface="Calibri" panose="020F0502020204030204" pitchFamily="34" charset="0"/>
                <a:cs typeface="Calibri" panose="020F0502020204030204" pitchFamily="34" charset="0"/>
              </a:rPr>
              <a:t>Stop temporarily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podoždat’-Imp VP-Ipfv.Inf</a:t>
            </a:r>
          </a:p>
          <a:p>
            <a:r>
              <a:rPr lang="nb-NO" sz="1200" dirty="0">
                <a:latin typeface="Calibri" panose="020F0502020204030204" pitchFamily="34" charset="0"/>
                <a:cs typeface="Calibri" panose="020F0502020204030204" pitchFamily="34" charset="0"/>
              </a:rPr>
              <a:t>‘Stop X-ing for a while</a:t>
            </a:r>
            <a:r>
              <a:rPr lang="nb-NO" sz="1200" dirty="0"/>
              <a:t>’</a:t>
            </a:r>
            <a:endParaRPr lang="en-NO" sz="1200" dirty="0"/>
          </a:p>
        </p:txBody>
      </p:sp>
      <p:sp>
        <p:nvSpPr>
          <p:cNvPr id="12" name="TextBox 11">
            <a:extLst>
              <a:ext uri="{FF2B5EF4-FFF2-40B4-BE49-F238E27FC236}">
                <a16:creationId xmlns:a16="http://schemas.microsoft.com/office/drawing/2014/main" id="{93F8CEC6-8FD6-7A42-A8F7-FDE0C4205CEB}"/>
              </a:ext>
            </a:extLst>
          </p:cNvPr>
          <p:cNvSpPr txBox="1"/>
          <p:nvPr/>
        </p:nvSpPr>
        <p:spPr>
          <a:xfrm>
            <a:off x="642728" y="5449761"/>
            <a:ext cx="230198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3</a:t>
            </a:r>
            <a:r>
              <a:rPr lang="en-NO" sz="1200" dirty="0">
                <a:latin typeface="Calibri" panose="020F0502020204030204" pitchFamily="34" charset="0"/>
                <a:cs typeface="Calibri" panose="020F0502020204030204" pitchFamily="34" charset="0"/>
              </a:rPr>
              <a:t> (2 constructions)</a:t>
            </a:r>
            <a:endParaRPr lang="ru-RU" sz="1200" dirty="0">
              <a:latin typeface="Calibri" panose="020F0502020204030204" pitchFamily="34" charset="0"/>
              <a:cs typeface="Calibri" panose="020F0502020204030204" pitchFamily="34" charset="0"/>
            </a:endParaRPr>
          </a:p>
          <a:p>
            <a:r>
              <a:rPr lang="en-NO" sz="1200" b="1" dirty="0">
                <a:latin typeface="Calibri" panose="020F0502020204030204" pitchFamily="34" charset="0"/>
                <a:cs typeface="Calibri" panose="020F0502020204030204" pitchFamily="34" charset="0"/>
              </a:rPr>
              <a:t>Delimitative</a:t>
            </a:r>
            <a:endParaRPr lang="ru-RU"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po-Verb-Pst i budet</a:t>
            </a:r>
          </a:p>
          <a:p>
            <a:r>
              <a:rPr lang="nb-NO" sz="1200" dirty="0">
                <a:latin typeface="Calibri" panose="020F0502020204030204" pitchFamily="34" charset="0"/>
                <a:cs typeface="Calibri" panose="020F0502020204030204" pitchFamily="34" charset="0"/>
              </a:rPr>
              <a:t>‘You’ve done enough X-ing’</a:t>
            </a:r>
            <a:endParaRPr lang="en-NO" sz="12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617B0DA-6144-534F-A201-5B72AEA3BE1E}"/>
              </a:ext>
            </a:extLst>
          </p:cNvPr>
          <p:cNvSpPr txBox="1"/>
          <p:nvPr/>
        </p:nvSpPr>
        <p:spPr>
          <a:xfrm>
            <a:off x="1291393" y="4087413"/>
            <a:ext cx="237117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2</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(7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Quantitative, milder tone</a:t>
            </a:r>
          </a:p>
          <a:p>
            <a:r>
              <a:rPr lang="nb-NO" sz="1200" dirty="0">
                <a:solidFill>
                  <a:srgbClr val="0070C0"/>
                </a:solidFill>
                <a:latin typeface="Calibri" panose="020F0502020204030204" pitchFamily="34" charset="0"/>
                <a:cs typeface="Calibri" panose="020F0502020204030204" pitchFamily="34" charset="0"/>
              </a:rPr>
              <a:t>xvatit (PronPers-2.Dat) VP-Ipfv.Inf!</a:t>
            </a:r>
          </a:p>
          <a:p>
            <a:r>
              <a:rPr lang="nb-NO" sz="1200" dirty="0">
                <a:latin typeface="Calibri" panose="020F0502020204030204" pitchFamily="34" charset="0"/>
                <a:cs typeface="Calibri" panose="020F0502020204030204" pitchFamily="34" charset="0"/>
              </a:rPr>
              <a:t>‘Enough X-ing!’</a:t>
            </a:r>
            <a:endParaRPr lang="en-NO" sz="1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BD5678D-7F9C-6946-B0DF-5083B8BA07A8}"/>
              </a:ext>
            </a:extLst>
          </p:cNvPr>
          <p:cNvSpPr txBox="1"/>
          <p:nvPr/>
        </p:nvSpPr>
        <p:spPr>
          <a:xfrm>
            <a:off x="4850294" y="4171049"/>
            <a:ext cx="1838740" cy="830997"/>
          </a:xfrm>
          <a:prstGeom prst="rect">
            <a:avLst/>
          </a:prstGeom>
          <a:noFill/>
          <a:ln w="57150">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1</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(4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Stop unwanted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brosit’-Imp VP-Ipfv.Inf!</a:t>
            </a:r>
          </a:p>
          <a:p>
            <a:r>
              <a:rPr lang="nb-NO" sz="1200" dirty="0">
                <a:latin typeface="Calibri" panose="020F0502020204030204" pitchFamily="34" charset="0"/>
                <a:cs typeface="Calibri" panose="020F0502020204030204" pitchFamily="34" charset="0"/>
              </a:rPr>
              <a:t>‘Stop X-ing!’</a:t>
            </a:r>
            <a:endParaRPr lang="en-NO" sz="12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D7E6EF30-24D5-A641-B3DB-16B12754B8D9}"/>
              </a:ext>
            </a:extLst>
          </p:cNvPr>
          <p:cNvSpPr/>
          <p:nvPr/>
        </p:nvSpPr>
        <p:spPr>
          <a:xfrm>
            <a:off x="520147" y="3846444"/>
            <a:ext cx="11307417" cy="2720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FF77656C-478E-D04B-9479-6CBC1626CE9F}"/>
              </a:ext>
            </a:extLst>
          </p:cNvPr>
          <p:cNvSpPr txBox="1"/>
          <p:nvPr/>
        </p:nvSpPr>
        <p:spPr>
          <a:xfrm rot="16200000">
            <a:off x="-215880" y="1675321"/>
            <a:ext cx="1009956" cy="369332"/>
          </a:xfrm>
          <a:prstGeom prst="rect">
            <a:avLst/>
          </a:prstGeom>
          <a:noFill/>
        </p:spPr>
        <p:txBody>
          <a:bodyPr wrap="none" rtlCol="0">
            <a:spAutoFit/>
          </a:bodyPr>
          <a:lstStyle/>
          <a:p>
            <a:r>
              <a:rPr lang="nb-NO" dirty="0"/>
              <a:t>Cluster 1</a:t>
            </a:r>
            <a:endParaRPr lang="en-NO"/>
          </a:p>
        </p:txBody>
      </p:sp>
      <p:sp>
        <p:nvSpPr>
          <p:cNvPr id="17" name="TextBox 16">
            <a:extLst>
              <a:ext uri="{FF2B5EF4-FFF2-40B4-BE49-F238E27FC236}">
                <a16:creationId xmlns:a16="http://schemas.microsoft.com/office/drawing/2014/main" id="{A9404D47-4BF6-C54B-806C-98464FBFBB23}"/>
              </a:ext>
            </a:extLst>
          </p:cNvPr>
          <p:cNvSpPr txBox="1"/>
          <p:nvPr/>
        </p:nvSpPr>
        <p:spPr>
          <a:xfrm rot="16200000">
            <a:off x="-215880" y="4884778"/>
            <a:ext cx="1009956" cy="369332"/>
          </a:xfrm>
          <a:prstGeom prst="rect">
            <a:avLst/>
          </a:prstGeom>
          <a:noFill/>
        </p:spPr>
        <p:txBody>
          <a:bodyPr wrap="none" rtlCol="0">
            <a:spAutoFit/>
          </a:bodyPr>
          <a:lstStyle/>
          <a:p>
            <a:r>
              <a:rPr lang="nb-NO" dirty="0"/>
              <a:t>Cluster 2</a:t>
            </a:r>
            <a:endParaRPr lang="en-NO"/>
          </a:p>
        </p:txBody>
      </p:sp>
      <p:sp>
        <p:nvSpPr>
          <p:cNvPr id="22" name="TextBox 21">
            <a:extLst>
              <a:ext uri="{FF2B5EF4-FFF2-40B4-BE49-F238E27FC236}">
                <a16:creationId xmlns:a16="http://schemas.microsoft.com/office/drawing/2014/main" id="{4E71FFF3-AFB8-F140-9939-303B38111BA4}"/>
              </a:ext>
            </a:extLst>
          </p:cNvPr>
          <p:cNvSpPr txBox="1"/>
          <p:nvPr/>
        </p:nvSpPr>
        <p:spPr>
          <a:xfrm>
            <a:off x="308062" y="2718237"/>
            <a:ext cx="1540615" cy="276999"/>
          </a:xfrm>
          <a:prstGeom prst="rect">
            <a:avLst/>
          </a:prstGeom>
          <a:noFill/>
        </p:spPr>
        <p:txBody>
          <a:bodyPr wrap="none" rtlCol="0">
            <a:spAutoFit/>
          </a:bodyPr>
          <a:lstStyle/>
          <a:p>
            <a:r>
              <a:rPr lang="nb-NO" sz="1200" dirty="0">
                <a:latin typeface="Calibri" panose="020F0502020204030204" pitchFamily="34" charset="0"/>
                <a:cs typeface="Calibri" panose="020F0502020204030204" pitchFamily="34" charset="0"/>
              </a:rPr>
              <a:t>overlap with Request</a:t>
            </a:r>
            <a:endParaRPr lang="en-NO" sz="12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55E2FC93-B6B3-7946-A251-D4E398F21CC1}"/>
              </a:ext>
            </a:extLst>
          </p:cNvPr>
          <p:cNvSpPr txBox="1"/>
          <p:nvPr/>
        </p:nvSpPr>
        <p:spPr>
          <a:xfrm>
            <a:off x="10694799" y="2698852"/>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overlap with Warning</a:t>
            </a:r>
            <a:endParaRPr lang="en-NO" sz="1200" dirty="0">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A806B210-6135-7345-AEC4-F617EA9F8355}"/>
              </a:ext>
            </a:extLst>
          </p:cNvPr>
          <p:cNvCxnSpPr>
            <a:cxnSpLocks/>
          </p:cNvCxnSpPr>
          <p:nvPr/>
        </p:nvCxnSpPr>
        <p:spPr>
          <a:xfrm>
            <a:off x="5480736" y="3589175"/>
            <a:ext cx="5664" cy="580290"/>
          </a:xfrm>
          <a:prstGeom prst="line">
            <a:avLst/>
          </a:prstGeom>
          <a:ln w="254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E417CB2A-AFCC-7E46-ACB4-94DDF0BBB185}"/>
              </a:ext>
            </a:extLst>
          </p:cNvPr>
          <p:cNvSpPr txBox="1"/>
          <p:nvPr/>
        </p:nvSpPr>
        <p:spPr>
          <a:xfrm>
            <a:off x="10564132" y="4297630"/>
            <a:ext cx="1557991" cy="276999"/>
          </a:xfrm>
          <a:prstGeom prst="rect">
            <a:avLst/>
          </a:prstGeom>
          <a:noFill/>
        </p:spPr>
        <p:txBody>
          <a:bodyPr wrap="none" rtlCol="0">
            <a:spAutoFit/>
          </a:bodyPr>
          <a:lstStyle/>
          <a:p>
            <a:r>
              <a:rPr lang="nb-NO" sz="1200" dirty="0">
                <a:latin typeface="Calibri" panose="020F0502020204030204" pitchFamily="34" charset="0"/>
                <a:cs typeface="Calibri" panose="020F0502020204030204" pitchFamily="34" charset="0"/>
              </a:rPr>
              <a:t>overlap with Attitude</a:t>
            </a:r>
            <a:endParaRPr lang="en-NO" sz="1200" dirty="0">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BA49B6CD-E054-9746-8159-074E11278FFF}"/>
              </a:ext>
            </a:extLst>
          </p:cNvPr>
          <p:cNvSpPr txBox="1"/>
          <p:nvPr/>
        </p:nvSpPr>
        <p:spPr>
          <a:xfrm>
            <a:off x="6928461" y="379352"/>
            <a:ext cx="1540358" cy="276999"/>
          </a:xfrm>
          <a:prstGeom prst="rect">
            <a:avLst/>
          </a:prstGeom>
          <a:noFill/>
        </p:spPr>
        <p:txBody>
          <a:bodyPr wrap="none" rtlCol="0">
            <a:spAutoFit/>
          </a:bodyPr>
          <a:lstStyle/>
          <a:p>
            <a:r>
              <a:rPr lang="nb-NO" sz="1200" dirty="0">
                <a:latin typeface="Calibri" panose="020F0502020204030204" pitchFamily="34" charset="0"/>
                <a:cs typeface="Calibri" panose="020F0502020204030204" pitchFamily="34" charset="0"/>
              </a:rPr>
              <a:t>overlap with Intensity</a:t>
            </a:r>
            <a:endParaRPr lang="en-NO" sz="1200" dirty="0">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0CD918CE-DA58-9440-A159-052457DC08AD}"/>
              </a:ext>
            </a:extLst>
          </p:cNvPr>
          <p:cNvSpPr txBox="1"/>
          <p:nvPr/>
        </p:nvSpPr>
        <p:spPr>
          <a:xfrm>
            <a:off x="4702946" y="3615006"/>
            <a:ext cx="1056779"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imperative</a:t>
            </a:r>
            <a:endParaRPr lang="en-NO" sz="1200">
              <a:latin typeface="Calibri" panose="020F0502020204030204" pitchFamily="34" charset="0"/>
              <a:cs typeface="Calibri" panose="020F0502020204030204" pitchFamily="34" charset="0"/>
            </a:endParaRPr>
          </a:p>
        </p:txBody>
      </p:sp>
      <p:cxnSp>
        <p:nvCxnSpPr>
          <p:cNvPr id="46" name="Straight Arrow Connector 45">
            <a:extLst>
              <a:ext uri="{FF2B5EF4-FFF2-40B4-BE49-F238E27FC236}">
                <a16:creationId xmlns:a16="http://schemas.microsoft.com/office/drawing/2014/main" id="{A78ECE2D-D495-8148-8EAA-1B3B23757C83}"/>
              </a:ext>
            </a:extLst>
          </p:cNvPr>
          <p:cNvCxnSpPr>
            <a:cxnSpLocks/>
          </p:cNvCxnSpPr>
          <p:nvPr/>
        </p:nvCxnSpPr>
        <p:spPr>
          <a:xfrm>
            <a:off x="5996763" y="3589175"/>
            <a:ext cx="0" cy="5753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69D1E0B-FC08-3444-9718-44F0298A3CE1}"/>
              </a:ext>
            </a:extLst>
          </p:cNvPr>
          <p:cNvSpPr txBox="1"/>
          <p:nvPr/>
        </p:nvSpPr>
        <p:spPr>
          <a:xfrm>
            <a:off x="5981625" y="3828523"/>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continuative</a:t>
            </a:r>
            <a:endParaRPr lang="en-NO" sz="1200" dirty="0">
              <a:latin typeface="Calibri" panose="020F0502020204030204" pitchFamily="34" charset="0"/>
              <a:cs typeface="Calibri" panose="020F0502020204030204" pitchFamily="34" charset="0"/>
            </a:endParaRPr>
          </a:p>
        </p:txBody>
      </p:sp>
      <p:cxnSp>
        <p:nvCxnSpPr>
          <p:cNvPr id="48" name="Straight Arrow Connector 47">
            <a:extLst>
              <a:ext uri="{FF2B5EF4-FFF2-40B4-BE49-F238E27FC236}">
                <a16:creationId xmlns:a16="http://schemas.microsoft.com/office/drawing/2014/main" id="{06940CBC-5CBF-0347-9F92-AAE67DE93037}"/>
              </a:ext>
            </a:extLst>
          </p:cNvPr>
          <p:cNvCxnSpPr>
            <a:cxnSpLocks/>
          </p:cNvCxnSpPr>
          <p:nvPr/>
        </p:nvCxnSpPr>
        <p:spPr>
          <a:xfrm flipH="1" flipV="1">
            <a:off x="4444409" y="1616620"/>
            <a:ext cx="893136" cy="9576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2C93E52-B95E-7D4D-AA82-FA6024C65673}"/>
              </a:ext>
            </a:extLst>
          </p:cNvPr>
          <p:cNvSpPr txBox="1"/>
          <p:nvPr/>
        </p:nvSpPr>
        <p:spPr>
          <a:xfrm>
            <a:off x="4839662" y="1875876"/>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generalization</a:t>
            </a:r>
            <a:endParaRPr lang="en-NO" sz="1200" dirty="0">
              <a:latin typeface="Calibri" panose="020F0502020204030204" pitchFamily="34" charset="0"/>
              <a:cs typeface="Calibri" panose="020F0502020204030204" pitchFamily="34" charset="0"/>
            </a:endParaRPr>
          </a:p>
        </p:txBody>
      </p:sp>
      <p:cxnSp>
        <p:nvCxnSpPr>
          <p:cNvPr id="52" name="Straight Connector 51">
            <a:extLst>
              <a:ext uri="{FF2B5EF4-FFF2-40B4-BE49-F238E27FC236}">
                <a16:creationId xmlns:a16="http://schemas.microsoft.com/office/drawing/2014/main" id="{14D38CF7-3D52-9841-BE2E-4745FF167F90}"/>
              </a:ext>
            </a:extLst>
          </p:cNvPr>
          <p:cNvCxnSpPr>
            <a:cxnSpLocks/>
            <a:endCxn id="7" idx="0"/>
          </p:cNvCxnSpPr>
          <p:nvPr/>
        </p:nvCxnSpPr>
        <p:spPr>
          <a:xfrm flipH="1">
            <a:off x="2819754" y="1616620"/>
            <a:ext cx="735066" cy="1018943"/>
          </a:xfrm>
          <a:prstGeom prst="line">
            <a:avLst/>
          </a:prstGeom>
          <a:ln w="25400"/>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79140890-99C2-724D-BA43-DD44B37B11AB}"/>
              </a:ext>
            </a:extLst>
          </p:cNvPr>
          <p:cNvSpPr txBox="1"/>
          <p:nvPr/>
        </p:nvSpPr>
        <p:spPr>
          <a:xfrm>
            <a:off x="2387322" y="1848284"/>
            <a:ext cx="1395770"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predicative</a:t>
            </a:r>
            <a:endParaRPr lang="en-NO" sz="1200" dirty="0">
              <a:latin typeface="Calibri" panose="020F0502020204030204" pitchFamily="34" charset="0"/>
              <a:cs typeface="Calibri" panose="020F0502020204030204" pitchFamily="34" charset="0"/>
            </a:endParaRPr>
          </a:p>
        </p:txBody>
      </p:sp>
      <p:cxnSp>
        <p:nvCxnSpPr>
          <p:cNvPr id="55" name="Straight Arrow Connector 54">
            <a:extLst>
              <a:ext uri="{FF2B5EF4-FFF2-40B4-BE49-F238E27FC236}">
                <a16:creationId xmlns:a16="http://schemas.microsoft.com/office/drawing/2014/main" id="{E5AF2C57-7922-EA41-97DB-DF58C0B51098}"/>
              </a:ext>
            </a:extLst>
          </p:cNvPr>
          <p:cNvCxnSpPr>
            <a:cxnSpLocks/>
          </p:cNvCxnSpPr>
          <p:nvPr/>
        </p:nvCxnSpPr>
        <p:spPr>
          <a:xfrm flipH="1">
            <a:off x="3161433" y="1634541"/>
            <a:ext cx="743817" cy="978949"/>
          </a:xfrm>
          <a:prstGeom prst="straightConnector1">
            <a:avLst/>
          </a:prstGeom>
          <a:ln w="254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D361215-8425-B146-9357-37C4091B29B1}"/>
              </a:ext>
            </a:extLst>
          </p:cNvPr>
          <p:cNvSpPr txBox="1"/>
          <p:nvPr/>
        </p:nvSpPr>
        <p:spPr>
          <a:xfrm>
            <a:off x="3466849" y="2081793"/>
            <a:ext cx="1601932"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generalization</a:t>
            </a:r>
          </a:p>
          <a:p>
            <a:r>
              <a:rPr lang="nb-NO" sz="1200" dirty="0">
                <a:latin typeface="Calibri" panose="020F0502020204030204" pitchFamily="34" charset="0"/>
                <a:cs typeface="Calibri" panose="020F0502020204030204" pitchFamily="34" charset="0"/>
              </a:rPr>
              <a:t>option</a:t>
            </a:r>
            <a:endParaRPr lang="en-NO" sz="1200" dirty="0">
              <a:latin typeface="Calibri" panose="020F0502020204030204" pitchFamily="34" charset="0"/>
              <a:cs typeface="Calibri" panose="020F0502020204030204" pitchFamily="34" charset="0"/>
            </a:endParaRPr>
          </a:p>
        </p:txBody>
      </p:sp>
      <p:cxnSp>
        <p:nvCxnSpPr>
          <p:cNvPr id="60" name="Straight Arrow Connector 59">
            <a:extLst>
              <a:ext uri="{FF2B5EF4-FFF2-40B4-BE49-F238E27FC236}">
                <a16:creationId xmlns:a16="http://schemas.microsoft.com/office/drawing/2014/main" id="{AFA3E6F4-8607-9D42-925D-AED287F3F70D}"/>
              </a:ext>
            </a:extLst>
          </p:cNvPr>
          <p:cNvCxnSpPr>
            <a:cxnSpLocks/>
          </p:cNvCxnSpPr>
          <p:nvPr/>
        </p:nvCxnSpPr>
        <p:spPr>
          <a:xfrm flipH="1" flipV="1">
            <a:off x="3790831" y="3082067"/>
            <a:ext cx="1049524" cy="12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9A824FA9-3EA9-6945-9D4C-7959C5ABCC46}"/>
              </a:ext>
            </a:extLst>
          </p:cNvPr>
          <p:cNvSpPr txBox="1"/>
          <p:nvPr/>
        </p:nvSpPr>
        <p:spPr>
          <a:xfrm>
            <a:off x="3867379" y="3119302"/>
            <a:ext cx="1408565"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attenuation</a:t>
            </a:r>
            <a:endParaRPr lang="en-NO" sz="1200" dirty="0">
              <a:latin typeface="Calibri" panose="020F0502020204030204" pitchFamily="34" charset="0"/>
              <a:cs typeface="Calibri" panose="020F0502020204030204" pitchFamily="34" charset="0"/>
            </a:endParaRPr>
          </a:p>
        </p:txBody>
      </p:sp>
      <p:cxnSp>
        <p:nvCxnSpPr>
          <p:cNvPr id="71" name="Straight Arrow Connector 70">
            <a:extLst>
              <a:ext uri="{FF2B5EF4-FFF2-40B4-BE49-F238E27FC236}">
                <a16:creationId xmlns:a16="http://schemas.microsoft.com/office/drawing/2014/main" id="{B71DC807-D2D7-F84A-9408-03CC61B6C20A}"/>
              </a:ext>
            </a:extLst>
          </p:cNvPr>
          <p:cNvCxnSpPr>
            <a:cxnSpLocks/>
            <a:stCxn id="2" idx="0"/>
          </p:cNvCxnSpPr>
          <p:nvPr/>
        </p:nvCxnSpPr>
        <p:spPr>
          <a:xfrm flipV="1">
            <a:off x="5759725" y="1788465"/>
            <a:ext cx="475397" cy="7857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F87EBB4-193D-7B43-A929-00F177E3A285}"/>
              </a:ext>
            </a:extLst>
          </p:cNvPr>
          <p:cNvSpPr txBox="1"/>
          <p:nvPr/>
        </p:nvSpPr>
        <p:spPr>
          <a:xfrm>
            <a:off x="5964314" y="2139497"/>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intensification</a:t>
            </a:r>
            <a:endParaRPr lang="en-NO" sz="1200" dirty="0">
              <a:latin typeface="Calibri" panose="020F0502020204030204" pitchFamily="34" charset="0"/>
              <a:cs typeface="Calibri" panose="020F0502020204030204" pitchFamily="34" charset="0"/>
            </a:endParaRPr>
          </a:p>
        </p:txBody>
      </p:sp>
      <p:cxnSp>
        <p:nvCxnSpPr>
          <p:cNvPr id="75" name="Straight Arrow Connector 74">
            <a:extLst>
              <a:ext uri="{FF2B5EF4-FFF2-40B4-BE49-F238E27FC236}">
                <a16:creationId xmlns:a16="http://schemas.microsoft.com/office/drawing/2014/main" id="{1DF2504B-D4C1-FF42-B3EB-E8CF30C63F17}"/>
              </a:ext>
            </a:extLst>
          </p:cNvPr>
          <p:cNvCxnSpPr>
            <a:cxnSpLocks/>
            <a:stCxn id="2" idx="3"/>
            <a:endCxn id="5" idx="1"/>
          </p:cNvCxnSpPr>
          <p:nvPr/>
        </p:nvCxnSpPr>
        <p:spPr>
          <a:xfrm flipV="1">
            <a:off x="6679095" y="1540553"/>
            <a:ext cx="1776066" cy="1541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AFAF9B4-0CEB-064B-8425-6F0735CD3277}"/>
              </a:ext>
            </a:extLst>
          </p:cNvPr>
          <p:cNvSpPr txBox="1"/>
          <p:nvPr/>
        </p:nvSpPr>
        <p:spPr>
          <a:xfrm>
            <a:off x="7189459" y="2488156"/>
            <a:ext cx="1106919"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opposition to resistance</a:t>
            </a:r>
            <a:endParaRPr lang="en-NO" sz="1200" dirty="0">
              <a:latin typeface="Calibri" panose="020F0502020204030204" pitchFamily="34" charset="0"/>
              <a:cs typeface="Calibri" panose="020F0502020204030204" pitchFamily="34" charset="0"/>
            </a:endParaRPr>
          </a:p>
        </p:txBody>
      </p:sp>
      <p:cxnSp>
        <p:nvCxnSpPr>
          <p:cNvPr id="78" name="Straight Arrow Connector 77">
            <a:extLst>
              <a:ext uri="{FF2B5EF4-FFF2-40B4-BE49-F238E27FC236}">
                <a16:creationId xmlns:a16="http://schemas.microsoft.com/office/drawing/2014/main" id="{A71FB166-FD8C-0541-BA9B-152954E3905B}"/>
              </a:ext>
            </a:extLst>
          </p:cNvPr>
          <p:cNvCxnSpPr>
            <a:cxnSpLocks/>
          </p:cNvCxnSpPr>
          <p:nvPr/>
        </p:nvCxnSpPr>
        <p:spPr>
          <a:xfrm>
            <a:off x="9791700" y="1956051"/>
            <a:ext cx="0" cy="6330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020C2CF5-A5C8-AC4C-8093-BE87456252CF}"/>
              </a:ext>
            </a:extLst>
          </p:cNvPr>
          <p:cNvSpPr txBox="1"/>
          <p:nvPr/>
        </p:nvSpPr>
        <p:spPr>
          <a:xfrm>
            <a:off x="9923732" y="2024772"/>
            <a:ext cx="1106919"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opposition to repetition</a:t>
            </a:r>
            <a:endParaRPr lang="en-NO" sz="1200" dirty="0">
              <a:latin typeface="Calibri" panose="020F0502020204030204" pitchFamily="34" charset="0"/>
              <a:cs typeface="Calibri" panose="020F0502020204030204" pitchFamily="34" charset="0"/>
            </a:endParaRPr>
          </a:p>
        </p:txBody>
      </p:sp>
      <p:cxnSp>
        <p:nvCxnSpPr>
          <p:cNvPr id="87" name="Straight Arrow Connector 86">
            <a:extLst>
              <a:ext uri="{FF2B5EF4-FFF2-40B4-BE49-F238E27FC236}">
                <a16:creationId xmlns:a16="http://schemas.microsoft.com/office/drawing/2014/main" id="{090B1F2E-15B4-AA41-8DDE-542A26A3CE63}"/>
              </a:ext>
            </a:extLst>
          </p:cNvPr>
          <p:cNvCxnSpPr>
            <a:cxnSpLocks/>
          </p:cNvCxnSpPr>
          <p:nvPr/>
        </p:nvCxnSpPr>
        <p:spPr>
          <a:xfrm flipH="1">
            <a:off x="3633090" y="4595198"/>
            <a:ext cx="1242543" cy="150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ADB93842-60E4-4540-9FBB-E6DB611C88EC}"/>
              </a:ext>
            </a:extLst>
          </p:cNvPr>
          <p:cNvSpPr txBox="1"/>
          <p:nvPr/>
        </p:nvSpPr>
        <p:spPr>
          <a:xfrm>
            <a:off x="3709290" y="4631130"/>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attenuation</a:t>
            </a:r>
            <a:endParaRPr lang="en-NO" sz="1200" dirty="0">
              <a:latin typeface="Calibri" panose="020F0502020204030204" pitchFamily="34" charset="0"/>
              <a:cs typeface="Calibri" panose="020F0502020204030204" pitchFamily="34" charset="0"/>
            </a:endParaRPr>
          </a:p>
        </p:txBody>
      </p:sp>
      <p:cxnSp>
        <p:nvCxnSpPr>
          <p:cNvPr id="90" name="Straight Connector 89">
            <a:extLst>
              <a:ext uri="{FF2B5EF4-FFF2-40B4-BE49-F238E27FC236}">
                <a16:creationId xmlns:a16="http://schemas.microsoft.com/office/drawing/2014/main" id="{CE7E44D3-7CF5-6E43-B8D6-C6CD7535CA6E}"/>
              </a:ext>
            </a:extLst>
          </p:cNvPr>
          <p:cNvCxnSpPr>
            <a:cxnSpLocks/>
          </p:cNvCxnSpPr>
          <p:nvPr/>
        </p:nvCxnSpPr>
        <p:spPr>
          <a:xfrm>
            <a:off x="2394661" y="3444487"/>
            <a:ext cx="1" cy="642926"/>
          </a:xfrm>
          <a:prstGeom prst="line">
            <a:avLst/>
          </a:prstGeom>
          <a:ln w="25400"/>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8B719606-E976-8548-A231-8BCF4D04A654}"/>
              </a:ext>
            </a:extLst>
          </p:cNvPr>
          <p:cNvSpPr txBox="1"/>
          <p:nvPr/>
        </p:nvSpPr>
        <p:spPr>
          <a:xfrm>
            <a:off x="1571702" y="3481461"/>
            <a:ext cx="104679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predicative</a:t>
            </a:r>
            <a:endParaRPr lang="en-NO" sz="1200" dirty="0">
              <a:latin typeface="Calibri" panose="020F0502020204030204" pitchFamily="34" charset="0"/>
              <a:cs typeface="Calibri" panose="020F0502020204030204" pitchFamily="34" charset="0"/>
            </a:endParaRPr>
          </a:p>
        </p:txBody>
      </p:sp>
      <p:cxnSp>
        <p:nvCxnSpPr>
          <p:cNvPr id="92" name="Straight Arrow Connector 91">
            <a:extLst>
              <a:ext uri="{FF2B5EF4-FFF2-40B4-BE49-F238E27FC236}">
                <a16:creationId xmlns:a16="http://schemas.microsoft.com/office/drawing/2014/main" id="{001F80AE-C9C7-3244-B919-38E8FD116390}"/>
              </a:ext>
            </a:extLst>
          </p:cNvPr>
          <p:cNvCxnSpPr>
            <a:cxnSpLocks/>
          </p:cNvCxnSpPr>
          <p:nvPr/>
        </p:nvCxnSpPr>
        <p:spPr>
          <a:xfrm>
            <a:off x="2908697" y="3444487"/>
            <a:ext cx="0" cy="6543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3E31320-8F3E-0F4E-B0CB-ADECDF8C0F54}"/>
              </a:ext>
            </a:extLst>
          </p:cNvPr>
          <p:cNvSpPr txBox="1"/>
          <p:nvPr/>
        </p:nvSpPr>
        <p:spPr>
          <a:xfrm>
            <a:off x="2908697" y="3589175"/>
            <a:ext cx="1586793"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continuative</a:t>
            </a:r>
            <a:endParaRPr lang="en-NO" sz="1200" dirty="0">
              <a:latin typeface="Calibri" panose="020F0502020204030204" pitchFamily="34" charset="0"/>
              <a:cs typeface="Calibri" panose="020F0502020204030204" pitchFamily="34" charset="0"/>
            </a:endParaRPr>
          </a:p>
        </p:txBody>
      </p:sp>
      <p:cxnSp>
        <p:nvCxnSpPr>
          <p:cNvPr id="100" name="Straight Arrow Connector 99">
            <a:extLst>
              <a:ext uri="{FF2B5EF4-FFF2-40B4-BE49-F238E27FC236}">
                <a16:creationId xmlns:a16="http://schemas.microsoft.com/office/drawing/2014/main" id="{E2ED45B3-8235-FA40-B83D-270BB74AD378}"/>
              </a:ext>
            </a:extLst>
          </p:cNvPr>
          <p:cNvCxnSpPr>
            <a:cxnSpLocks/>
          </p:cNvCxnSpPr>
          <p:nvPr/>
        </p:nvCxnSpPr>
        <p:spPr>
          <a:xfrm flipV="1">
            <a:off x="6679095" y="4385152"/>
            <a:ext cx="1725681" cy="119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29406E4D-41FB-8B46-9FB2-CC4C9E7000B4}"/>
              </a:ext>
            </a:extLst>
          </p:cNvPr>
          <p:cNvSpPr txBox="1"/>
          <p:nvPr/>
        </p:nvSpPr>
        <p:spPr>
          <a:xfrm>
            <a:off x="7405947" y="4121453"/>
            <a:ext cx="1106919"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aggression</a:t>
            </a:r>
            <a:endParaRPr lang="en-NO" sz="1200" dirty="0">
              <a:latin typeface="Calibri" panose="020F0502020204030204" pitchFamily="34" charset="0"/>
              <a:cs typeface="Calibri" panose="020F0502020204030204" pitchFamily="34" charset="0"/>
            </a:endParaRPr>
          </a:p>
        </p:txBody>
      </p:sp>
      <p:cxnSp>
        <p:nvCxnSpPr>
          <p:cNvPr id="108" name="Straight Connector 107">
            <a:extLst>
              <a:ext uri="{FF2B5EF4-FFF2-40B4-BE49-F238E27FC236}">
                <a16:creationId xmlns:a16="http://schemas.microsoft.com/office/drawing/2014/main" id="{1E3B6080-79C2-A149-8811-DEBA976BD8EA}"/>
              </a:ext>
            </a:extLst>
          </p:cNvPr>
          <p:cNvCxnSpPr>
            <a:cxnSpLocks/>
            <a:endCxn id="86" idx="1"/>
          </p:cNvCxnSpPr>
          <p:nvPr/>
        </p:nvCxnSpPr>
        <p:spPr>
          <a:xfrm>
            <a:off x="6735417" y="4740586"/>
            <a:ext cx="1748192" cy="1240504"/>
          </a:xfrm>
          <a:prstGeom prst="line">
            <a:avLst/>
          </a:prstGeom>
          <a:ln w="25400">
            <a:prstDash val="dash"/>
          </a:ln>
        </p:spPr>
        <p:style>
          <a:lnRef idx="1">
            <a:schemeClr val="dk1"/>
          </a:lnRef>
          <a:fillRef idx="0">
            <a:schemeClr val="dk1"/>
          </a:fillRef>
          <a:effectRef idx="0">
            <a:schemeClr val="dk1"/>
          </a:effectRef>
          <a:fontRef idx="minor">
            <a:schemeClr val="tx1"/>
          </a:fontRef>
        </p:style>
      </p:cxnSp>
      <p:sp>
        <p:nvSpPr>
          <p:cNvPr id="109" name="TextBox 108">
            <a:extLst>
              <a:ext uri="{FF2B5EF4-FFF2-40B4-BE49-F238E27FC236}">
                <a16:creationId xmlns:a16="http://schemas.microsoft.com/office/drawing/2014/main" id="{59C16D79-961A-4748-BCE9-8ED2CFE5669C}"/>
              </a:ext>
            </a:extLst>
          </p:cNvPr>
          <p:cNvSpPr txBox="1"/>
          <p:nvPr/>
        </p:nvSpPr>
        <p:spPr>
          <a:xfrm>
            <a:off x="6959339" y="5372105"/>
            <a:ext cx="1056779"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imperative </a:t>
            </a:r>
          </a:p>
          <a:p>
            <a:r>
              <a:rPr lang="nb-NO" sz="1200" dirty="0">
                <a:latin typeface="Calibri" panose="020F0502020204030204" pitchFamily="34" charset="0"/>
                <a:cs typeface="Calibri" panose="020F0502020204030204" pitchFamily="34" charset="0"/>
              </a:rPr>
              <a:t>option</a:t>
            </a:r>
            <a:endParaRPr lang="en-NO" sz="1200" dirty="0">
              <a:latin typeface="Calibri" panose="020F0502020204030204" pitchFamily="34" charset="0"/>
              <a:cs typeface="Calibri" panose="020F0502020204030204" pitchFamily="34" charset="0"/>
            </a:endParaRPr>
          </a:p>
        </p:txBody>
      </p:sp>
      <p:sp>
        <p:nvSpPr>
          <p:cNvPr id="114" name="Right Arrow 113">
            <a:extLst>
              <a:ext uri="{FF2B5EF4-FFF2-40B4-BE49-F238E27FC236}">
                <a16:creationId xmlns:a16="http://schemas.microsoft.com/office/drawing/2014/main" id="{BC13074E-AC73-B14D-B0A2-31DAB5804FA6}"/>
              </a:ext>
            </a:extLst>
          </p:cNvPr>
          <p:cNvSpPr/>
          <p:nvPr/>
        </p:nvSpPr>
        <p:spPr>
          <a:xfrm rot="16200000">
            <a:off x="6467165" y="321512"/>
            <a:ext cx="661994" cy="444265"/>
          </a:xfrm>
          <a:prstGeom prst="right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5" name="Right Arrow 114">
            <a:extLst>
              <a:ext uri="{FF2B5EF4-FFF2-40B4-BE49-F238E27FC236}">
                <a16:creationId xmlns:a16="http://schemas.microsoft.com/office/drawing/2014/main" id="{E7BAEDB9-AEB6-FD4E-80ED-B675DE369B30}"/>
              </a:ext>
            </a:extLst>
          </p:cNvPr>
          <p:cNvSpPr/>
          <p:nvPr/>
        </p:nvSpPr>
        <p:spPr>
          <a:xfrm>
            <a:off x="10694799" y="4505995"/>
            <a:ext cx="1056565" cy="444265"/>
          </a:xfrm>
          <a:prstGeom prst="right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6" name="Right Arrow 115">
            <a:extLst>
              <a:ext uri="{FF2B5EF4-FFF2-40B4-BE49-F238E27FC236}">
                <a16:creationId xmlns:a16="http://schemas.microsoft.com/office/drawing/2014/main" id="{E23A8104-F92D-EE49-A226-7A1C3F04E519}"/>
              </a:ext>
            </a:extLst>
          </p:cNvPr>
          <p:cNvSpPr/>
          <p:nvPr/>
        </p:nvSpPr>
        <p:spPr>
          <a:xfrm>
            <a:off x="10821996" y="2913730"/>
            <a:ext cx="842622" cy="444265"/>
          </a:xfrm>
          <a:prstGeom prst="right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7" name="Right Arrow 116">
            <a:extLst>
              <a:ext uri="{FF2B5EF4-FFF2-40B4-BE49-F238E27FC236}">
                <a16:creationId xmlns:a16="http://schemas.microsoft.com/office/drawing/2014/main" id="{D076A3C5-8217-EE45-8AC6-D4D30AA194C0}"/>
              </a:ext>
            </a:extLst>
          </p:cNvPr>
          <p:cNvSpPr/>
          <p:nvPr/>
        </p:nvSpPr>
        <p:spPr>
          <a:xfrm rot="10800000">
            <a:off x="642729" y="2910160"/>
            <a:ext cx="1068749" cy="444265"/>
          </a:xfrm>
          <a:prstGeom prst="right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0" name="Straight Arrow Connector 119">
            <a:extLst>
              <a:ext uri="{FF2B5EF4-FFF2-40B4-BE49-F238E27FC236}">
                <a16:creationId xmlns:a16="http://schemas.microsoft.com/office/drawing/2014/main" id="{6D9C3339-8FB2-8644-BCC2-A9EAC228704D}"/>
              </a:ext>
            </a:extLst>
          </p:cNvPr>
          <p:cNvCxnSpPr>
            <a:cxnSpLocks/>
          </p:cNvCxnSpPr>
          <p:nvPr/>
        </p:nvCxnSpPr>
        <p:spPr>
          <a:xfrm>
            <a:off x="9763166" y="3444487"/>
            <a:ext cx="15138" cy="714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97F2392A-295A-B446-8C5D-292F840232FC}"/>
              </a:ext>
            </a:extLst>
          </p:cNvPr>
          <p:cNvSpPr txBox="1"/>
          <p:nvPr/>
        </p:nvSpPr>
        <p:spPr>
          <a:xfrm>
            <a:off x="9763166" y="3823195"/>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continuative</a:t>
            </a:r>
            <a:endParaRPr lang="en-NO" sz="1200" dirty="0">
              <a:latin typeface="Calibri" panose="020F0502020204030204" pitchFamily="34" charset="0"/>
              <a:cs typeface="Calibri" panose="020F0502020204030204" pitchFamily="34" charset="0"/>
            </a:endParaRPr>
          </a:p>
        </p:txBody>
      </p:sp>
      <p:cxnSp>
        <p:nvCxnSpPr>
          <p:cNvPr id="122" name="Straight Arrow Connector 121">
            <a:extLst>
              <a:ext uri="{FF2B5EF4-FFF2-40B4-BE49-F238E27FC236}">
                <a16:creationId xmlns:a16="http://schemas.microsoft.com/office/drawing/2014/main" id="{03755534-E114-9A48-AE94-8C1A32B42444}"/>
              </a:ext>
            </a:extLst>
          </p:cNvPr>
          <p:cNvCxnSpPr>
            <a:cxnSpLocks/>
            <a:stCxn id="13" idx="2"/>
            <a:endCxn id="12" idx="0"/>
          </p:cNvCxnSpPr>
          <p:nvPr/>
        </p:nvCxnSpPr>
        <p:spPr>
          <a:xfrm flipH="1">
            <a:off x="1793721" y="4918410"/>
            <a:ext cx="683260" cy="5313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5C4F3B50-59B5-9941-9F3A-2C123439FFCC}"/>
              </a:ext>
            </a:extLst>
          </p:cNvPr>
          <p:cNvSpPr txBox="1"/>
          <p:nvPr/>
        </p:nvSpPr>
        <p:spPr>
          <a:xfrm>
            <a:off x="2155906" y="5129893"/>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further attenuation</a:t>
            </a:r>
            <a:endParaRPr lang="en-NO" sz="1200" dirty="0">
              <a:latin typeface="Calibri" panose="020F0502020204030204" pitchFamily="34" charset="0"/>
              <a:cs typeface="Calibri" panose="020F0502020204030204" pitchFamily="34" charset="0"/>
            </a:endParaRPr>
          </a:p>
        </p:txBody>
      </p:sp>
      <p:cxnSp>
        <p:nvCxnSpPr>
          <p:cNvPr id="128" name="Straight Connector 127">
            <a:extLst>
              <a:ext uri="{FF2B5EF4-FFF2-40B4-BE49-F238E27FC236}">
                <a16:creationId xmlns:a16="http://schemas.microsoft.com/office/drawing/2014/main" id="{23B4963B-7E82-3441-A7C2-DF5EAB8F3319}"/>
              </a:ext>
            </a:extLst>
          </p:cNvPr>
          <p:cNvCxnSpPr>
            <a:cxnSpLocks/>
          </p:cNvCxnSpPr>
          <p:nvPr/>
        </p:nvCxnSpPr>
        <p:spPr>
          <a:xfrm flipH="1">
            <a:off x="5480736" y="5000462"/>
            <a:ext cx="5664" cy="573960"/>
          </a:xfrm>
          <a:prstGeom prst="line">
            <a:avLst/>
          </a:prstGeom>
          <a:ln w="25400"/>
        </p:spPr>
        <p:style>
          <a:lnRef idx="1">
            <a:schemeClr val="dk1"/>
          </a:lnRef>
          <a:fillRef idx="0">
            <a:schemeClr val="dk1"/>
          </a:fillRef>
          <a:effectRef idx="0">
            <a:schemeClr val="dk1"/>
          </a:effectRef>
          <a:fontRef idx="minor">
            <a:schemeClr val="tx1"/>
          </a:fontRef>
        </p:style>
      </p:cxnSp>
      <p:sp>
        <p:nvSpPr>
          <p:cNvPr id="129" name="TextBox 128">
            <a:extLst>
              <a:ext uri="{FF2B5EF4-FFF2-40B4-BE49-F238E27FC236}">
                <a16:creationId xmlns:a16="http://schemas.microsoft.com/office/drawing/2014/main" id="{4F28109A-AA39-B049-9819-3098088A64FF}"/>
              </a:ext>
            </a:extLst>
          </p:cNvPr>
          <p:cNvSpPr txBox="1"/>
          <p:nvPr/>
        </p:nvSpPr>
        <p:spPr>
          <a:xfrm>
            <a:off x="4663107" y="5253167"/>
            <a:ext cx="1056779"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imperative</a:t>
            </a:r>
            <a:endParaRPr lang="en-NO" sz="1200">
              <a:latin typeface="Calibri" panose="020F0502020204030204" pitchFamily="34" charset="0"/>
              <a:cs typeface="Calibri" panose="020F0502020204030204" pitchFamily="34" charset="0"/>
            </a:endParaRPr>
          </a:p>
        </p:txBody>
      </p:sp>
      <p:cxnSp>
        <p:nvCxnSpPr>
          <p:cNvPr id="132" name="Straight Arrow Connector 131">
            <a:extLst>
              <a:ext uri="{FF2B5EF4-FFF2-40B4-BE49-F238E27FC236}">
                <a16:creationId xmlns:a16="http://schemas.microsoft.com/office/drawing/2014/main" id="{8EDE0536-F5A1-6540-8ABF-7538F1CD1917}"/>
              </a:ext>
            </a:extLst>
          </p:cNvPr>
          <p:cNvCxnSpPr>
            <a:cxnSpLocks/>
          </p:cNvCxnSpPr>
          <p:nvPr/>
        </p:nvCxnSpPr>
        <p:spPr>
          <a:xfrm>
            <a:off x="5966291" y="5000462"/>
            <a:ext cx="0" cy="5739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5A8D50EC-5FA8-2E4C-8931-EB85AE8CA747}"/>
              </a:ext>
            </a:extLst>
          </p:cNvPr>
          <p:cNvSpPr txBox="1"/>
          <p:nvPr/>
        </p:nvSpPr>
        <p:spPr>
          <a:xfrm>
            <a:off x="5953154" y="5229663"/>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temporary</a:t>
            </a:r>
            <a:endParaRPr lang="en-NO" sz="1200" dirty="0">
              <a:latin typeface="Calibri" panose="020F0502020204030204" pitchFamily="34" charset="0"/>
              <a:cs typeface="Calibri" panose="020F0502020204030204" pitchFamily="34" charset="0"/>
            </a:endParaRPr>
          </a:p>
        </p:txBody>
      </p:sp>
      <p:cxnSp>
        <p:nvCxnSpPr>
          <p:cNvPr id="135" name="Straight Connector 134">
            <a:extLst>
              <a:ext uri="{FF2B5EF4-FFF2-40B4-BE49-F238E27FC236}">
                <a16:creationId xmlns:a16="http://schemas.microsoft.com/office/drawing/2014/main" id="{A8DBAD99-CDA2-0E44-B4C5-76FD711FAC05}"/>
              </a:ext>
            </a:extLst>
          </p:cNvPr>
          <p:cNvCxnSpPr>
            <a:cxnSpLocks/>
            <a:stCxn id="11" idx="3"/>
            <a:endCxn id="86" idx="1"/>
          </p:cNvCxnSpPr>
          <p:nvPr/>
        </p:nvCxnSpPr>
        <p:spPr>
          <a:xfrm flipV="1">
            <a:off x="6658623" y="5981090"/>
            <a:ext cx="1824986" cy="12945"/>
          </a:xfrm>
          <a:prstGeom prst="line">
            <a:avLst/>
          </a:prstGeom>
          <a:ln w="25400">
            <a:prstDash val="dash"/>
          </a:ln>
        </p:spPr>
        <p:style>
          <a:lnRef idx="1">
            <a:schemeClr val="dk1"/>
          </a:lnRef>
          <a:fillRef idx="0">
            <a:schemeClr val="dk1"/>
          </a:fillRef>
          <a:effectRef idx="0">
            <a:schemeClr val="dk1"/>
          </a:effectRef>
          <a:fontRef idx="minor">
            <a:schemeClr val="tx1"/>
          </a:fontRef>
        </p:style>
      </p:cxnSp>
      <p:sp>
        <p:nvSpPr>
          <p:cNvPr id="136" name="TextBox 135">
            <a:extLst>
              <a:ext uri="{FF2B5EF4-FFF2-40B4-BE49-F238E27FC236}">
                <a16:creationId xmlns:a16="http://schemas.microsoft.com/office/drawing/2014/main" id="{69DEDA90-97F6-4045-9F1F-74D41036DA0F}"/>
              </a:ext>
            </a:extLst>
          </p:cNvPr>
          <p:cNvSpPr txBox="1"/>
          <p:nvPr/>
        </p:nvSpPr>
        <p:spPr>
          <a:xfrm>
            <a:off x="6928461" y="6034749"/>
            <a:ext cx="1508764"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imperative option, </a:t>
            </a:r>
          </a:p>
          <a:p>
            <a:r>
              <a:rPr lang="nb-NO" sz="1200" dirty="0">
                <a:latin typeface="Calibri" panose="020F0502020204030204" pitchFamily="34" charset="0"/>
                <a:cs typeface="Calibri" panose="020F0502020204030204" pitchFamily="34" charset="0"/>
              </a:rPr>
              <a:t>po- prefix option</a:t>
            </a:r>
            <a:endParaRPr lang="en-NO" sz="1200" dirty="0">
              <a:latin typeface="Calibri" panose="020F0502020204030204" pitchFamily="34" charset="0"/>
              <a:cs typeface="Calibri" panose="020F0502020204030204" pitchFamily="34" charset="0"/>
            </a:endParaRPr>
          </a:p>
        </p:txBody>
      </p:sp>
      <p:cxnSp>
        <p:nvCxnSpPr>
          <p:cNvPr id="138" name="Straight Connector 137">
            <a:extLst>
              <a:ext uri="{FF2B5EF4-FFF2-40B4-BE49-F238E27FC236}">
                <a16:creationId xmlns:a16="http://schemas.microsoft.com/office/drawing/2014/main" id="{17385033-D530-964D-8053-8E1E315EE8EE}"/>
              </a:ext>
            </a:extLst>
          </p:cNvPr>
          <p:cNvCxnSpPr>
            <a:cxnSpLocks/>
            <a:stCxn id="12" idx="3"/>
          </p:cNvCxnSpPr>
          <p:nvPr/>
        </p:nvCxnSpPr>
        <p:spPr>
          <a:xfrm>
            <a:off x="2944713" y="5865260"/>
            <a:ext cx="1802895" cy="0"/>
          </a:xfrm>
          <a:prstGeom prst="line">
            <a:avLst/>
          </a:prstGeom>
          <a:ln w="25400">
            <a:prstDash val="solid"/>
          </a:ln>
        </p:spPr>
        <p:style>
          <a:lnRef idx="1">
            <a:schemeClr val="dk1"/>
          </a:lnRef>
          <a:fillRef idx="0">
            <a:schemeClr val="dk1"/>
          </a:fillRef>
          <a:effectRef idx="0">
            <a:schemeClr val="dk1"/>
          </a:effectRef>
          <a:fontRef idx="minor">
            <a:schemeClr val="tx1"/>
          </a:fontRef>
        </p:style>
      </p:cxnSp>
      <p:sp>
        <p:nvSpPr>
          <p:cNvPr id="139" name="TextBox 138">
            <a:extLst>
              <a:ext uri="{FF2B5EF4-FFF2-40B4-BE49-F238E27FC236}">
                <a16:creationId xmlns:a16="http://schemas.microsoft.com/office/drawing/2014/main" id="{C04D2AAB-C668-F645-8664-32FE77A54742}"/>
              </a:ext>
            </a:extLst>
          </p:cNvPr>
          <p:cNvSpPr txBox="1"/>
          <p:nvPr/>
        </p:nvSpPr>
        <p:spPr>
          <a:xfrm>
            <a:off x="2991097" y="5858917"/>
            <a:ext cx="1056779"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po- prefix</a:t>
            </a:r>
            <a:endParaRPr lang="en-NO" sz="1200" dirty="0">
              <a:latin typeface="Calibri" panose="020F0502020204030204" pitchFamily="34" charset="0"/>
              <a:cs typeface="Calibri" panose="020F0502020204030204" pitchFamily="34" charset="0"/>
            </a:endParaRPr>
          </a:p>
        </p:txBody>
      </p:sp>
      <p:sp>
        <p:nvSpPr>
          <p:cNvPr id="65" name="Rounded Rectangle 64">
            <a:extLst>
              <a:ext uri="{FF2B5EF4-FFF2-40B4-BE49-F238E27FC236}">
                <a16:creationId xmlns:a16="http://schemas.microsoft.com/office/drawing/2014/main" id="{C9C1A301-840C-5B40-982D-3027FB662B9E}"/>
              </a:ext>
            </a:extLst>
          </p:cNvPr>
          <p:cNvSpPr/>
          <p:nvPr/>
        </p:nvSpPr>
        <p:spPr>
          <a:xfrm>
            <a:off x="416610" y="196015"/>
            <a:ext cx="5161480" cy="218279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panose="020F0502020204030204" pitchFamily="34" charset="0"/>
                <a:cs typeface="Calibri" panose="020F0502020204030204" pitchFamily="34" charset="0"/>
              </a:rPr>
              <a:t>Thick arrows indicate overlap with other networks of </a:t>
            </a:r>
            <a:r>
              <a:rPr lang="en-GB" sz="2400" dirty="0" err="1">
                <a:latin typeface="Calibri" panose="020F0502020204030204" pitchFamily="34" charset="0"/>
                <a:cs typeface="Calibri" panose="020F0502020204030204" pitchFamily="34" charset="0"/>
              </a:rPr>
              <a:t>cxns</a:t>
            </a:r>
            <a:r>
              <a:rPr lang="en-NO" sz="2400" dirty="0">
                <a:latin typeface="Calibri" panose="020F0502020204030204" pitchFamily="34" charset="0"/>
                <a:cs typeface="Calibri" panose="020F0502020204030204" pitchFamily="34" charset="0"/>
              </a:rPr>
              <a:t> formed through transitional cxns with multiple motivations </a:t>
            </a:r>
            <a:endParaRPr lang="en-GB" sz="2400" dirty="0">
              <a:effectLst/>
              <a:latin typeface="Calibri" panose="020F0502020204030204" pitchFamily="34" charset="0"/>
              <a:cs typeface="Calibri" panose="020F0502020204030204" pitchFamily="34" charset="0"/>
            </a:endParaRPr>
          </a:p>
        </p:txBody>
      </p:sp>
      <p:sp>
        <p:nvSpPr>
          <p:cNvPr id="86" name="TextBox 85">
            <a:extLst>
              <a:ext uri="{FF2B5EF4-FFF2-40B4-BE49-F238E27FC236}">
                <a16:creationId xmlns:a16="http://schemas.microsoft.com/office/drawing/2014/main" id="{D556DE7C-1F5E-EC4D-BF89-C3391BF2BC40}"/>
              </a:ext>
            </a:extLst>
          </p:cNvPr>
          <p:cNvSpPr txBox="1"/>
          <p:nvPr/>
        </p:nvSpPr>
        <p:spPr>
          <a:xfrm>
            <a:off x="8483609" y="5565591"/>
            <a:ext cx="2338387" cy="830997"/>
          </a:xfrm>
          <a:prstGeom prst="rect">
            <a:avLst/>
          </a:prstGeom>
          <a:solidFill>
            <a:schemeClr val="accent4">
              <a:lumMod val="75000"/>
            </a:schemeClr>
          </a:solidFill>
          <a:ln>
            <a:solidFill>
              <a:schemeClr val="tx1"/>
            </a:solidFill>
          </a:ln>
        </p:spPr>
        <p:txBody>
          <a:bodyPr wrap="square" rtlCol="0">
            <a:spAutoFit/>
          </a:bodyPr>
          <a:lstStyle/>
          <a:p>
            <a:r>
              <a:rPr lang="en-NO" sz="1200" dirty="0">
                <a:solidFill>
                  <a:schemeClr val="bg1"/>
                </a:solidFill>
                <a:latin typeface="Calibri" panose="020F0502020204030204" pitchFamily="34" charset="0"/>
                <a:cs typeface="Calibri" panose="020F0502020204030204" pitchFamily="34" charset="0"/>
              </a:rPr>
              <a:t>2:6 (3 constructions)</a:t>
            </a:r>
            <a:endParaRPr lang="ru-RU" sz="1200" dirty="0">
              <a:solidFill>
                <a:schemeClr val="bg1"/>
              </a:solidFill>
              <a:latin typeface="Calibri" panose="020F0502020204030204" pitchFamily="34" charset="0"/>
              <a:cs typeface="Calibri" panose="020F0502020204030204" pitchFamily="34" charset="0"/>
            </a:endParaRPr>
          </a:p>
          <a:p>
            <a:r>
              <a:rPr lang="nb-NO" sz="1200" b="1" dirty="0">
                <a:solidFill>
                  <a:schemeClr val="bg1"/>
                </a:solidFill>
                <a:latin typeface="Calibri" panose="020F0502020204030204" pitchFamily="34" charset="0"/>
                <a:cs typeface="Calibri" panose="020F0502020204030204" pitchFamily="34" charset="0"/>
              </a:rPr>
              <a:t>Prohibition and Threat</a:t>
            </a:r>
            <a:endParaRPr lang="en-NO" sz="1200" b="1" dirty="0">
              <a:solidFill>
                <a:schemeClr val="bg1"/>
              </a:solidFill>
              <a:latin typeface="Calibri" panose="020F0502020204030204" pitchFamily="34" charset="0"/>
              <a:cs typeface="Calibri" panose="020F0502020204030204" pitchFamily="34" charset="0"/>
            </a:endParaRPr>
          </a:p>
          <a:p>
            <a:r>
              <a:rPr lang="nb-NO" sz="1200" dirty="0">
                <a:solidFill>
                  <a:schemeClr val="bg1"/>
                </a:solidFill>
                <a:latin typeface="Calibri" panose="020F0502020204030204" pitchFamily="34" charset="0"/>
                <a:cs typeface="Calibri" panose="020F0502020204030204" pitchFamily="34" charset="0"/>
              </a:rPr>
              <a:t>Ja PronPers-Dat VP-Fut!</a:t>
            </a:r>
          </a:p>
          <a:p>
            <a:r>
              <a:rPr lang="nb-NO" sz="1200" dirty="0">
                <a:solidFill>
                  <a:schemeClr val="bg1"/>
                </a:solidFill>
                <a:latin typeface="Calibri" panose="020F0502020204030204" pitchFamily="34" charset="0"/>
                <a:cs typeface="Calibri" panose="020F0502020204030204" pitchFamily="34" charset="0"/>
              </a:rPr>
              <a:t>‘You do X and you will regret it!’</a:t>
            </a:r>
            <a:endParaRPr lang="en-NO" sz="1200" dirty="0">
              <a:solidFill>
                <a:schemeClr val="bg1"/>
              </a:solidFill>
              <a:latin typeface="Calibri" panose="020F0502020204030204" pitchFamily="34" charset="0"/>
              <a:cs typeface="Calibri" panose="020F0502020204030204" pitchFamily="34" charset="0"/>
            </a:endParaRPr>
          </a:p>
        </p:txBody>
      </p:sp>
      <p:sp>
        <p:nvSpPr>
          <p:cNvPr id="89" name="Right Arrow 88">
            <a:extLst>
              <a:ext uri="{FF2B5EF4-FFF2-40B4-BE49-F238E27FC236}">
                <a16:creationId xmlns:a16="http://schemas.microsoft.com/office/drawing/2014/main" id="{D7756689-F9B6-8A44-BA4B-EA12ED7074B9}"/>
              </a:ext>
            </a:extLst>
          </p:cNvPr>
          <p:cNvSpPr/>
          <p:nvPr/>
        </p:nvSpPr>
        <p:spPr>
          <a:xfrm>
            <a:off x="10892850" y="5672933"/>
            <a:ext cx="981098" cy="444265"/>
          </a:xfrm>
          <a:prstGeom prst="rightArrow">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4" name="TextBox 93">
            <a:extLst>
              <a:ext uri="{FF2B5EF4-FFF2-40B4-BE49-F238E27FC236}">
                <a16:creationId xmlns:a16="http://schemas.microsoft.com/office/drawing/2014/main" id="{A44EBA46-A53D-174D-A83A-3DB88DB070A5}"/>
              </a:ext>
            </a:extLst>
          </p:cNvPr>
          <p:cNvSpPr txBox="1"/>
          <p:nvPr/>
        </p:nvSpPr>
        <p:spPr>
          <a:xfrm>
            <a:off x="10779841" y="5449761"/>
            <a:ext cx="1406924" cy="276999"/>
          </a:xfrm>
          <a:prstGeom prst="rect">
            <a:avLst/>
          </a:prstGeom>
          <a:noFill/>
        </p:spPr>
        <p:txBody>
          <a:bodyPr wrap="none" rtlCol="0">
            <a:spAutoFit/>
          </a:bodyPr>
          <a:lstStyle/>
          <a:p>
            <a:r>
              <a:rPr lang="nb-NO" sz="1200" dirty="0">
                <a:latin typeface="Calibri" panose="020F0502020204030204" pitchFamily="34" charset="0"/>
                <a:cs typeface="Calibri" panose="020F0502020204030204" pitchFamily="34" charset="0"/>
              </a:rPr>
              <a:t>overlap with Threat</a:t>
            </a:r>
            <a:endParaRPr lang="en-NO" sz="1200" dirty="0">
              <a:latin typeface="Calibri" panose="020F0502020204030204" pitchFamily="34" charset="0"/>
              <a:cs typeface="Calibri" panose="020F0502020204030204" pitchFamily="34" charset="0"/>
            </a:endParaRPr>
          </a:p>
        </p:txBody>
      </p:sp>
      <p:cxnSp>
        <p:nvCxnSpPr>
          <p:cNvPr id="96" name="Straight Arrow Connector 95">
            <a:extLst>
              <a:ext uri="{FF2B5EF4-FFF2-40B4-BE49-F238E27FC236}">
                <a16:creationId xmlns:a16="http://schemas.microsoft.com/office/drawing/2014/main" id="{98BDFE87-6CAE-CF49-81F0-18A12DFA3AC4}"/>
              </a:ext>
            </a:extLst>
          </p:cNvPr>
          <p:cNvCxnSpPr>
            <a:cxnSpLocks/>
          </p:cNvCxnSpPr>
          <p:nvPr/>
        </p:nvCxnSpPr>
        <p:spPr>
          <a:xfrm>
            <a:off x="9763166" y="5000462"/>
            <a:ext cx="382320" cy="5877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6514A310-7D7E-DE43-9C4E-F84347784AAC}"/>
              </a:ext>
            </a:extLst>
          </p:cNvPr>
          <p:cNvSpPr txBox="1"/>
          <p:nvPr/>
        </p:nvSpPr>
        <p:spPr>
          <a:xfrm>
            <a:off x="8560403" y="5148942"/>
            <a:ext cx="1491520"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further aggression</a:t>
            </a:r>
            <a:endParaRPr lang="en-NO"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4910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6AF2A0-18BB-B243-B02E-4159BDB1808E}"/>
              </a:ext>
            </a:extLst>
          </p:cNvPr>
          <p:cNvSpPr txBox="1"/>
          <p:nvPr/>
        </p:nvSpPr>
        <p:spPr>
          <a:xfrm>
            <a:off x="4840355" y="2574235"/>
            <a:ext cx="1838740" cy="1015663"/>
          </a:xfrm>
          <a:prstGeom prst="rect">
            <a:avLst/>
          </a:prstGeom>
          <a:noFill/>
          <a:ln w="57150">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1:1 (5 constructions) </a:t>
            </a:r>
          </a:p>
          <a:p>
            <a:r>
              <a:rPr lang="nb-NO" sz="1200" b="1" dirty="0">
                <a:latin typeface="Calibri" panose="020F0502020204030204" pitchFamily="34" charset="0"/>
                <a:cs typeface="Calibri" panose="020F0502020204030204" pitchFamily="34" charset="0"/>
              </a:rPr>
              <a:t>Prevention of intended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smet’-Imp VP-Ipfv.Inf!</a:t>
            </a:r>
          </a:p>
          <a:p>
            <a:r>
              <a:rPr lang="nb-NO" sz="1200" dirty="0">
                <a:latin typeface="Calibri" panose="020F0502020204030204" pitchFamily="34" charset="0"/>
                <a:cs typeface="Calibri" panose="020F0502020204030204" pitchFamily="34" charset="0"/>
              </a:rPr>
              <a:t>‘Don’t you dare X’</a:t>
            </a:r>
            <a:endParaRPr lang="en-NO" sz="1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38CEC48-6773-B44B-B7E5-A85D7F6D1836}"/>
              </a:ext>
            </a:extLst>
          </p:cNvPr>
          <p:cNvSpPr txBox="1"/>
          <p:nvPr/>
        </p:nvSpPr>
        <p:spPr>
          <a:xfrm>
            <a:off x="3269974" y="788505"/>
            <a:ext cx="183874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1:2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General rules</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Ne VP-Ipfv.Inf! </a:t>
            </a:r>
          </a:p>
          <a:p>
            <a:r>
              <a:rPr lang="nb-NO" sz="1200" dirty="0">
                <a:latin typeface="Calibri" panose="020F0502020204030204" pitchFamily="34" charset="0"/>
                <a:cs typeface="Calibri" panose="020F0502020204030204" pitchFamily="34" charset="0"/>
              </a:rPr>
              <a:t>‘No X-ing!’ </a:t>
            </a:r>
            <a:endParaRPr lang="en-NO" sz="1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AD51A80-184F-4F4C-9292-65CF85874BD1}"/>
              </a:ext>
            </a:extLst>
          </p:cNvPr>
          <p:cNvSpPr txBox="1"/>
          <p:nvPr/>
        </p:nvSpPr>
        <p:spPr>
          <a:xfrm>
            <a:off x="5743991" y="957468"/>
            <a:ext cx="21724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4</a:t>
            </a:r>
            <a:r>
              <a:rPr lang="en-NO" sz="1200" dirty="0">
                <a:latin typeface="Calibri" panose="020F0502020204030204" pitchFamily="34" charset="0"/>
                <a:cs typeface="Calibri" panose="020F0502020204030204" pitchFamily="34" charset="0"/>
              </a:rPr>
              <a:t> (7 constructions)</a:t>
            </a:r>
            <a:endParaRPr lang="nb-NO"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of smallest portion</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a:t>
            </a:r>
            <a:r>
              <a:rPr lang="nb-NO" sz="1200" dirty="0">
                <a:solidFill>
                  <a:srgbClr val="0070C0"/>
                </a:solidFill>
                <a:latin typeface="Calibri" panose="020F0502020204030204" pitchFamily="34" charset="0"/>
                <a:cs typeface="Calibri" panose="020F0502020204030204" pitchFamily="34" charset="0"/>
              </a:rPr>
              <a:t>nikakoj-Gen NP-Gen! </a:t>
            </a:r>
          </a:p>
          <a:p>
            <a:r>
              <a:rPr lang="nb-NO" sz="1200" dirty="0">
                <a:latin typeface="Calibri" panose="020F0502020204030204" pitchFamily="34" charset="0"/>
                <a:cs typeface="Calibri" panose="020F0502020204030204" pitchFamily="34" charset="0"/>
              </a:rPr>
              <a:t>‘No X-es!’</a:t>
            </a:r>
            <a:endParaRPr lang="en-NO" sz="1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5A08A9E-7FF5-B045-85BD-CB4FE8C66636}"/>
              </a:ext>
            </a:extLst>
          </p:cNvPr>
          <p:cNvSpPr txBox="1"/>
          <p:nvPr/>
        </p:nvSpPr>
        <p:spPr>
          <a:xfrm>
            <a:off x="8455161" y="1125054"/>
            <a:ext cx="2022031"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5</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Anticipation of resistance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PronPers-Nom ne VP-Fut!</a:t>
            </a:r>
          </a:p>
          <a:p>
            <a:r>
              <a:rPr lang="nb-NO" sz="1200" dirty="0">
                <a:latin typeface="Calibri" panose="020F0502020204030204" pitchFamily="34" charset="0"/>
                <a:cs typeface="Calibri" panose="020F0502020204030204" pitchFamily="34" charset="0"/>
              </a:rPr>
              <a:t>‘You’re not going to do X!’</a:t>
            </a:r>
            <a:endParaRPr lang="en-NO" sz="1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777BEC0-4D2E-A042-A437-E2A3FA21FF26}"/>
              </a:ext>
            </a:extLst>
          </p:cNvPr>
          <p:cNvSpPr txBox="1"/>
          <p:nvPr/>
        </p:nvSpPr>
        <p:spPr>
          <a:xfrm>
            <a:off x="8415129" y="2604052"/>
            <a:ext cx="2364709"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6</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against repeating</a:t>
            </a:r>
            <a:endParaRPr lang="en-NO" sz="1200" b="1" dirty="0">
              <a:latin typeface="Calibri" panose="020F0502020204030204" pitchFamily="34" charset="0"/>
              <a:cs typeface="Calibri" panose="020F0502020204030204" pitchFamily="34" charset="0"/>
            </a:endParaRPr>
          </a:p>
          <a:p>
            <a:r>
              <a:rPr lang="cs-CZ" sz="1200" dirty="0">
                <a:solidFill>
                  <a:srgbClr val="0070C0"/>
                </a:solidFill>
                <a:latin typeface="Calibri" panose="020F0502020204030204" pitchFamily="34" charset="0"/>
                <a:cs typeface="Calibri" panose="020F0502020204030204" pitchFamily="34" charset="0"/>
              </a:rPr>
              <a:t>Čtob(y) PronPers bol’še ne VP-Pst!</a:t>
            </a:r>
          </a:p>
          <a:p>
            <a:r>
              <a:rPr lang="cs-CZ" sz="1200" dirty="0">
                <a:latin typeface="Calibri" panose="020F0502020204030204" pitchFamily="34" charset="0"/>
                <a:cs typeface="Calibri" panose="020F0502020204030204" pitchFamily="34" charset="0"/>
              </a:rPr>
              <a:t>‘No more X-ing!’</a:t>
            </a:r>
            <a:endParaRPr lang="en-NO" sz="1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64E613A-B705-1B4A-A7D1-2FB6A29B65FE}"/>
              </a:ext>
            </a:extLst>
          </p:cNvPr>
          <p:cNvSpPr txBox="1"/>
          <p:nvPr/>
        </p:nvSpPr>
        <p:spPr>
          <a:xfrm>
            <a:off x="1848677" y="2635563"/>
            <a:ext cx="1942154"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1:</a:t>
            </a:r>
            <a:r>
              <a:rPr lang="ru-RU" sz="1200" dirty="0">
                <a:latin typeface="Calibri" panose="020F0502020204030204" pitchFamily="34" charset="0"/>
                <a:cs typeface="Calibri" panose="020F0502020204030204" pitchFamily="34" charset="0"/>
              </a:rPr>
              <a:t>3</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(10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Milder tone</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ne stoit VP-Ipfv.Inf</a:t>
            </a:r>
          </a:p>
          <a:p>
            <a:r>
              <a:rPr lang="nb-NO" sz="1200" dirty="0">
                <a:latin typeface="Calibri" panose="020F0502020204030204" pitchFamily="34" charset="0"/>
                <a:cs typeface="Calibri" panose="020F0502020204030204" pitchFamily="34" charset="0"/>
              </a:rPr>
              <a:t>‘There’s no point in X-ing’</a:t>
            </a:r>
            <a:endParaRPr lang="en-NO" sz="1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44A14BD-F19C-9344-99F3-2995F2F31F6C}"/>
              </a:ext>
            </a:extLst>
          </p:cNvPr>
          <p:cNvSpPr/>
          <p:nvPr/>
        </p:nvSpPr>
        <p:spPr>
          <a:xfrm>
            <a:off x="520147" y="332888"/>
            <a:ext cx="11307417" cy="35135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Box 9">
            <a:extLst>
              <a:ext uri="{FF2B5EF4-FFF2-40B4-BE49-F238E27FC236}">
                <a16:creationId xmlns:a16="http://schemas.microsoft.com/office/drawing/2014/main" id="{F41A6065-76B5-B04F-8281-2F499290F150}"/>
              </a:ext>
            </a:extLst>
          </p:cNvPr>
          <p:cNvSpPr txBox="1"/>
          <p:nvPr/>
        </p:nvSpPr>
        <p:spPr>
          <a:xfrm>
            <a:off x="8411932" y="4169465"/>
            <a:ext cx="2213611"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2:5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Disapproval</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NP-Dat li Cop VP-Inf?</a:t>
            </a:r>
          </a:p>
          <a:p>
            <a:r>
              <a:rPr lang="nb-NO" sz="1200" dirty="0">
                <a:latin typeface="Calibri" panose="020F0502020204030204" pitchFamily="34" charset="0"/>
                <a:cs typeface="Calibri" panose="020F0502020204030204" pitchFamily="34" charset="0"/>
              </a:rPr>
              <a:t>‘Who are you to X?’</a:t>
            </a:r>
            <a:endParaRPr lang="ru-RU" sz="12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2A4A19E-6059-014C-9C18-1CBB1E765544}"/>
              </a:ext>
            </a:extLst>
          </p:cNvPr>
          <p:cNvSpPr txBox="1"/>
          <p:nvPr/>
        </p:nvSpPr>
        <p:spPr>
          <a:xfrm>
            <a:off x="4754373" y="5578536"/>
            <a:ext cx="1904250"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2:4 (3 constructions)</a:t>
            </a:r>
          </a:p>
          <a:p>
            <a:r>
              <a:rPr lang="nb-NO" sz="1200" b="1" dirty="0">
                <a:latin typeface="Calibri" panose="020F0502020204030204" pitchFamily="34" charset="0"/>
                <a:cs typeface="Calibri" panose="020F0502020204030204" pitchFamily="34" charset="0"/>
              </a:rPr>
              <a:t>Stop temporarily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podoždat’-Imp VP-Ipfv.Inf</a:t>
            </a:r>
          </a:p>
          <a:p>
            <a:r>
              <a:rPr lang="nb-NO" sz="1200" dirty="0">
                <a:latin typeface="Calibri" panose="020F0502020204030204" pitchFamily="34" charset="0"/>
                <a:cs typeface="Calibri" panose="020F0502020204030204" pitchFamily="34" charset="0"/>
              </a:rPr>
              <a:t>‘Stop X-ing for a while</a:t>
            </a:r>
            <a:r>
              <a:rPr lang="nb-NO" sz="1200" dirty="0"/>
              <a:t>’</a:t>
            </a:r>
            <a:endParaRPr lang="en-NO" sz="1200" dirty="0"/>
          </a:p>
        </p:txBody>
      </p:sp>
      <p:sp>
        <p:nvSpPr>
          <p:cNvPr id="12" name="TextBox 11">
            <a:extLst>
              <a:ext uri="{FF2B5EF4-FFF2-40B4-BE49-F238E27FC236}">
                <a16:creationId xmlns:a16="http://schemas.microsoft.com/office/drawing/2014/main" id="{93F8CEC6-8FD6-7A42-A8F7-FDE0C4205CEB}"/>
              </a:ext>
            </a:extLst>
          </p:cNvPr>
          <p:cNvSpPr txBox="1"/>
          <p:nvPr/>
        </p:nvSpPr>
        <p:spPr>
          <a:xfrm>
            <a:off x="642728" y="5449761"/>
            <a:ext cx="230198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3</a:t>
            </a:r>
            <a:r>
              <a:rPr lang="en-NO" sz="1200" dirty="0">
                <a:latin typeface="Calibri" panose="020F0502020204030204" pitchFamily="34" charset="0"/>
                <a:cs typeface="Calibri" panose="020F0502020204030204" pitchFamily="34" charset="0"/>
              </a:rPr>
              <a:t> (2 constructions)</a:t>
            </a:r>
            <a:endParaRPr lang="ru-RU" sz="1200" dirty="0">
              <a:latin typeface="Calibri" panose="020F0502020204030204" pitchFamily="34" charset="0"/>
              <a:cs typeface="Calibri" panose="020F0502020204030204" pitchFamily="34" charset="0"/>
            </a:endParaRPr>
          </a:p>
          <a:p>
            <a:r>
              <a:rPr lang="en-NO" sz="1200" b="1" dirty="0">
                <a:latin typeface="Calibri" panose="020F0502020204030204" pitchFamily="34" charset="0"/>
                <a:cs typeface="Calibri" panose="020F0502020204030204" pitchFamily="34" charset="0"/>
              </a:rPr>
              <a:t>Delimitative</a:t>
            </a:r>
            <a:endParaRPr lang="ru-RU"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po-Verb-Pst i budet</a:t>
            </a:r>
          </a:p>
          <a:p>
            <a:r>
              <a:rPr lang="nb-NO" sz="1200" dirty="0">
                <a:latin typeface="Calibri" panose="020F0502020204030204" pitchFamily="34" charset="0"/>
                <a:cs typeface="Calibri" panose="020F0502020204030204" pitchFamily="34" charset="0"/>
              </a:rPr>
              <a:t>‘You’ve done enough X-ing’</a:t>
            </a:r>
            <a:endParaRPr lang="en-NO" sz="12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617B0DA-6144-534F-A201-5B72AEA3BE1E}"/>
              </a:ext>
            </a:extLst>
          </p:cNvPr>
          <p:cNvSpPr txBox="1"/>
          <p:nvPr/>
        </p:nvSpPr>
        <p:spPr>
          <a:xfrm>
            <a:off x="1291393" y="4087413"/>
            <a:ext cx="2371175" cy="830997"/>
          </a:xfrm>
          <a:prstGeom prst="rect">
            <a:avLst/>
          </a:prstGeom>
          <a:noFill/>
          <a:ln>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2</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(7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Quantitative, milder tone</a:t>
            </a:r>
          </a:p>
          <a:p>
            <a:r>
              <a:rPr lang="nb-NO" sz="1200" dirty="0">
                <a:solidFill>
                  <a:srgbClr val="0070C0"/>
                </a:solidFill>
                <a:latin typeface="Calibri" panose="020F0502020204030204" pitchFamily="34" charset="0"/>
                <a:cs typeface="Calibri" panose="020F0502020204030204" pitchFamily="34" charset="0"/>
              </a:rPr>
              <a:t>xvatit (PronPers-2.Dat) VP-Ipfv.Inf!</a:t>
            </a:r>
          </a:p>
          <a:p>
            <a:r>
              <a:rPr lang="nb-NO" sz="1200" dirty="0">
                <a:latin typeface="Calibri" panose="020F0502020204030204" pitchFamily="34" charset="0"/>
                <a:cs typeface="Calibri" panose="020F0502020204030204" pitchFamily="34" charset="0"/>
              </a:rPr>
              <a:t>‘Enough X-ing!’</a:t>
            </a:r>
            <a:endParaRPr lang="en-NO" sz="12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BD5678D-7F9C-6946-B0DF-5083B8BA07A8}"/>
              </a:ext>
            </a:extLst>
          </p:cNvPr>
          <p:cNvSpPr txBox="1"/>
          <p:nvPr/>
        </p:nvSpPr>
        <p:spPr>
          <a:xfrm>
            <a:off x="4850294" y="4171049"/>
            <a:ext cx="1838740" cy="830997"/>
          </a:xfrm>
          <a:prstGeom prst="rect">
            <a:avLst/>
          </a:prstGeom>
          <a:noFill/>
          <a:ln w="57150">
            <a:solidFill>
              <a:schemeClr val="tx1"/>
            </a:solidFill>
          </a:ln>
        </p:spPr>
        <p:txBody>
          <a:bodyPr wrap="square" rtlCol="0">
            <a:spAutoFit/>
          </a:bodyPr>
          <a:lstStyle/>
          <a:p>
            <a:r>
              <a:rPr lang="ru-RU" sz="1200" dirty="0">
                <a:latin typeface="Calibri" panose="020F0502020204030204" pitchFamily="34" charset="0"/>
                <a:cs typeface="Calibri" panose="020F0502020204030204" pitchFamily="34" charset="0"/>
              </a:rPr>
              <a:t>2</a:t>
            </a:r>
            <a:r>
              <a:rPr lang="en-NO" sz="1200" dirty="0">
                <a:latin typeface="Calibri" panose="020F0502020204030204" pitchFamily="34" charset="0"/>
                <a:cs typeface="Calibri" panose="020F0502020204030204" pitchFamily="34" charset="0"/>
              </a:rPr>
              <a:t>:</a:t>
            </a:r>
            <a:r>
              <a:rPr lang="ru-RU" sz="1200" dirty="0">
                <a:latin typeface="Calibri" panose="020F0502020204030204" pitchFamily="34" charset="0"/>
                <a:cs typeface="Calibri" panose="020F0502020204030204" pitchFamily="34" charset="0"/>
              </a:rPr>
              <a:t>1</a:t>
            </a:r>
            <a:r>
              <a:rPr lang="nb-NO" sz="1200" dirty="0">
                <a:latin typeface="Calibri" panose="020F0502020204030204" pitchFamily="34" charset="0"/>
                <a:cs typeface="Calibri" panose="020F0502020204030204" pitchFamily="34" charset="0"/>
              </a:rPr>
              <a:t> </a:t>
            </a:r>
            <a:r>
              <a:rPr lang="en-NO" sz="1200" dirty="0">
                <a:latin typeface="Calibri" panose="020F0502020204030204" pitchFamily="34" charset="0"/>
                <a:cs typeface="Calibri" panose="020F0502020204030204" pitchFamily="34" charset="0"/>
              </a:rPr>
              <a:t>(4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Stop unwanted activity</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brosit’-Imp VP-Ipfv.Inf!</a:t>
            </a:r>
          </a:p>
          <a:p>
            <a:r>
              <a:rPr lang="nb-NO" sz="1200" dirty="0">
                <a:latin typeface="Calibri" panose="020F0502020204030204" pitchFamily="34" charset="0"/>
                <a:cs typeface="Calibri" panose="020F0502020204030204" pitchFamily="34" charset="0"/>
              </a:rPr>
              <a:t>‘Stop X-ing!’</a:t>
            </a:r>
            <a:endParaRPr lang="en-NO" sz="12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D7E6EF30-24D5-A641-B3DB-16B12754B8D9}"/>
              </a:ext>
            </a:extLst>
          </p:cNvPr>
          <p:cNvSpPr/>
          <p:nvPr/>
        </p:nvSpPr>
        <p:spPr>
          <a:xfrm>
            <a:off x="520147" y="3846444"/>
            <a:ext cx="11307417" cy="2720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FF77656C-478E-D04B-9479-6CBC1626CE9F}"/>
              </a:ext>
            </a:extLst>
          </p:cNvPr>
          <p:cNvSpPr txBox="1"/>
          <p:nvPr/>
        </p:nvSpPr>
        <p:spPr>
          <a:xfrm rot="16200000">
            <a:off x="-215880" y="1675321"/>
            <a:ext cx="1009956" cy="369332"/>
          </a:xfrm>
          <a:prstGeom prst="rect">
            <a:avLst/>
          </a:prstGeom>
          <a:noFill/>
        </p:spPr>
        <p:txBody>
          <a:bodyPr wrap="none" rtlCol="0">
            <a:spAutoFit/>
          </a:bodyPr>
          <a:lstStyle/>
          <a:p>
            <a:r>
              <a:rPr lang="nb-NO" dirty="0"/>
              <a:t>Cluster 1</a:t>
            </a:r>
            <a:endParaRPr lang="en-NO"/>
          </a:p>
        </p:txBody>
      </p:sp>
      <p:sp>
        <p:nvSpPr>
          <p:cNvPr id="17" name="TextBox 16">
            <a:extLst>
              <a:ext uri="{FF2B5EF4-FFF2-40B4-BE49-F238E27FC236}">
                <a16:creationId xmlns:a16="http://schemas.microsoft.com/office/drawing/2014/main" id="{A9404D47-4BF6-C54B-806C-98464FBFBB23}"/>
              </a:ext>
            </a:extLst>
          </p:cNvPr>
          <p:cNvSpPr txBox="1"/>
          <p:nvPr/>
        </p:nvSpPr>
        <p:spPr>
          <a:xfrm rot="16200000">
            <a:off x="-215880" y="4884778"/>
            <a:ext cx="1009956" cy="369332"/>
          </a:xfrm>
          <a:prstGeom prst="rect">
            <a:avLst/>
          </a:prstGeom>
          <a:noFill/>
        </p:spPr>
        <p:txBody>
          <a:bodyPr wrap="none" rtlCol="0">
            <a:spAutoFit/>
          </a:bodyPr>
          <a:lstStyle/>
          <a:p>
            <a:r>
              <a:rPr lang="nb-NO" dirty="0"/>
              <a:t>Cluster 2</a:t>
            </a:r>
            <a:endParaRPr lang="en-NO"/>
          </a:p>
        </p:txBody>
      </p:sp>
      <p:sp>
        <p:nvSpPr>
          <p:cNvPr id="22" name="TextBox 21">
            <a:extLst>
              <a:ext uri="{FF2B5EF4-FFF2-40B4-BE49-F238E27FC236}">
                <a16:creationId xmlns:a16="http://schemas.microsoft.com/office/drawing/2014/main" id="{4E71FFF3-AFB8-F140-9939-303B38111BA4}"/>
              </a:ext>
            </a:extLst>
          </p:cNvPr>
          <p:cNvSpPr txBox="1"/>
          <p:nvPr/>
        </p:nvSpPr>
        <p:spPr>
          <a:xfrm>
            <a:off x="308062" y="2718237"/>
            <a:ext cx="1540615" cy="276999"/>
          </a:xfrm>
          <a:prstGeom prst="rect">
            <a:avLst/>
          </a:prstGeom>
          <a:noFill/>
        </p:spPr>
        <p:txBody>
          <a:bodyPr wrap="none" rtlCol="0">
            <a:spAutoFit/>
          </a:bodyPr>
          <a:lstStyle/>
          <a:p>
            <a:r>
              <a:rPr lang="nb-NO" sz="1200" dirty="0">
                <a:latin typeface="Calibri" panose="020F0502020204030204" pitchFamily="34" charset="0"/>
                <a:cs typeface="Calibri" panose="020F0502020204030204" pitchFamily="34" charset="0"/>
              </a:rPr>
              <a:t>overlap with Request</a:t>
            </a:r>
            <a:endParaRPr lang="en-NO" sz="12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55E2FC93-B6B3-7946-A251-D4E398F21CC1}"/>
              </a:ext>
            </a:extLst>
          </p:cNvPr>
          <p:cNvSpPr txBox="1"/>
          <p:nvPr/>
        </p:nvSpPr>
        <p:spPr>
          <a:xfrm>
            <a:off x="10694799" y="2698852"/>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overlap with Warning</a:t>
            </a:r>
            <a:endParaRPr lang="en-NO" sz="1200" dirty="0">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A806B210-6135-7345-AEC4-F617EA9F8355}"/>
              </a:ext>
            </a:extLst>
          </p:cNvPr>
          <p:cNvCxnSpPr>
            <a:cxnSpLocks/>
          </p:cNvCxnSpPr>
          <p:nvPr/>
        </p:nvCxnSpPr>
        <p:spPr>
          <a:xfrm>
            <a:off x="5480736" y="3589175"/>
            <a:ext cx="5664" cy="580290"/>
          </a:xfrm>
          <a:prstGeom prst="line">
            <a:avLst/>
          </a:prstGeom>
          <a:ln w="254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E417CB2A-AFCC-7E46-ACB4-94DDF0BBB185}"/>
              </a:ext>
            </a:extLst>
          </p:cNvPr>
          <p:cNvSpPr txBox="1"/>
          <p:nvPr/>
        </p:nvSpPr>
        <p:spPr>
          <a:xfrm>
            <a:off x="10564132" y="4297630"/>
            <a:ext cx="1557991" cy="276999"/>
          </a:xfrm>
          <a:prstGeom prst="rect">
            <a:avLst/>
          </a:prstGeom>
          <a:noFill/>
        </p:spPr>
        <p:txBody>
          <a:bodyPr wrap="none" rtlCol="0">
            <a:spAutoFit/>
          </a:bodyPr>
          <a:lstStyle/>
          <a:p>
            <a:r>
              <a:rPr lang="nb-NO" sz="1200" dirty="0">
                <a:latin typeface="Calibri" panose="020F0502020204030204" pitchFamily="34" charset="0"/>
                <a:cs typeface="Calibri" panose="020F0502020204030204" pitchFamily="34" charset="0"/>
              </a:rPr>
              <a:t>overlap with Attitude</a:t>
            </a:r>
            <a:endParaRPr lang="en-NO" sz="1200" dirty="0">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BA49B6CD-E054-9746-8159-074E11278FFF}"/>
              </a:ext>
            </a:extLst>
          </p:cNvPr>
          <p:cNvSpPr txBox="1"/>
          <p:nvPr/>
        </p:nvSpPr>
        <p:spPr>
          <a:xfrm>
            <a:off x="6928461" y="379352"/>
            <a:ext cx="1540358" cy="276999"/>
          </a:xfrm>
          <a:prstGeom prst="rect">
            <a:avLst/>
          </a:prstGeom>
          <a:noFill/>
        </p:spPr>
        <p:txBody>
          <a:bodyPr wrap="none" rtlCol="0">
            <a:spAutoFit/>
          </a:bodyPr>
          <a:lstStyle/>
          <a:p>
            <a:r>
              <a:rPr lang="nb-NO" sz="1200" dirty="0">
                <a:latin typeface="Calibri" panose="020F0502020204030204" pitchFamily="34" charset="0"/>
                <a:cs typeface="Calibri" panose="020F0502020204030204" pitchFamily="34" charset="0"/>
              </a:rPr>
              <a:t>overlap with Intensity</a:t>
            </a:r>
            <a:endParaRPr lang="en-NO" sz="1200" dirty="0">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0CD918CE-DA58-9440-A159-052457DC08AD}"/>
              </a:ext>
            </a:extLst>
          </p:cNvPr>
          <p:cNvSpPr txBox="1"/>
          <p:nvPr/>
        </p:nvSpPr>
        <p:spPr>
          <a:xfrm>
            <a:off x="4702946" y="3615006"/>
            <a:ext cx="1056779"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imperative</a:t>
            </a:r>
            <a:endParaRPr lang="en-NO" sz="1200">
              <a:latin typeface="Calibri" panose="020F0502020204030204" pitchFamily="34" charset="0"/>
              <a:cs typeface="Calibri" panose="020F0502020204030204" pitchFamily="34" charset="0"/>
            </a:endParaRPr>
          </a:p>
        </p:txBody>
      </p:sp>
      <p:cxnSp>
        <p:nvCxnSpPr>
          <p:cNvPr id="46" name="Straight Arrow Connector 45">
            <a:extLst>
              <a:ext uri="{FF2B5EF4-FFF2-40B4-BE49-F238E27FC236}">
                <a16:creationId xmlns:a16="http://schemas.microsoft.com/office/drawing/2014/main" id="{A78ECE2D-D495-8148-8EAA-1B3B23757C83}"/>
              </a:ext>
            </a:extLst>
          </p:cNvPr>
          <p:cNvCxnSpPr>
            <a:cxnSpLocks/>
          </p:cNvCxnSpPr>
          <p:nvPr/>
        </p:nvCxnSpPr>
        <p:spPr>
          <a:xfrm>
            <a:off x="5996763" y="3589175"/>
            <a:ext cx="0" cy="5753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69D1E0B-FC08-3444-9718-44F0298A3CE1}"/>
              </a:ext>
            </a:extLst>
          </p:cNvPr>
          <p:cNvSpPr txBox="1"/>
          <p:nvPr/>
        </p:nvSpPr>
        <p:spPr>
          <a:xfrm>
            <a:off x="5981625" y="3828523"/>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continuative</a:t>
            </a:r>
            <a:endParaRPr lang="en-NO" sz="1200" dirty="0">
              <a:latin typeface="Calibri" panose="020F0502020204030204" pitchFamily="34" charset="0"/>
              <a:cs typeface="Calibri" panose="020F0502020204030204" pitchFamily="34" charset="0"/>
            </a:endParaRPr>
          </a:p>
        </p:txBody>
      </p:sp>
      <p:cxnSp>
        <p:nvCxnSpPr>
          <p:cNvPr id="48" name="Straight Arrow Connector 47">
            <a:extLst>
              <a:ext uri="{FF2B5EF4-FFF2-40B4-BE49-F238E27FC236}">
                <a16:creationId xmlns:a16="http://schemas.microsoft.com/office/drawing/2014/main" id="{06940CBC-5CBF-0347-9F92-AAE67DE93037}"/>
              </a:ext>
            </a:extLst>
          </p:cNvPr>
          <p:cNvCxnSpPr>
            <a:cxnSpLocks/>
          </p:cNvCxnSpPr>
          <p:nvPr/>
        </p:nvCxnSpPr>
        <p:spPr>
          <a:xfrm flipH="1" flipV="1">
            <a:off x="4444409" y="1616620"/>
            <a:ext cx="893136" cy="9576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2C93E52-B95E-7D4D-AA82-FA6024C65673}"/>
              </a:ext>
            </a:extLst>
          </p:cNvPr>
          <p:cNvSpPr txBox="1"/>
          <p:nvPr/>
        </p:nvSpPr>
        <p:spPr>
          <a:xfrm>
            <a:off x="4839662" y="1875876"/>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generalization</a:t>
            </a:r>
            <a:endParaRPr lang="en-NO" sz="1200" dirty="0">
              <a:latin typeface="Calibri" panose="020F0502020204030204" pitchFamily="34" charset="0"/>
              <a:cs typeface="Calibri" panose="020F0502020204030204" pitchFamily="34" charset="0"/>
            </a:endParaRPr>
          </a:p>
        </p:txBody>
      </p:sp>
      <p:cxnSp>
        <p:nvCxnSpPr>
          <p:cNvPr id="52" name="Straight Connector 51">
            <a:extLst>
              <a:ext uri="{FF2B5EF4-FFF2-40B4-BE49-F238E27FC236}">
                <a16:creationId xmlns:a16="http://schemas.microsoft.com/office/drawing/2014/main" id="{14D38CF7-3D52-9841-BE2E-4745FF167F90}"/>
              </a:ext>
            </a:extLst>
          </p:cNvPr>
          <p:cNvCxnSpPr>
            <a:cxnSpLocks/>
            <a:endCxn id="7" idx="0"/>
          </p:cNvCxnSpPr>
          <p:nvPr/>
        </p:nvCxnSpPr>
        <p:spPr>
          <a:xfrm flipH="1">
            <a:off x="2819754" y="1616620"/>
            <a:ext cx="735066" cy="1018943"/>
          </a:xfrm>
          <a:prstGeom prst="line">
            <a:avLst/>
          </a:prstGeom>
          <a:ln w="25400"/>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79140890-99C2-724D-BA43-DD44B37B11AB}"/>
              </a:ext>
            </a:extLst>
          </p:cNvPr>
          <p:cNvSpPr txBox="1"/>
          <p:nvPr/>
        </p:nvSpPr>
        <p:spPr>
          <a:xfrm>
            <a:off x="2387322" y="1848284"/>
            <a:ext cx="1395770"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predicative</a:t>
            </a:r>
            <a:endParaRPr lang="en-NO" sz="1200" dirty="0">
              <a:latin typeface="Calibri" panose="020F0502020204030204" pitchFamily="34" charset="0"/>
              <a:cs typeface="Calibri" panose="020F0502020204030204" pitchFamily="34" charset="0"/>
            </a:endParaRPr>
          </a:p>
        </p:txBody>
      </p:sp>
      <p:cxnSp>
        <p:nvCxnSpPr>
          <p:cNvPr id="55" name="Straight Arrow Connector 54">
            <a:extLst>
              <a:ext uri="{FF2B5EF4-FFF2-40B4-BE49-F238E27FC236}">
                <a16:creationId xmlns:a16="http://schemas.microsoft.com/office/drawing/2014/main" id="{E5AF2C57-7922-EA41-97DB-DF58C0B51098}"/>
              </a:ext>
            </a:extLst>
          </p:cNvPr>
          <p:cNvCxnSpPr>
            <a:cxnSpLocks/>
          </p:cNvCxnSpPr>
          <p:nvPr/>
        </p:nvCxnSpPr>
        <p:spPr>
          <a:xfrm flipH="1">
            <a:off x="3161433" y="1634541"/>
            <a:ext cx="743817" cy="978949"/>
          </a:xfrm>
          <a:prstGeom prst="straightConnector1">
            <a:avLst/>
          </a:prstGeom>
          <a:ln w="254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D361215-8425-B146-9357-37C4091B29B1}"/>
              </a:ext>
            </a:extLst>
          </p:cNvPr>
          <p:cNvSpPr txBox="1"/>
          <p:nvPr/>
        </p:nvSpPr>
        <p:spPr>
          <a:xfrm>
            <a:off x="3466849" y="2081793"/>
            <a:ext cx="1601932"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generalization</a:t>
            </a:r>
          </a:p>
          <a:p>
            <a:r>
              <a:rPr lang="nb-NO" sz="1200" dirty="0">
                <a:latin typeface="Calibri" panose="020F0502020204030204" pitchFamily="34" charset="0"/>
                <a:cs typeface="Calibri" panose="020F0502020204030204" pitchFamily="34" charset="0"/>
              </a:rPr>
              <a:t>option</a:t>
            </a:r>
            <a:endParaRPr lang="en-NO" sz="1200" dirty="0">
              <a:latin typeface="Calibri" panose="020F0502020204030204" pitchFamily="34" charset="0"/>
              <a:cs typeface="Calibri" panose="020F0502020204030204" pitchFamily="34" charset="0"/>
            </a:endParaRPr>
          </a:p>
        </p:txBody>
      </p:sp>
      <p:cxnSp>
        <p:nvCxnSpPr>
          <p:cNvPr id="60" name="Straight Arrow Connector 59">
            <a:extLst>
              <a:ext uri="{FF2B5EF4-FFF2-40B4-BE49-F238E27FC236}">
                <a16:creationId xmlns:a16="http://schemas.microsoft.com/office/drawing/2014/main" id="{AFA3E6F4-8607-9D42-925D-AED287F3F70D}"/>
              </a:ext>
            </a:extLst>
          </p:cNvPr>
          <p:cNvCxnSpPr>
            <a:cxnSpLocks/>
          </p:cNvCxnSpPr>
          <p:nvPr/>
        </p:nvCxnSpPr>
        <p:spPr>
          <a:xfrm flipH="1" flipV="1">
            <a:off x="3790831" y="3082067"/>
            <a:ext cx="1049524" cy="12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9A824FA9-3EA9-6945-9D4C-7959C5ABCC46}"/>
              </a:ext>
            </a:extLst>
          </p:cNvPr>
          <p:cNvSpPr txBox="1"/>
          <p:nvPr/>
        </p:nvSpPr>
        <p:spPr>
          <a:xfrm>
            <a:off x="3867379" y="3119302"/>
            <a:ext cx="1408565"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attenuation</a:t>
            </a:r>
            <a:endParaRPr lang="en-NO" sz="1200" dirty="0">
              <a:latin typeface="Calibri" panose="020F0502020204030204" pitchFamily="34" charset="0"/>
              <a:cs typeface="Calibri" panose="020F0502020204030204" pitchFamily="34" charset="0"/>
            </a:endParaRPr>
          </a:p>
        </p:txBody>
      </p:sp>
      <p:cxnSp>
        <p:nvCxnSpPr>
          <p:cNvPr id="71" name="Straight Arrow Connector 70">
            <a:extLst>
              <a:ext uri="{FF2B5EF4-FFF2-40B4-BE49-F238E27FC236}">
                <a16:creationId xmlns:a16="http://schemas.microsoft.com/office/drawing/2014/main" id="{B71DC807-D2D7-F84A-9408-03CC61B6C20A}"/>
              </a:ext>
            </a:extLst>
          </p:cNvPr>
          <p:cNvCxnSpPr>
            <a:cxnSpLocks/>
            <a:stCxn id="2" idx="0"/>
          </p:cNvCxnSpPr>
          <p:nvPr/>
        </p:nvCxnSpPr>
        <p:spPr>
          <a:xfrm flipV="1">
            <a:off x="5759725" y="1788465"/>
            <a:ext cx="475397" cy="7857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F87EBB4-193D-7B43-A929-00F177E3A285}"/>
              </a:ext>
            </a:extLst>
          </p:cNvPr>
          <p:cNvSpPr txBox="1"/>
          <p:nvPr/>
        </p:nvSpPr>
        <p:spPr>
          <a:xfrm>
            <a:off x="5964314" y="2139497"/>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intensification</a:t>
            </a:r>
            <a:endParaRPr lang="en-NO" sz="1200" dirty="0">
              <a:latin typeface="Calibri" panose="020F0502020204030204" pitchFamily="34" charset="0"/>
              <a:cs typeface="Calibri" panose="020F0502020204030204" pitchFamily="34" charset="0"/>
            </a:endParaRPr>
          </a:p>
        </p:txBody>
      </p:sp>
      <p:cxnSp>
        <p:nvCxnSpPr>
          <p:cNvPr id="75" name="Straight Arrow Connector 74">
            <a:extLst>
              <a:ext uri="{FF2B5EF4-FFF2-40B4-BE49-F238E27FC236}">
                <a16:creationId xmlns:a16="http://schemas.microsoft.com/office/drawing/2014/main" id="{1DF2504B-D4C1-FF42-B3EB-E8CF30C63F17}"/>
              </a:ext>
            </a:extLst>
          </p:cNvPr>
          <p:cNvCxnSpPr>
            <a:cxnSpLocks/>
            <a:stCxn id="2" idx="3"/>
            <a:endCxn id="5" idx="1"/>
          </p:cNvCxnSpPr>
          <p:nvPr/>
        </p:nvCxnSpPr>
        <p:spPr>
          <a:xfrm flipV="1">
            <a:off x="6679095" y="1540553"/>
            <a:ext cx="1776066" cy="1541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AFAF9B4-0CEB-064B-8425-6F0735CD3277}"/>
              </a:ext>
            </a:extLst>
          </p:cNvPr>
          <p:cNvSpPr txBox="1"/>
          <p:nvPr/>
        </p:nvSpPr>
        <p:spPr>
          <a:xfrm>
            <a:off x="7189459" y="2488156"/>
            <a:ext cx="1106919"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opposition to resistance</a:t>
            </a:r>
            <a:endParaRPr lang="en-NO" sz="1200" dirty="0">
              <a:latin typeface="Calibri" panose="020F0502020204030204" pitchFamily="34" charset="0"/>
              <a:cs typeface="Calibri" panose="020F0502020204030204" pitchFamily="34" charset="0"/>
            </a:endParaRPr>
          </a:p>
        </p:txBody>
      </p:sp>
      <p:cxnSp>
        <p:nvCxnSpPr>
          <p:cNvPr id="78" name="Straight Arrow Connector 77">
            <a:extLst>
              <a:ext uri="{FF2B5EF4-FFF2-40B4-BE49-F238E27FC236}">
                <a16:creationId xmlns:a16="http://schemas.microsoft.com/office/drawing/2014/main" id="{A71FB166-FD8C-0541-BA9B-152954E3905B}"/>
              </a:ext>
            </a:extLst>
          </p:cNvPr>
          <p:cNvCxnSpPr>
            <a:cxnSpLocks/>
          </p:cNvCxnSpPr>
          <p:nvPr/>
        </p:nvCxnSpPr>
        <p:spPr>
          <a:xfrm>
            <a:off x="9791700" y="1956051"/>
            <a:ext cx="0" cy="6330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020C2CF5-A5C8-AC4C-8093-BE87456252CF}"/>
              </a:ext>
            </a:extLst>
          </p:cNvPr>
          <p:cNvSpPr txBox="1"/>
          <p:nvPr/>
        </p:nvSpPr>
        <p:spPr>
          <a:xfrm>
            <a:off x="9923732" y="2024772"/>
            <a:ext cx="1106919"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opposition to repetition</a:t>
            </a:r>
            <a:endParaRPr lang="en-NO" sz="1200" dirty="0">
              <a:latin typeface="Calibri" panose="020F0502020204030204" pitchFamily="34" charset="0"/>
              <a:cs typeface="Calibri" panose="020F0502020204030204" pitchFamily="34" charset="0"/>
            </a:endParaRPr>
          </a:p>
        </p:txBody>
      </p:sp>
      <p:cxnSp>
        <p:nvCxnSpPr>
          <p:cNvPr id="87" name="Straight Arrow Connector 86">
            <a:extLst>
              <a:ext uri="{FF2B5EF4-FFF2-40B4-BE49-F238E27FC236}">
                <a16:creationId xmlns:a16="http://schemas.microsoft.com/office/drawing/2014/main" id="{090B1F2E-15B4-AA41-8DDE-542A26A3CE63}"/>
              </a:ext>
            </a:extLst>
          </p:cNvPr>
          <p:cNvCxnSpPr>
            <a:cxnSpLocks/>
          </p:cNvCxnSpPr>
          <p:nvPr/>
        </p:nvCxnSpPr>
        <p:spPr>
          <a:xfrm flipH="1">
            <a:off x="3633090" y="4595198"/>
            <a:ext cx="1242543" cy="150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ADB93842-60E4-4540-9FBB-E6DB611C88EC}"/>
              </a:ext>
            </a:extLst>
          </p:cNvPr>
          <p:cNvSpPr txBox="1"/>
          <p:nvPr/>
        </p:nvSpPr>
        <p:spPr>
          <a:xfrm>
            <a:off x="3709290" y="4631130"/>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attenuation</a:t>
            </a:r>
            <a:endParaRPr lang="en-NO" sz="1200" dirty="0">
              <a:latin typeface="Calibri" panose="020F0502020204030204" pitchFamily="34" charset="0"/>
              <a:cs typeface="Calibri" panose="020F0502020204030204" pitchFamily="34" charset="0"/>
            </a:endParaRPr>
          </a:p>
        </p:txBody>
      </p:sp>
      <p:cxnSp>
        <p:nvCxnSpPr>
          <p:cNvPr id="90" name="Straight Connector 89">
            <a:extLst>
              <a:ext uri="{FF2B5EF4-FFF2-40B4-BE49-F238E27FC236}">
                <a16:creationId xmlns:a16="http://schemas.microsoft.com/office/drawing/2014/main" id="{CE7E44D3-7CF5-6E43-B8D6-C6CD7535CA6E}"/>
              </a:ext>
            </a:extLst>
          </p:cNvPr>
          <p:cNvCxnSpPr>
            <a:cxnSpLocks/>
          </p:cNvCxnSpPr>
          <p:nvPr/>
        </p:nvCxnSpPr>
        <p:spPr>
          <a:xfrm>
            <a:off x="2394661" y="3444487"/>
            <a:ext cx="1" cy="642926"/>
          </a:xfrm>
          <a:prstGeom prst="line">
            <a:avLst/>
          </a:prstGeom>
          <a:ln w="25400"/>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8B719606-E976-8548-A231-8BCF4D04A654}"/>
              </a:ext>
            </a:extLst>
          </p:cNvPr>
          <p:cNvSpPr txBox="1"/>
          <p:nvPr/>
        </p:nvSpPr>
        <p:spPr>
          <a:xfrm>
            <a:off x="1571702" y="3481461"/>
            <a:ext cx="104679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predicative</a:t>
            </a:r>
            <a:endParaRPr lang="en-NO" sz="1200" dirty="0">
              <a:latin typeface="Calibri" panose="020F0502020204030204" pitchFamily="34" charset="0"/>
              <a:cs typeface="Calibri" panose="020F0502020204030204" pitchFamily="34" charset="0"/>
            </a:endParaRPr>
          </a:p>
        </p:txBody>
      </p:sp>
      <p:cxnSp>
        <p:nvCxnSpPr>
          <p:cNvPr id="92" name="Straight Arrow Connector 91">
            <a:extLst>
              <a:ext uri="{FF2B5EF4-FFF2-40B4-BE49-F238E27FC236}">
                <a16:creationId xmlns:a16="http://schemas.microsoft.com/office/drawing/2014/main" id="{001F80AE-C9C7-3244-B919-38E8FD116390}"/>
              </a:ext>
            </a:extLst>
          </p:cNvPr>
          <p:cNvCxnSpPr>
            <a:cxnSpLocks/>
          </p:cNvCxnSpPr>
          <p:nvPr/>
        </p:nvCxnSpPr>
        <p:spPr>
          <a:xfrm>
            <a:off x="2908697" y="3444487"/>
            <a:ext cx="0" cy="6543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3E31320-8F3E-0F4E-B0CB-ADECDF8C0F54}"/>
              </a:ext>
            </a:extLst>
          </p:cNvPr>
          <p:cNvSpPr txBox="1"/>
          <p:nvPr/>
        </p:nvSpPr>
        <p:spPr>
          <a:xfrm>
            <a:off x="2908697" y="3589175"/>
            <a:ext cx="1586793"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continuative</a:t>
            </a:r>
            <a:endParaRPr lang="en-NO" sz="1200" dirty="0">
              <a:latin typeface="Calibri" panose="020F0502020204030204" pitchFamily="34" charset="0"/>
              <a:cs typeface="Calibri" panose="020F0502020204030204" pitchFamily="34" charset="0"/>
            </a:endParaRPr>
          </a:p>
        </p:txBody>
      </p:sp>
      <p:cxnSp>
        <p:nvCxnSpPr>
          <p:cNvPr id="100" name="Straight Arrow Connector 99">
            <a:extLst>
              <a:ext uri="{FF2B5EF4-FFF2-40B4-BE49-F238E27FC236}">
                <a16:creationId xmlns:a16="http://schemas.microsoft.com/office/drawing/2014/main" id="{E2ED45B3-8235-FA40-B83D-270BB74AD378}"/>
              </a:ext>
            </a:extLst>
          </p:cNvPr>
          <p:cNvCxnSpPr>
            <a:cxnSpLocks/>
          </p:cNvCxnSpPr>
          <p:nvPr/>
        </p:nvCxnSpPr>
        <p:spPr>
          <a:xfrm flipV="1">
            <a:off x="6679095" y="4385152"/>
            <a:ext cx="1725681" cy="119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29406E4D-41FB-8B46-9FB2-CC4C9E7000B4}"/>
              </a:ext>
            </a:extLst>
          </p:cNvPr>
          <p:cNvSpPr txBox="1"/>
          <p:nvPr/>
        </p:nvSpPr>
        <p:spPr>
          <a:xfrm>
            <a:off x="7405947" y="4121453"/>
            <a:ext cx="1106919"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aggression</a:t>
            </a:r>
            <a:endParaRPr lang="en-NO" sz="1200" dirty="0">
              <a:latin typeface="Calibri" panose="020F0502020204030204" pitchFamily="34" charset="0"/>
              <a:cs typeface="Calibri" panose="020F0502020204030204" pitchFamily="34" charset="0"/>
            </a:endParaRPr>
          </a:p>
        </p:txBody>
      </p:sp>
      <p:cxnSp>
        <p:nvCxnSpPr>
          <p:cNvPr id="108" name="Straight Connector 107">
            <a:extLst>
              <a:ext uri="{FF2B5EF4-FFF2-40B4-BE49-F238E27FC236}">
                <a16:creationId xmlns:a16="http://schemas.microsoft.com/office/drawing/2014/main" id="{1E3B6080-79C2-A149-8811-DEBA976BD8EA}"/>
              </a:ext>
            </a:extLst>
          </p:cNvPr>
          <p:cNvCxnSpPr>
            <a:cxnSpLocks/>
            <a:endCxn id="86" idx="1"/>
          </p:cNvCxnSpPr>
          <p:nvPr/>
        </p:nvCxnSpPr>
        <p:spPr>
          <a:xfrm>
            <a:off x="6735417" y="4740586"/>
            <a:ext cx="1748192" cy="1240504"/>
          </a:xfrm>
          <a:prstGeom prst="line">
            <a:avLst/>
          </a:prstGeom>
          <a:ln w="25400">
            <a:prstDash val="dash"/>
          </a:ln>
        </p:spPr>
        <p:style>
          <a:lnRef idx="1">
            <a:schemeClr val="dk1"/>
          </a:lnRef>
          <a:fillRef idx="0">
            <a:schemeClr val="dk1"/>
          </a:fillRef>
          <a:effectRef idx="0">
            <a:schemeClr val="dk1"/>
          </a:effectRef>
          <a:fontRef idx="minor">
            <a:schemeClr val="tx1"/>
          </a:fontRef>
        </p:style>
      </p:cxnSp>
      <p:sp>
        <p:nvSpPr>
          <p:cNvPr id="109" name="TextBox 108">
            <a:extLst>
              <a:ext uri="{FF2B5EF4-FFF2-40B4-BE49-F238E27FC236}">
                <a16:creationId xmlns:a16="http://schemas.microsoft.com/office/drawing/2014/main" id="{59C16D79-961A-4748-BCE9-8ED2CFE5669C}"/>
              </a:ext>
            </a:extLst>
          </p:cNvPr>
          <p:cNvSpPr txBox="1"/>
          <p:nvPr/>
        </p:nvSpPr>
        <p:spPr>
          <a:xfrm>
            <a:off x="6959339" y="5372105"/>
            <a:ext cx="1056779"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imperative </a:t>
            </a:r>
          </a:p>
          <a:p>
            <a:r>
              <a:rPr lang="nb-NO" sz="1200" dirty="0">
                <a:latin typeface="Calibri" panose="020F0502020204030204" pitchFamily="34" charset="0"/>
                <a:cs typeface="Calibri" panose="020F0502020204030204" pitchFamily="34" charset="0"/>
              </a:rPr>
              <a:t>option</a:t>
            </a:r>
            <a:endParaRPr lang="en-NO" sz="1200" dirty="0">
              <a:latin typeface="Calibri" panose="020F0502020204030204" pitchFamily="34" charset="0"/>
              <a:cs typeface="Calibri" panose="020F0502020204030204" pitchFamily="34" charset="0"/>
            </a:endParaRPr>
          </a:p>
        </p:txBody>
      </p:sp>
      <p:sp>
        <p:nvSpPr>
          <p:cNvPr id="114" name="Right Arrow 113">
            <a:extLst>
              <a:ext uri="{FF2B5EF4-FFF2-40B4-BE49-F238E27FC236}">
                <a16:creationId xmlns:a16="http://schemas.microsoft.com/office/drawing/2014/main" id="{BC13074E-AC73-B14D-B0A2-31DAB5804FA6}"/>
              </a:ext>
            </a:extLst>
          </p:cNvPr>
          <p:cNvSpPr/>
          <p:nvPr/>
        </p:nvSpPr>
        <p:spPr>
          <a:xfrm rot="16200000">
            <a:off x="6467165" y="321512"/>
            <a:ext cx="661994" cy="444265"/>
          </a:xfrm>
          <a:prstGeom prs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5" name="Right Arrow 114">
            <a:extLst>
              <a:ext uri="{FF2B5EF4-FFF2-40B4-BE49-F238E27FC236}">
                <a16:creationId xmlns:a16="http://schemas.microsoft.com/office/drawing/2014/main" id="{E7BAEDB9-AEB6-FD4E-80ED-B675DE369B30}"/>
              </a:ext>
            </a:extLst>
          </p:cNvPr>
          <p:cNvSpPr/>
          <p:nvPr/>
        </p:nvSpPr>
        <p:spPr>
          <a:xfrm>
            <a:off x="10694799" y="4505995"/>
            <a:ext cx="1056565" cy="444265"/>
          </a:xfrm>
          <a:prstGeom prs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6" name="Right Arrow 115">
            <a:extLst>
              <a:ext uri="{FF2B5EF4-FFF2-40B4-BE49-F238E27FC236}">
                <a16:creationId xmlns:a16="http://schemas.microsoft.com/office/drawing/2014/main" id="{E23A8104-F92D-EE49-A226-7A1C3F04E519}"/>
              </a:ext>
            </a:extLst>
          </p:cNvPr>
          <p:cNvSpPr/>
          <p:nvPr/>
        </p:nvSpPr>
        <p:spPr>
          <a:xfrm>
            <a:off x="10821996" y="2913730"/>
            <a:ext cx="842622" cy="444265"/>
          </a:xfrm>
          <a:prstGeom prs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7" name="Right Arrow 116">
            <a:extLst>
              <a:ext uri="{FF2B5EF4-FFF2-40B4-BE49-F238E27FC236}">
                <a16:creationId xmlns:a16="http://schemas.microsoft.com/office/drawing/2014/main" id="{D076A3C5-8217-EE45-8AC6-D4D30AA194C0}"/>
              </a:ext>
            </a:extLst>
          </p:cNvPr>
          <p:cNvSpPr/>
          <p:nvPr/>
        </p:nvSpPr>
        <p:spPr>
          <a:xfrm rot="10800000">
            <a:off x="642729" y="2910160"/>
            <a:ext cx="1068749" cy="444265"/>
          </a:xfrm>
          <a:prstGeom prs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0" name="Straight Arrow Connector 119">
            <a:extLst>
              <a:ext uri="{FF2B5EF4-FFF2-40B4-BE49-F238E27FC236}">
                <a16:creationId xmlns:a16="http://schemas.microsoft.com/office/drawing/2014/main" id="{6D9C3339-8FB2-8644-BCC2-A9EAC228704D}"/>
              </a:ext>
            </a:extLst>
          </p:cNvPr>
          <p:cNvCxnSpPr>
            <a:cxnSpLocks/>
          </p:cNvCxnSpPr>
          <p:nvPr/>
        </p:nvCxnSpPr>
        <p:spPr>
          <a:xfrm>
            <a:off x="9763166" y="3444487"/>
            <a:ext cx="15138" cy="714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97F2392A-295A-B446-8C5D-292F840232FC}"/>
              </a:ext>
            </a:extLst>
          </p:cNvPr>
          <p:cNvSpPr txBox="1"/>
          <p:nvPr/>
        </p:nvSpPr>
        <p:spPr>
          <a:xfrm>
            <a:off x="9763166" y="3823195"/>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continuative</a:t>
            </a:r>
            <a:endParaRPr lang="en-NO" sz="1200" dirty="0">
              <a:latin typeface="Calibri" panose="020F0502020204030204" pitchFamily="34" charset="0"/>
              <a:cs typeface="Calibri" panose="020F0502020204030204" pitchFamily="34" charset="0"/>
            </a:endParaRPr>
          </a:p>
        </p:txBody>
      </p:sp>
      <p:cxnSp>
        <p:nvCxnSpPr>
          <p:cNvPr id="122" name="Straight Arrow Connector 121">
            <a:extLst>
              <a:ext uri="{FF2B5EF4-FFF2-40B4-BE49-F238E27FC236}">
                <a16:creationId xmlns:a16="http://schemas.microsoft.com/office/drawing/2014/main" id="{03755534-E114-9A48-AE94-8C1A32B42444}"/>
              </a:ext>
            </a:extLst>
          </p:cNvPr>
          <p:cNvCxnSpPr>
            <a:cxnSpLocks/>
            <a:stCxn id="13" idx="2"/>
            <a:endCxn id="12" idx="0"/>
          </p:cNvCxnSpPr>
          <p:nvPr/>
        </p:nvCxnSpPr>
        <p:spPr>
          <a:xfrm flipH="1">
            <a:off x="1793721" y="4918410"/>
            <a:ext cx="683260" cy="5313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5C4F3B50-59B5-9941-9F3A-2C123439FFCC}"/>
              </a:ext>
            </a:extLst>
          </p:cNvPr>
          <p:cNvSpPr txBox="1"/>
          <p:nvPr/>
        </p:nvSpPr>
        <p:spPr>
          <a:xfrm>
            <a:off x="2155906" y="5129893"/>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further attenuation</a:t>
            </a:r>
            <a:endParaRPr lang="en-NO" sz="1200" dirty="0">
              <a:latin typeface="Calibri" panose="020F0502020204030204" pitchFamily="34" charset="0"/>
              <a:cs typeface="Calibri" panose="020F0502020204030204" pitchFamily="34" charset="0"/>
            </a:endParaRPr>
          </a:p>
        </p:txBody>
      </p:sp>
      <p:cxnSp>
        <p:nvCxnSpPr>
          <p:cNvPr id="128" name="Straight Connector 127">
            <a:extLst>
              <a:ext uri="{FF2B5EF4-FFF2-40B4-BE49-F238E27FC236}">
                <a16:creationId xmlns:a16="http://schemas.microsoft.com/office/drawing/2014/main" id="{23B4963B-7E82-3441-A7C2-DF5EAB8F3319}"/>
              </a:ext>
            </a:extLst>
          </p:cNvPr>
          <p:cNvCxnSpPr>
            <a:cxnSpLocks/>
          </p:cNvCxnSpPr>
          <p:nvPr/>
        </p:nvCxnSpPr>
        <p:spPr>
          <a:xfrm flipH="1">
            <a:off x="5480736" y="5000462"/>
            <a:ext cx="5664" cy="573960"/>
          </a:xfrm>
          <a:prstGeom prst="line">
            <a:avLst/>
          </a:prstGeom>
          <a:ln w="25400"/>
        </p:spPr>
        <p:style>
          <a:lnRef idx="1">
            <a:schemeClr val="dk1"/>
          </a:lnRef>
          <a:fillRef idx="0">
            <a:schemeClr val="dk1"/>
          </a:fillRef>
          <a:effectRef idx="0">
            <a:schemeClr val="dk1"/>
          </a:effectRef>
          <a:fontRef idx="minor">
            <a:schemeClr val="tx1"/>
          </a:fontRef>
        </p:style>
      </p:cxnSp>
      <p:sp>
        <p:nvSpPr>
          <p:cNvPr id="129" name="TextBox 128">
            <a:extLst>
              <a:ext uri="{FF2B5EF4-FFF2-40B4-BE49-F238E27FC236}">
                <a16:creationId xmlns:a16="http://schemas.microsoft.com/office/drawing/2014/main" id="{4F28109A-AA39-B049-9819-3098088A64FF}"/>
              </a:ext>
            </a:extLst>
          </p:cNvPr>
          <p:cNvSpPr txBox="1"/>
          <p:nvPr/>
        </p:nvSpPr>
        <p:spPr>
          <a:xfrm>
            <a:off x="4663107" y="5253167"/>
            <a:ext cx="1056779"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imperative</a:t>
            </a:r>
            <a:endParaRPr lang="en-NO" sz="1200">
              <a:latin typeface="Calibri" panose="020F0502020204030204" pitchFamily="34" charset="0"/>
              <a:cs typeface="Calibri" panose="020F0502020204030204" pitchFamily="34" charset="0"/>
            </a:endParaRPr>
          </a:p>
        </p:txBody>
      </p:sp>
      <p:cxnSp>
        <p:nvCxnSpPr>
          <p:cNvPr id="132" name="Straight Arrow Connector 131">
            <a:extLst>
              <a:ext uri="{FF2B5EF4-FFF2-40B4-BE49-F238E27FC236}">
                <a16:creationId xmlns:a16="http://schemas.microsoft.com/office/drawing/2014/main" id="{8EDE0536-F5A1-6540-8ABF-7538F1CD1917}"/>
              </a:ext>
            </a:extLst>
          </p:cNvPr>
          <p:cNvCxnSpPr>
            <a:cxnSpLocks/>
          </p:cNvCxnSpPr>
          <p:nvPr/>
        </p:nvCxnSpPr>
        <p:spPr>
          <a:xfrm>
            <a:off x="5966291" y="5000462"/>
            <a:ext cx="0" cy="5739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5A8D50EC-5FA8-2E4C-8931-EB85AE8CA747}"/>
              </a:ext>
            </a:extLst>
          </p:cNvPr>
          <p:cNvSpPr txBox="1"/>
          <p:nvPr/>
        </p:nvSpPr>
        <p:spPr>
          <a:xfrm>
            <a:off x="5953154" y="5229663"/>
            <a:ext cx="1601932"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temporary</a:t>
            </a:r>
            <a:endParaRPr lang="en-NO" sz="1200" dirty="0">
              <a:latin typeface="Calibri" panose="020F0502020204030204" pitchFamily="34" charset="0"/>
              <a:cs typeface="Calibri" panose="020F0502020204030204" pitchFamily="34" charset="0"/>
            </a:endParaRPr>
          </a:p>
        </p:txBody>
      </p:sp>
      <p:cxnSp>
        <p:nvCxnSpPr>
          <p:cNvPr id="135" name="Straight Connector 134">
            <a:extLst>
              <a:ext uri="{FF2B5EF4-FFF2-40B4-BE49-F238E27FC236}">
                <a16:creationId xmlns:a16="http://schemas.microsoft.com/office/drawing/2014/main" id="{A8DBAD99-CDA2-0E44-B4C5-76FD711FAC05}"/>
              </a:ext>
            </a:extLst>
          </p:cNvPr>
          <p:cNvCxnSpPr>
            <a:cxnSpLocks/>
            <a:stCxn id="11" idx="3"/>
            <a:endCxn id="86" idx="1"/>
          </p:cNvCxnSpPr>
          <p:nvPr/>
        </p:nvCxnSpPr>
        <p:spPr>
          <a:xfrm flipV="1">
            <a:off x="6658623" y="5981090"/>
            <a:ext cx="1824986" cy="12945"/>
          </a:xfrm>
          <a:prstGeom prst="line">
            <a:avLst/>
          </a:prstGeom>
          <a:ln w="25400">
            <a:prstDash val="dash"/>
          </a:ln>
        </p:spPr>
        <p:style>
          <a:lnRef idx="1">
            <a:schemeClr val="dk1"/>
          </a:lnRef>
          <a:fillRef idx="0">
            <a:schemeClr val="dk1"/>
          </a:fillRef>
          <a:effectRef idx="0">
            <a:schemeClr val="dk1"/>
          </a:effectRef>
          <a:fontRef idx="minor">
            <a:schemeClr val="tx1"/>
          </a:fontRef>
        </p:style>
      </p:cxnSp>
      <p:sp>
        <p:nvSpPr>
          <p:cNvPr id="136" name="TextBox 135">
            <a:extLst>
              <a:ext uri="{FF2B5EF4-FFF2-40B4-BE49-F238E27FC236}">
                <a16:creationId xmlns:a16="http://schemas.microsoft.com/office/drawing/2014/main" id="{69DEDA90-97F6-4045-9F1F-74D41036DA0F}"/>
              </a:ext>
            </a:extLst>
          </p:cNvPr>
          <p:cNvSpPr txBox="1"/>
          <p:nvPr/>
        </p:nvSpPr>
        <p:spPr>
          <a:xfrm>
            <a:off x="6928461" y="6034749"/>
            <a:ext cx="1508764" cy="461665"/>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imperative option, </a:t>
            </a:r>
          </a:p>
          <a:p>
            <a:r>
              <a:rPr lang="nb-NO" sz="1200" dirty="0">
                <a:latin typeface="Calibri" panose="020F0502020204030204" pitchFamily="34" charset="0"/>
                <a:cs typeface="Calibri" panose="020F0502020204030204" pitchFamily="34" charset="0"/>
              </a:rPr>
              <a:t>po- prefix option</a:t>
            </a:r>
            <a:endParaRPr lang="en-NO" sz="1200" dirty="0">
              <a:latin typeface="Calibri" panose="020F0502020204030204" pitchFamily="34" charset="0"/>
              <a:cs typeface="Calibri" panose="020F0502020204030204" pitchFamily="34" charset="0"/>
            </a:endParaRPr>
          </a:p>
        </p:txBody>
      </p:sp>
      <p:cxnSp>
        <p:nvCxnSpPr>
          <p:cNvPr id="138" name="Straight Connector 137">
            <a:extLst>
              <a:ext uri="{FF2B5EF4-FFF2-40B4-BE49-F238E27FC236}">
                <a16:creationId xmlns:a16="http://schemas.microsoft.com/office/drawing/2014/main" id="{17385033-D530-964D-8053-8E1E315EE8EE}"/>
              </a:ext>
            </a:extLst>
          </p:cNvPr>
          <p:cNvCxnSpPr>
            <a:cxnSpLocks/>
            <a:stCxn id="12" idx="3"/>
          </p:cNvCxnSpPr>
          <p:nvPr/>
        </p:nvCxnSpPr>
        <p:spPr>
          <a:xfrm>
            <a:off x="2944713" y="5865260"/>
            <a:ext cx="1802895" cy="0"/>
          </a:xfrm>
          <a:prstGeom prst="line">
            <a:avLst/>
          </a:prstGeom>
          <a:ln w="25400">
            <a:prstDash val="solid"/>
          </a:ln>
        </p:spPr>
        <p:style>
          <a:lnRef idx="1">
            <a:schemeClr val="dk1"/>
          </a:lnRef>
          <a:fillRef idx="0">
            <a:schemeClr val="dk1"/>
          </a:fillRef>
          <a:effectRef idx="0">
            <a:schemeClr val="dk1"/>
          </a:effectRef>
          <a:fontRef idx="minor">
            <a:schemeClr val="tx1"/>
          </a:fontRef>
        </p:style>
      </p:cxnSp>
      <p:sp>
        <p:nvSpPr>
          <p:cNvPr id="139" name="TextBox 138">
            <a:extLst>
              <a:ext uri="{FF2B5EF4-FFF2-40B4-BE49-F238E27FC236}">
                <a16:creationId xmlns:a16="http://schemas.microsoft.com/office/drawing/2014/main" id="{C04D2AAB-C668-F645-8664-32FE77A54742}"/>
              </a:ext>
            </a:extLst>
          </p:cNvPr>
          <p:cNvSpPr txBox="1"/>
          <p:nvPr/>
        </p:nvSpPr>
        <p:spPr>
          <a:xfrm>
            <a:off x="2991097" y="5858917"/>
            <a:ext cx="1056779"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po- prefix</a:t>
            </a:r>
            <a:endParaRPr lang="en-NO" sz="1200" dirty="0">
              <a:latin typeface="Calibri" panose="020F0502020204030204" pitchFamily="34" charset="0"/>
              <a:cs typeface="Calibri" panose="020F0502020204030204" pitchFamily="34" charset="0"/>
            </a:endParaRPr>
          </a:p>
        </p:txBody>
      </p:sp>
      <p:sp>
        <p:nvSpPr>
          <p:cNvPr id="65" name="Rounded Rectangle 64">
            <a:extLst>
              <a:ext uri="{FF2B5EF4-FFF2-40B4-BE49-F238E27FC236}">
                <a16:creationId xmlns:a16="http://schemas.microsoft.com/office/drawing/2014/main" id="{C9C1A301-840C-5B40-982D-3027FB662B9E}"/>
              </a:ext>
            </a:extLst>
          </p:cNvPr>
          <p:cNvSpPr/>
          <p:nvPr/>
        </p:nvSpPr>
        <p:spPr>
          <a:xfrm>
            <a:off x="8638782" y="97033"/>
            <a:ext cx="3470644" cy="893222"/>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Calibri" panose="020F0502020204030204" pitchFamily="34" charset="0"/>
                <a:cs typeface="Calibri" panose="020F0502020204030204" pitchFamily="34" charset="0"/>
              </a:rPr>
              <a:t>Network </a:t>
            </a:r>
            <a:r>
              <a:rPr lang="en-GB" sz="2400">
                <a:latin typeface="Calibri" panose="020F0502020204030204" pitchFamily="34" charset="0"/>
                <a:cs typeface="Calibri" panose="020F0502020204030204" pitchFamily="34" charset="0"/>
              </a:rPr>
              <a:t>of Russian </a:t>
            </a:r>
            <a:r>
              <a:rPr lang="en-GB" sz="2400" dirty="0">
                <a:latin typeface="Calibri" panose="020F0502020204030204" pitchFamily="34" charset="0"/>
                <a:cs typeface="Calibri" panose="020F0502020204030204" pitchFamily="34" charset="0"/>
              </a:rPr>
              <a:t>prohibitive constructions</a:t>
            </a:r>
            <a:endParaRPr lang="en-GB" sz="2400" dirty="0">
              <a:effectLst/>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9CEE463C-889C-DC45-9E15-38C05C5D5603}"/>
              </a:ext>
            </a:extLst>
          </p:cNvPr>
          <p:cNvSpPr txBox="1"/>
          <p:nvPr/>
        </p:nvSpPr>
        <p:spPr>
          <a:xfrm>
            <a:off x="470022" y="275111"/>
            <a:ext cx="1353855"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Legend:</a:t>
            </a:r>
            <a:endParaRPr lang="ru-RU" sz="1600" dirty="0">
              <a:latin typeface="Calibri" panose="020F0502020204030204" pitchFamily="34" charset="0"/>
              <a:cs typeface="Calibri" panose="020F0502020204030204" pitchFamily="34" charset="0"/>
            </a:endParaRPr>
          </a:p>
        </p:txBody>
      </p:sp>
      <p:cxnSp>
        <p:nvCxnSpPr>
          <p:cNvPr id="23" name="Прямая со стрелкой 22">
            <a:extLst>
              <a:ext uri="{FF2B5EF4-FFF2-40B4-BE49-F238E27FC236}">
                <a16:creationId xmlns:a16="http://schemas.microsoft.com/office/drawing/2014/main" id="{CFB2C309-D2B3-B34B-9784-00AAC4E535D0}"/>
              </a:ext>
            </a:extLst>
          </p:cNvPr>
          <p:cNvCxnSpPr/>
          <p:nvPr/>
        </p:nvCxnSpPr>
        <p:spPr>
          <a:xfrm>
            <a:off x="612909" y="712108"/>
            <a:ext cx="51021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3189FDF2-CC6C-1C42-9CB3-07E950332F22}"/>
              </a:ext>
            </a:extLst>
          </p:cNvPr>
          <p:cNvCxnSpPr/>
          <p:nvPr/>
        </p:nvCxnSpPr>
        <p:spPr>
          <a:xfrm>
            <a:off x="642728" y="1210799"/>
            <a:ext cx="510211"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79" name="Right Arrow 116">
            <a:extLst>
              <a:ext uri="{FF2B5EF4-FFF2-40B4-BE49-F238E27FC236}">
                <a16:creationId xmlns:a16="http://schemas.microsoft.com/office/drawing/2014/main" id="{A0E7295F-64B5-6644-8B03-AB552EF581AA}"/>
              </a:ext>
            </a:extLst>
          </p:cNvPr>
          <p:cNvSpPr/>
          <p:nvPr/>
        </p:nvSpPr>
        <p:spPr>
          <a:xfrm>
            <a:off x="602895" y="1373900"/>
            <a:ext cx="589875" cy="179344"/>
          </a:xfrm>
          <a:prstGeom prs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7" name="TextBox 26">
            <a:extLst>
              <a:ext uri="{FF2B5EF4-FFF2-40B4-BE49-F238E27FC236}">
                <a16:creationId xmlns:a16="http://schemas.microsoft.com/office/drawing/2014/main" id="{FB6928DA-F9E2-1B4E-90C0-A884C6267F6F}"/>
              </a:ext>
            </a:extLst>
          </p:cNvPr>
          <p:cNvSpPr txBox="1"/>
          <p:nvPr/>
        </p:nvSpPr>
        <p:spPr>
          <a:xfrm>
            <a:off x="1146949" y="576676"/>
            <a:ext cx="1589042"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semantic transitions</a:t>
            </a:r>
            <a:endParaRPr lang="ru-RU" sz="1200" dirty="0">
              <a:latin typeface="Calibri" panose="020F0502020204030204" pitchFamily="34" charset="0"/>
              <a:cs typeface="Calibri" panose="020F0502020204030204" pitchFamily="34" charset="0"/>
            </a:endParaRPr>
          </a:p>
        </p:txBody>
      </p:sp>
      <p:sp>
        <p:nvSpPr>
          <p:cNvPr id="80" name="TextBox 79">
            <a:extLst>
              <a:ext uri="{FF2B5EF4-FFF2-40B4-BE49-F238E27FC236}">
                <a16:creationId xmlns:a16="http://schemas.microsoft.com/office/drawing/2014/main" id="{0CD23839-2E19-684E-983F-C04BB2BC9A98}"/>
              </a:ext>
            </a:extLst>
          </p:cNvPr>
          <p:cNvSpPr txBox="1"/>
          <p:nvPr/>
        </p:nvSpPr>
        <p:spPr>
          <a:xfrm>
            <a:off x="1143162" y="1072300"/>
            <a:ext cx="1589042"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weaker relationships</a:t>
            </a:r>
            <a:endParaRPr lang="ru-RU" sz="1200" dirty="0">
              <a:latin typeface="Calibri" panose="020F0502020204030204" pitchFamily="34" charset="0"/>
              <a:cs typeface="Calibri" panose="020F0502020204030204" pitchFamily="34" charset="0"/>
            </a:endParaRPr>
          </a:p>
        </p:txBody>
      </p:sp>
      <p:sp>
        <p:nvSpPr>
          <p:cNvPr id="81" name="TextBox 80">
            <a:extLst>
              <a:ext uri="{FF2B5EF4-FFF2-40B4-BE49-F238E27FC236}">
                <a16:creationId xmlns:a16="http://schemas.microsoft.com/office/drawing/2014/main" id="{3D41F496-3C23-2B40-8227-4F9F57952C4B}"/>
              </a:ext>
            </a:extLst>
          </p:cNvPr>
          <p:cNvSpPr txBox="1"/>
          <p:nvPr/>
        </p:nvSpPr>
        <p:spPr>
          <a:xfrm>
            <a:off x="1146949" y="803313"/>
            <a:ext cx="1931568"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syntactic/formal similarities</a:t>
            </a:r>
            <a:endParaRPr lang="ru-RU" sz="1200" dirty="0">
              <a:latin typeface="Calibri" panose="020F0502020204030204" pitchFamily="34" charset="0"/>
              <a:cs typeface="Calibri" panose="020F0502020204030204" pitchFamily="34" charset="0"/>
            </a:endParaRPr>
          </a:p>
        </p:txBody>
      </p:sp>
      <p:sp>
        <p:nvSpPr>
          <p:cNvPr id="82" name="TextBox 81">
            <a:extLst>
              <a:ext uri="{FF2B5EF4-FFF2-40B4-BE49-F238E27FC236}">
                <a16:creationId xmlns:a16="http://schemas.microsoft.com/office/drawing/2014/main" id="{0D3362EE-FA9D-6A43-8FE9-0EA06EEA9028}"/>
              </a:ext>
            </a:extLst>
          </p:cNvPr>
          <p:cNvSpPr txBox="1"/>
          <p:nvPr/>
        </p:nvSpPr>
        <p:spPr>
          <a:xfrm>
            <a:off x="1153943" y="1295321"/>
            <a:ext cx="1589042" cy="461665"/>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overlap with other networks of cxns</a:t>
            </a:r>
            <a:endParaRPr lang="ru-RU" sz="1200" dirty="0">
              <a:latin typeface="Calibri" panose="020F0502020204030204" pitchFamily="34" charset="0"/>
              <a:cs typeface="Calibri" panose="020F0502020204030204" pitchFamily="34" charset="0"/>
            </a:endParaRPr>
          </a:p>
        </p:txBody>
      </p:sp>
      <p:cxnSp>
        <p:nvCxnSpPr>
          <p:cNvPr id="83" name="Прямая соединительная линия 82">
            <a:extLst>
              <a:ext uri="{FF2B5EF4-FFF2-40B4-BE49-F238E27FC236}">
                <a16:creationId xmlns:a16="http://schemas.microsoft.com/office/drawing/2014/main" id="{83032987-9C47-0B43-8B72-91BB52B4CD5E}"/>
              </a:ext>
            </a:extLst>
          </p:cNvPr>
          <p:cNvCxnSpPr/>
          <p:nvPr/>
        </p:nvCxnSpPr>
        <p:spPr>
          <a:xfrm>
            <a:off x="612909" y="954143"/>
            <a:ext cx="510211" cy="0"/>
          </a:xfrm>
          <a:prstGeom prst="line">
            <a:avLst/>
          </a:prstGeom>
          <a:ln w="19050"/>
        </p:spPr>
        <p:style>
          <a:lnRef idx="1">
            <a:schemeClr val="dk1"/>
          </a:lnRef>
          <a:fillRef idx="0">
            <a:schemeClr val="dk1"/>
          </a:fillRef>
          <a:effectRef idx="0">
            <a:schemeClr val="dk1"/>
          </a:effectRef>
          <a:fontRef idx="minor">
            <a:schemeClr val="tx1"/>
          </a:fontRef>
        </p:style>
      </p:cxnSp>
      <p:sp>
        <p:nvSpPr>
          <p:cNvPr id="28" name="Прямоугольник 27">
            <a:extLst>
              <a:ext uri="{FF2B5EF4-FFF2-40B4-BE49-F238E27FC236}">
                <a16:creationId xmlns:a16="http://schemas.microsoft.com/office/drawing/2014/main" id="{48D735D3-01C1-F447-924F-945ACA6E43A3}"/>
              </a:ext>
            </a:extLst>
          </p:cNvPr>
          <p:cNvSpPr/>
          <p:nvPr/>
        </p:nvSpPr>
        <p:spPr>
          <a:xfrm>
            <a:off x="520147" y="332888"/>
            <a:ext cx="2470950" cy="139332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p>
        </p:txBody>
      </p:sp>
      <p:sp>
        <p:nvSpPr>
          <p:cNvPr id="86" name="TextBox 85">
            <a:extLst>
              <a:ext uri="{FF2B5EF4-FFF2-40B4-BE49-F238E27FC236}">
                <a16:creationId xmlns:a16="http://schemas.microsoft.com/office/drawing/2014/main" id="{D556DE7C-1F5E-EC4D-BF89-C3391BF2BC40}"/>
              </a:ext>
            </a:extLst>
          </p:cNvPr>
          <p:cNvSpPr txBox="1"/>
          <p:nvPr/>
        </p:nvSpPr>
        <p:spPr>
          <a:xfrm>
            <a:off x="8483609" y="5565591"/>
            <a:ext cx="2338387" cy="830997"/>
          </a:xfrm>
          <a:prstGeom prst="rect">
            <a:avLst/>
          </a:prstGeom>
          <a:noFill/>
          <a:ln>
            <a:solidFill>
              <a:schemeClr val="tx1"/>
            </a:solidFill>
          </a:ln>
        </p:spPr>
        <p:txBody>
          <a:bodyPr wrap="square" rtlCol="0">
            <a:spAutoFit/>
          </a:bodyPr>
          <a:lstStyle/>
          <a:p>
            <a:r>
              <a:rPr lang="en-NO" sz="1200" dirty="0">
                <a:latin typeface="Calibri" panose="020F0502020204030204" pitchFamily="34" charset="0"/>
                <a:cs typeface="Calibri" panose="020F0502020204030204" pitchFamily="34" charset="0"/>
              </a:rPr>
              <a:t>2:6 (3 constructions)</a:t>
            </a:r>
            <a:endParaRPr lang="ru-RU" sz="1200" dirty="0">
              <a:latin typeface="Calibri" panose="020F0502020204030204" pitchFamily="34" charset="0"/>
              <a:cs typeface="Calibri" panose="020F0502020204030204" pitchFamily="34" charset="0"/>
            </a:endParaRPr>
          </a:p>
          <a:p>
            <a:r>
              <a:rPr lang="nb-NO" sz="1200" b="1" dirty="0">
                <a:latin typeface="Calibri" panose="020F0502020204030204" pitchFamily="34" charset="0"/>
                <a:cs typeface="Calibri" panose="020F0502020204030204" pitchFamily="34" charset="0"/>
              </a:rPr>
              <a:t>Prohibition and Threat</a:t>
            </a:r>
            <a:endParaRPr lang="en-NO" sz="1200" b="1" dirty="0">
              <a:latin typeface="Calibri" panose="020F0502020204030204" pitchFamily="34" charset="0"/>
              <a:cs typeface="Calibri" panose="020F0502020204030204" pitchFamily="34" charset="0"/>
            </a:endParaRPr>
          </a:p>
          <a:p>
            <a:r>
              <a:rPr lang="nb-NO" sz="1200" dirty="0">
                <a:solidFill>
                  <a:srgbClr val="0070C0"/>
                </a:solidFill>
                <a:latin typeface="Calibri" panose="020F0502020204030204" pitchFamily="34" charset="0"/>
                <a:cs typeface="Calibri" panose="020F0502020204030204" pitchFamily="34" charset="0"/>
              </a:rPr>
              <a:t>Ja PronPers-Dat VP-Fut!</a:t>
            </a:r>
          </a:p>
          <a:p>
            <a:r>
              <a:rPr lang="nb-NO" sz="1200" dirty="0">
                <a:latin typeface="Calibri" panose="020F0502020204030204" pitchFamily="34" charset="0"/>
                <a:cs typeface="Calibri" panose="020F0502020204030204" pitchFamily="34" charset="0"/>
              </a:rPr>
              <a:t>‘You do X and you will regret it!’</a:t>
            </a:r>
            <a:endParaRPr lang="en-NO" sz="1200" dirty="0">
              <a:latin typeface="Calibri" panose="020F0502020204030204" pitchFamily="34" charset="0"/>
              <a:cs typeface="Calibri" panose="020F0502020204030204" pitchFamily="34" charset="0"/>
            </a:endParaRPr>
          </a:p>
        </p:txBody>
      </p:sp>
      <p:sp>
        <p:nvSpPr>
          <p:cNvPr id="89" name="Right Arrow 88">
            <a:extLst>
              <a:ext uri="{FF2B5EF4-FFF2-40B4-BE49-F238E27FC236}">
                <a16:creationId xmlns:a16="http://schemas.microsoft.com/office/drawing/2014/main" id="{D7756689-F9B6-8A44-BA4B-EA12ED7074B9}"/>
              </a:ext>
            </a:extLst>
          </p:cNvPr>
          <p:cNvSpPr/>
          <p:nvPr/>
        </p:nvSpPr>
        <p:spPr>
          <a:xfrm>
            <a:off x="10892850" y="5672933"/>
            <a:ext cx="981098" cy="444265"/>
          </a:xfrm>
          <a:prstGeom prs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4" name="TextBox 93">
            <a:extLst>
              <a:ext uri="{FF2B5EF4-FFF2-40B4-BE49-F238E27FC236}">
                <a16:creationId xmlns:a16="http://schemas.microsoft.com/office/drawing/2014/main" id="{A44EBA46-A53D-174D-A83A-3DB88DB070A5}"/>
              </a:ext>
            </a:extLst>
          </p:cNvPr>
          <p:cNvSpPr txBox="1"/>
          <p:nvPr/>
        </p:nvSpPr>
        <p:spPr>
          <a:xfrm>
            <a:off x="10779841" y="5449761"/>
            <a:ext cx="1406924" cy="276999"/>
          </a:xfrm>
          <a:prstGeom prst="rect">
            <a:avLst/>
          </a:prstGeom>
          <a:noFill/>
        </p:spPr>
        <p:txBody>
          <a:bodyPr wrap="none" rtlCol="0">
            <a:spAutoFit/>
          </a:bodyPr>
          <a:lstStyle/>
          <a:p>
            <a:r>
              <a:rPr lang="nb-NO" sz="1200" dirty="0">
                <a:latin typeface="Calibri" panose="020F0502020204030204" pitchFamily="34" charset="0"/>
                <a:cs typeface="Calibri" panose="020F0502020204030204" pitchFamily="34" charset="0"/>
              </a:rPr>
              <a:t>overlap with Threat</a:t>
            </a:r>
            <a:endParaRPr lang="en-NO" sz="1200" dirty="0">
              <a:latin typeface="Calibri" panose="020F0502020204030204" pitchFamily="34" charset="0"/>
              <a:cs typeface="Calibri" panose="020F0502020204030204" pitchFamily="34" charset="0"/>
            </a:endParaRPr>
          </a:p>
        </p:txBody>
      </p:sp>
      <p:cxnSp>
        <p:nvCxnSpPr>
          <p:cNvPr id="96" name="Straight Arrow Connector 95">
            <a:extLst>
              <a:ext uri="{FF2B5EF4-FFF2-40B4-BE49-F238E27FC236}">
                <a16:creationId xmlns:a16="http://schemas.microsoft.com/office/drawing/2014/main" id="{98BDFE87-6CAE-CF49-81F0-18A12DFA3AC4}"/>
              </a:ext>
            </a:extLst>
          </p:cNvPr>
          <p:cNvCxnSpPr>
            <a:cxnSpLocks/>
          </p:cNvCxnSpPr>
          <p:nvPr/>
        </p:nvCxnSpPr>
        <p:spPr>
          <a:xfrm>
            <a:off x="9728852" y="4999485"/>
            <a:ext cx="416634" cy="5887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6514A310-7D7E-DE43-9C4E-F84347784AAC}"/>
              </a:ext>
            </a:extLst>
          </p:cNvPr>
          <p:cNvSpPr txBox="1"/>
          <p:nvPr/>
        </p:nvSpPr>
        <p:spPr>
          <a:xfrm>
            <a:off x="8519370" y="5184983"/>
            <a:ext cx="1491520" cy="276999"/>
          </a:xfrm>
          <a:prstGeom prst="rect">
            <a:avLst/>
          </a:prstGeom>
          <a:noFill/>
        </p:spPr>
        <p:txBody>
          <a:bodyPr wrap="square" rtlCol="0">
            <a:spAutoFit/>
          </a:bodyPr>
          <a:lstStyle/>
          <a:p>
            <a:r>
              <a:rPr lang="nb-NO" sz="1200" dirty="0">
                <a:latin typeface="Calibri" panose="020F0502020204030204" pitchFamily="34" charset="0"/>
                <a:cs typeface="Calibri" panose="020F0502020204030204" pitchFamily="34" charset="0"/>
              </a:rPr>
              <a:t>further aggression</a:t>
            </a:r>
            <a:endParaRPr lang="en-NO"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9738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a bar&#10;&#10;AI-generated content may be incorrect.">
            <a:extLst>
              <a:ext uri="{FF2B5EF4-FFF2-40B4-BE49-F238E27FC236}">
                <a16:creationId xmlns:a16="http://schemas.microsoft.com/office/drawing/2014/main" id="{99042352-6C3E-069F-92C7-4F10A7CAD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61" y="475273"/>
            <a:ext cx="11760704" cy="3948235"/>
          </a:xfrm>
          <a:prstGeom prst="rect">
            <a:avLst/>
          </a:prstGeom>
        </p:spPr>
      </p:pic>
    </p:spTree>
    <p:extLst>
      <p:ext uri="{BB962C8B-B14F-4D97-AF65-F5344CB8AC3E}">
        <p14:creationId xmlns:p14="http://schemas.microsoft.com/office/powerpoint/2010/main" val="3199016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D10A-09CC-EE4C-B9C1-5CD4CBC94BA7}"/>
              </a:ext>
            </a:extLst>
          </p:cNvPr>
          <p:cNvSpPr>
            <a:spLocks noGrp="1"/>
          </p:cNvSpPr>
          <p:nvPr>
            <p:ph type="title"/>
          </p:nvPr>
        </p:nvSpPr>
        <p:spPr/>
        <p:txBody>
          <a:bodyPr/>
          <a:lstStyle/>
          <a:p>
            <a:r>
              <a:rPr lang="nb-NO" dirty="0"/>
              <a:t>A </a:t>
            </a:r>
            <a:r>
              <a:rPr lang="nb-NO" dirty="0" err="1"/>
              <a:t>variety</a:t>
            </a:r>
            <a:r>
              <a:rPr lang="nb-NO" dirty="0"/>
              <a:t> of </a:t>
            </a:r>
            <a:r>
              <a:rPr lang="nb-NO" dirty="0" err="1"/>
              <a:t>syntactic</a:t>
            </a:r>
            <a:r>
              <a:rPr lang="nb-NO" dirty="0"/>
              <a:t> </a:t>
            </a:r>
            <a:r>
              <a:rPr lang="nb-NO" dirty="0" err="1"/>
              <a:t>patterns</a:t>
            </a:r>
            <a:r>
              <a:rPr lang="nb-NO" dirty="0"/>
              <a:t> in </a:t>
            </a:r>
            <a:r>
              <a:rPr lang="nb-NO" dirty="0" err="1"/>
              <a:t>RusCon</a:t>
            </a:r>
            <a:r>
              <a:rPr lang="nb-NO" dirty="0"/>
              <a:t> </a:t>
            </a:r>
            <a:endParaRPr lang="en-NO"/>
          </a:p>
        </p:txBody>
      </p:sp>
      <p:graphicFrame>
        <p:nvGraphicFramePr>
          <p:cNvPr id="4" name="Content Placeholder 3">
            <a:extLst>
              <a:ext uri="{FF2B5EF4-FFF2-40B4-BE49-F238E27FC236}">
                <a16:creationId xmlns:a16="http://schemas.microsoft.com/office/drawing/2014/main" id="{DBAA48F0-EC48-EE46-83AA-A6125EF0A596}"/>
              </a:ext>
            </a:extLst>
          </p:cNvPr>
          <p:cNvGraphicFramePr>
            <a:graphicFrameLocks noGrp="1"/>
          </p:cNvGraphicFramePr>
          <p:nvPr>
            <p:ph idx="1"/>
          </p:nvPr>
        </p:nvGraphicFramePr>
        <p:xfrm>
          <a:off x="838199" y="1825625"/>
          <a:ext cx="5946914"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F3148C7F-F11F-9743-A5AD-5BE1B65C357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E77C5C6-3357-E145-B5C5-5B5168CE97B5}" type="slidenum">
              <a:rPr lang="en-NO" smtClean="0"/>
              <a:pPr/>
              <a:t>59</a:t>
            </a:fld>
            <a:endParaRPr lang="en-NO"/>
          </a:p>
        </p:txBody>
      </p:sp>
      <p:sp>
        <p:nvSpPr>
          <p:cNvPr id="6" name="Rectangle 5">
            <a:extLst>
              <a:ext uri="{FF2B5EF4-FFF2-40B4-BE49-F238E27FC236}">
                <a16:creationId xmlns:a16="http://schemas.microsoft.com/office/drawing/2014/main" id="{FA7EB1D3-DB32-AF42-991D-90B2B85C31C7}"/>
              </a:ext>
            </a:extLst>
          </p:cNvPr>
          <p:cNvSpPr/>
          <p:nvPr/>
        </p:nvSpPr>
        <p:spPr>
          <a:xfrm>
            <a:off x="7029778" y="1690688"/>
            <a:ext cx="4495800" cy="2462213"/>
          </a:xfrm>
          <a:prstGeom prst="rect">
            <a:avLst/>
          </a:prstGeom>
          <a:noFill/>
        </p:spPr>
        <p:txBody>
          <a:bodyPr wrap="square">
            <a:spAutoFit/>
          </a:bodyPr>
          <a:lstStyle/>
          <a:p>
            <a:endParaRPr lang="nb-NO" sz="2200" dirty="0"/>
          </a:p>
          <a:p>
            <a:pPr marL="342900" indent="-342900">
              <a:buFont typeface="Arial" panose="020B0604020202020204" pitchFamily="34" charset="0"/>
              <a:buChar char="•"/>
            </a:pPr>
            <a:r>
              <a:rPr lang="nb-NO" sz="2200" dirty="0" err="1"/>
              <a:t>Predicate</a:t>
            </a:r>
            <a:r>
              <a:rPr lang="nb-NO" sz="2200" dirty="0"/>
              <a:t> Argument Constructions (that are most </a:t>
            </a:r>
            <a:r>
              <a:rPr lang="nb-NO" sz="2200" dirty="0" err="1"/>
              <a:t>important</a:t>
            </a:r>
            <a:r>
              <a:rPr lang="nb-NO" sz="2200" dirty="0"/>
              <a:t> for </a:t>
            </a:r>
            <a:r>
              <a:rPr lang="nb-NO" sz="2200" dirty="0" err="1"/>
              <a:t>other</a:t>
            </a:r>
            <a:r>
              <a:rPr lang="nb-NO" sz="2200" dirty="0"/>
              <a:t> </a:t>
            </a:r>
            <a:r>
              <a:rPr lang="nb-NO" sz="2200" dirty="0" err="1"/>
              <a:t>existing</a:t>
            </a:r>
            <a:r>
              <a:rPr lang="nb-NO" sz="2200" dirty="0"/>
              <a:t> </a:t>
            </a:r>
            <a:r>
              <a:rPr lang="nb-NO" sz="2200" dirty="0" err="1"/>
              <a:t>constructicon</a:t>
            </a:r>
            <a:r>
              <a:rPr lang="nb-NO" sz="2200" dirty="0"/>
              <a:t> </a:t>
            </a:r>
            <a:r>
              <a:rPr lang="nb-NO" sz="2200" dirty="0" err="1"/>
              <a:t>resources</a:t>
            </a:r>
            <a:r>
              <a:rPr lang="nb-NO" sz="2200" dirty="0"/>
              <a:t>) </a:t>
            </a:r>
            <a:r>
              <a:rPr lang="nb-NO" sz="2200" dirty="0" err="1"/>
              <a:t>yield</a:t>
            </a:r>
            <a:r>
              <a:rPr lang="nb-NO" sz="2200" dirty="0"/>
              <a:t> </a:t>
            </a:r>
            <a:r>
              <a:rPr lang="nb-NO" sz="2200" dirty="0" err="1"/>
              <a:t>only</a:t>
            </a:r>
            <a:r>
              <a:rPr lang="nb-NO" sz="2200" dirty="0"/>
              <a:t> 8% </a:t>
            </a:r>
            <a:r>
              <a:rPr lang="nb-NO" sz="2200" dirty="0" err="1"/>
              <a:t>of</a:t>
            </a:r>
            <a:r>
              <a:rPr lang="nb-NO" sz="2200" dirty="0"/>
              <a:t> the </a:t>
            </a:r>
            <a:r>
              <a:rPr lang="nb-NO" sz="2200" dirty="0" err="1"/>
              <a:t>entire</a:t>
            </a:r>
            <a:r>
              <a:rPr lang="nb-NO" sz="2200" dirty="0"/>
              <a:t> database.</a:t>
            </a:r>
          </a:p>
          <a:p>
            <a:endParaRPr lang="nb-NO" sz="2200" dirty="0"/>
          </a:p>
        </p:txBody>
      </p:sp>
      <p:pic>
        <p:nvPicPr>
          <p:cNvPr id="7" name="Bilde 6" descr="Et bilde som inneholder tekst, skjermbilde, Font, diagram&#10;&#10;Automatisk generert beskrivelse">
            <a:extLst>
              <a:ext uri="{FF2B5EF4-FFF2-40B4-BE49-F238E27FC236}">
                <a16:creationId xmlns:a16="http://schemas.microsoft.com/office/drawing/2014/main" id="{D32287AB-7514-E36B-DD34-7EBB24A3619F}"/>
              </a:ext>
            </a:extLst>
          </p:cNvPr>
          <p:cNvPicPr>
            <a:picLocks noChangeAspect="1"/>
          </p:cNvPicPr>
          <p:nvPr/>
        </p:nvPicPr>
        <p:blipFill>
          <a:blip r:embed="rId4"/>
          <a:stretch>
            <a:fillRect/>
          </a:stretch>
        </p:blipFill>
        <p:spPr>
          <a:xfrm>
            <a:off x="707571" y="1690688"/>
            <a:ext cx="6322207" cy="4802187"/>
          </a:xfrm>
          <a:prstGeom prst="rect">
            <a:avLst/>
          </a:prstGeom>
        </p:spPr>
      </p:pic>
      <p:sp>
        <p:nvSpPr>
          <p:cNvPr id="8" name="TekstSylinder 7">
            <a:extLst>
              <a:ext uri="{FF2B5EF4-FFF2-40B4-BE49-F238E27FC236}">
                <a16:creationId xmlns:a16="http://schemas.microsoft.com/office/drawing/2014/main" id="{72804598-BA13-940D-E1FB-72B014C4EB26}"/>
              </a:ext>
            </a:extLst>
          </p:cNvPr>
          <p:cNvSpPr txBox="1"/>
          <p:nvPr/>
        </p:nvSpPr>
        <p:spPr>
          <a:xfrm>
            <a:off x="7400658" y="4150156"/>
            <a:ext cx="4258654" cy="2308324"/>
          </a:xfrm>
          <a:prstGeom prst="rect">
            <a:avLst/>
          </a:prstGeom>
          <a:noFill/>
        </p:spPr>
        <p:txBody>
          <a:bodyPr wrap="square">
            <a:spAutoFit/>
          </a:bodyPr>
          <a:lstStyle/>
          <a:p>
            <a:r>
              <a:rPr lang="nb-NO" i="0" dirty="0">
                <a:solidFill>
                  <a:srgbClr val="212529"/>
                </a:solidFill>
                <a:effectLst/>
                <a:latin typeface="Roboto" panose="02000000000000000000" pitchFamily="2" charset="0"/>
              </a:rPr>
              <a:t>e.g.</a:t>
            </a:r>
          </a:p>
          <a:p>
            <a:r>
              <a:rPr lang="nb-NO" dirty="0">
                <a:solidFill>
                  <a:srgbClr val="212529"/>
                </a:solidFill>
                <a:latin typeface="Roboto" panose="02000000000000000000" pitchFamily="2" charset="0"/>
              </a:rPr>
              <a:t>ID 465</a:t>
            </a:r>
            <a:endParaRPr lang="nb-NO" i="0" dirty="0">
              <a:solidFill>
                <a:srgbClr val="212529"/>
              </a:solidFill>
              <a:effectLst/>
              <a:latin typeface="Roboto" panose="02000000000000000000" pitchFamily="2" charset="0"/>
            </a:endParaRPr>
          </a:p>
          <a:p>
            <a:r>
              <a:rPr lang="nb-NO" b="1" i="0" dirty="0">
                <a:solidFill>
                  <a:srgbClr val="212529"/>
                </a:solidFill>
                <a:effectLst/>
                <a:latin typeface="Roboto" panose="02000000000000000000" pitchFamily="2" charset="0"/>
              </a:rPr>
              <a:t>NP-</a:t>
            </a:r>
            <a:r>
              <a:rPr lang="nb-NO" b="1" i="0" dirty="0" err="1">
                <a:solidFill>
                  <a:srgbClr val="212529"/>
                </a:solidFill>
                <a:effectLst/>
                <a:latin typeface="Roboto" panose="02000000000000000000" pitchFamily="2" charset="0"/>
              </a:rPr>
              <a:t>Acc</a:t>
            </a:r>
            <a:r>
              <a:rPr lang="nb-NO" b="1" i="0" dirty="0">
                <a:solidFill>
                  <a:srgbClr val="212529"/>
                </a:solidFill>
                <a:effectLst/>
                <a:latin typeface="Roboto" panose="02000000000000000000" pitchFamily="2" charset="0"/>
              </a:rPr>
              <a:t> </a:t>
            </a:r>
            <a:r>
              <a:rPr lang="cs-CZ" b="1" dirty="0" err="1">
                <a:solidFill>
                  <a:srgbClr val="0070C0"/>
                </a:solidFill>
                <a:latin typeface="Roboto" panose="02000000000000000000" pitchFamily="2" charset="0"/>
              </a:rPr>
              <a:t>zvat</a:t>
            </a:r>
            <a:r>
              <a:rPr lang="cs-CZ" b="1" dirty="0">
                <a:solidFill>
                  <a:srgbClr val="0070C0"/>
                </a:solidFill>
                <a:latin typeface="Roboto" panose="02000000000000000000" pitchFamily="2" charset="0"/>
              </a:rPr>
              <a:t>'</a:t>
            </a:r>
            <a:r>
              <a:rPr lang="ru-RU" b="1" i="0" dirty="0">
                <a:solidFill>
                  <a:srgbClr val="0070C0"/>
                </a:solidFill>
                <a:effectLst/>
                <a:latin typeface="Roboto" panose="02000000000000000000" pitchFamily="2" charset="0"/>
              </a:rPr>
              <a:t>-</a:t>
            </a:r>
            <a:r>
              <a:rPr lang="nb-NO" b="1" i="0" dirty="0">
                <a:solidFill>
                  <a:srgbClr val="0070C0"/>
                </a:solidFill>
                <a:effectLst/>
                <a:latin typeface="Roboto" panose="02000000000000000000" pitchFamily="2" charset="0"/>
              </a:rPr>
              <a:t>Inf </a:t>
            </a:r>
            <a:r>
              <a:rPr lang="nb-NO" b="1" i="0" dirty="0">
                <a:solidFill>
                  <a:srgbClr val="212529"/>
                </a:solidFill>
                <a:effectLst/>
                <a:latin typeface="Roboto" panose="02000000000000000000" pitchFamily="2" charset="0"/>
              </a:rPr>
              <a:t>NP-</a:t>
            </a:r>
            <a:r>
              <a:rPr lang="nb-NO" b="1" i="0" dirty="0" err="1">
                <a:solidFill>
                  <a:srgbClr val="212529"/>
                </a:solidFill>
                <a:effectLst/>
                <a:latin typeface="Roboto" panose="02000000000000000000" pitchFamily="2" charset="0"/>
              </a:rPr>
              <a:t>Ins</a:t>
            </a:r>
            <a:r>
              <a:rPr lang="nb-NO" b="1" i="0" dirty="0">
                <a:solidFill>
                  <a:srgbClr val="212529"/>
                </a:solidFill>
                <a:effectLst/>
                <a:latin typeface="Roboto" panose="02000000000000000000" pitchFamily="2" charset="0"/>
              </a:rPr>
              <a:t>/NP-</a:t>
            </a:r>
            <a:r>
              <a:rPr lang="nb-NO" b="1" i="0" dirty="0" err="1">
                <a:solidFill>
                  <a:srgbClr val="212529"/>
                </a:solidFill>
                <a:effectLst/>
                <a:latin typeface="Roboto" panose="02000000000000000000" pitchFamily="2" charset="0"/>
              </a:rPr>
              <a:t>Nom</a:t>
            </a:r>
            <a:r>
              <a:rPr lang="nb-NO" b="0" i="0" dirty="0">
                <a:solidFill>
                  <a:srgbClr val="212529"/>
                </a:solidFill>
                <a:effectLst/>
                <a:latin typeface="Roboto" panose="02000000000000000000" pitchFamily="2" charset="0"/>
              </a:rPr>
              <a:t> - </a:t>
            </a:r>
            <a:r>
              <a:rPr lang="nb-NO" i="1" dirty="0">
                <a:solidFill>
                  <a:srgbClr val="212529"/>
                </a:solidFill>
                <a:latin typeface="Roboto" panose="02000000000000000000" pitchFamily="2" charset="0"/>
              </a:rPr>
              <a:t>Mal</a:t>
            </a:r>
            <a:r>
              <a:rPr lang="en-NO" i="1"/>
              <a:t>’</a:t>
            </a:r>
            <a:r>
              <a:rPr lang="cs-CZ" i="1" dirty="0" err="1"/>
              <a:t>čika</a:t>
            </a:r>
            <a:r>
              <a:rPr lang="cs-CZ" i="1" dirty="0"/>
              <a:t> </a:t>
            </a:r>
            <a:r>
              <a:rPr lang="cs-CZ" i="1" dirty="0" err="1"/>
              <a:t>zvat</a:t>
            </a:r>
            <a:r>
              <a:rPr lang="en-NO" i="1"/>
              <a:t>’</a:t>
            </a:r>
            <a:r>
              <a:rPr lang="cs-CZ" i="1" dirty="0"/>
              <a:t> </a:t>
            </a:r>
            <a:r>
              <a:rPr lang="cs-CZ" i="1" dirty="0" err="1"/>
              <a:t>Juroj</a:t>
            </a:r>
            <a:r>
              <a:rPr lang="cs-CZ" i="1" dirty="0"/>
              <a:t>.</a:t>
            </a:r>
          </a:p>
          <a:p>
            <a:r>
              <a:rPr lang="nb-NO" dirty="0"/>
              <a:t>‘The </a:t>
            </a:r>
            <a:r>
              <a:rPr lang="nb-NO" dirty="0" err="1"/>
              <a:t>boy’s</a:t>
            </a:r>
            <a:r>
              <a:rPr lang="nb-NO" dirty="0"/>
              <a:t> </a:t>
            </a:r>
            <a:r>
              <a:rPr lang="nb-NO" dirty="0" err="1"/>
              <a:t>name</a:t>
            </a:r>
            <a:r>
              <a:rPr lang="nb-NO" dirty="0"/>
              <a:t> is Jura’</a:t>
            </a:r>
            <a:endParaRPr lang="en-NO"/>
          </a:p>
          <a:p>
            <a:endParaRPr lang="cs-CZ" i="1" dirty="0"/>
          </a:p>
          <a:p>
            <a:br>
              <a:rPr lang="ru-RU" dirty="0"/>
            </a:br>
            <a:endParaRPr lang="en-US" dirty="0"/>
          </a:p>
        </p:txBody>
      </p:sp>
      <p:sp>
        <p:nvSpPr>
          <p:cNvPr id="9" name="Rounded Rectangular Callout 5">
            <a:extLst>
              <a:ext uri="{FF2B5EF4-FFF2-40B4-BE49-F238E27FC236}">
                <a16:creationId xmlns:a16="http://schemas.microsoft.com/office/drawing/2014/main" id="{07F06833-7117-D82B-4769-E70BFE7C7AA4}"/>
              </a:ext>
            </a:extLst>
          </p:cNvPr>
          <p:cNvSpPr/>
          <p:nvPr/>
        </p:nvSpPr>
        <p:spPr>
          <a:xfrm>
            <a:off x="336691" y="1295796"/>
            <a:ext cx="3334869" cy="729558"/>
          </a:xfrm>
          <a:prstGeom prst="wedgeRoundRectCallout">
            <a:avLst>
              <a:gd name="adj1" fmla="val -10357"/>
              <a:gd name="adj2" fmla="val 160582"/>
              <a:gd name="adj3" fmla="val 1666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ID 33. bez </a:t>
            </a:r>
            <a:r>
              <a:rPr lang="en-US" sz="2000" dirty="0" err="1"/>
              <a:t>pjati</a:t>
            </a:r>
            <a:r>
              <a:rPr lang="en-US" sz="2000" dirty="0"/>
              <a:t> </a:t>
            </a:r>
            <a:r>
              <a:rPr lang="en-US" sz="2000" dirty="0" err="1"/>
              <a:t>minut</a:t>
            </a:r>
            <a:r>
              <a:rPr lang="en-US" sz="2000" dirty="0"/>
              <a:t> NP – </a:t>
            </a:r>
            <a:r>
              <a:rPr lang="nb-NO" sz="2000" dirty="0"/>
              <a:t>lit. </a:t>
            </a:r>
            <a:r>
              <a:rPr lang="en-US" sz="2000" dirty="0"/>
              <a:t>‘without five minutes X’</a:t>
            </a:r>
            <a:endParaRPr lang="ru-RU" sz="2000" dirty="0"/>
          </a:p>
        </p:txBody>
      </p:sp>
      <p:sp>
        <p:nvSpPr>
          <p:cNvPr id="10" name="Ramme 9">
            <a:extLst>
              <a:ext uri="{FF2B5EF4-FFF2-40B4-BE49-F238E27FC236}">
                <a16:creationId xmlns:a16="http://schemas.microsoft.com/office/drawing/2014/main" id="{89957097-836D-2573-C9D6-2E44E85DC012}"/>
              </a:ext>
            </a:extLst>
          </p:cNvPr>
          <p:cNvSpPr/>
          <p:nvPr/>
        </p:nvSpPr>
        <p:spPr>
          <a:xfrm>
            <a:off x="2999574" y="2256090"/>
            <a:ext cx="2409914" cy="264919"/>
          </a:xfrm>
          <a:prstGeom prst="fram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6190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E740-F5C6-8E4C-A78C-FF232CE112AE}"/>
              </a:ext>
            </a:extLst>
          </p:cNvPr>
          <p:cNvSpPr>
            <a:spLocks noGrp="1"/>
          </p:cNvSpPr>
          <p:nvPr>
            <p:ph type="title"/>
          </p:nvPr>
        </p:nvSpPr>
        <p:spPr/>
        <p:txBody>
          <a:bodyPr/>
          <a:lstStyle/>
          <a:p>
            <a:r>
              <a:rPr lang="en-NO"/>
              <a:t>What is a construction?</a:t>
            </a:r>
            <a:br>
              <a:rPr lang="nb-NO"/>
            </a:br>
            <a:r>
              <a:rPr lang="nb-NO" sz="3200" err="1"/>
              <a:t>Evolving</a:t>
            </a:r>
            <a:r>
              <a:rPr lang="nb-NO" sz="3200"/>
              <a:t> </a:t>
            </a:r>
            <a:r>
              <a:rPr lang="nb-NO" sz="3200" err="1"/>
              <a:t>understanding</a:t>
            </a:r>
            <a:r>
              <a:rPr lang="nb-NO" sz="3200"/>
              <a:t> of the </a:t>
            </a:r>
            <a:r>
              <a:rPr lang="nb-NO" sz="3200" err="1"/>
              <a:t>phenomenon</a:t>
            </a:r>
            <a:endParaRPr lang="en-NO" sz="3200"/>
          </a:p>
        </p:txBody>
      </p:sp>
      <p:sp>
        <p:nvSpPr>
          <p:cNvPr id="3" name="Content Placeholder 2">
            <a:extLst>
              <a:ext uri="{FF2B5EF4-FFF2-40B4-BE49-F238E27FC236}">
                <a16:creationId xmlns:a16="http://schemas.microsoft.com/office/drawing/2014/main" id="{87E54C24-C8BD-CB47-94EA-EAA82F5F9ABC}"/>
              </a:ext>
            </a:extLst>
          </p:cNvPr>
          <p:cNvSpPr>
            <a:spLocks noGrp="1"/>
          </p:cNvSpPr>
          <p:nvPr>
            <p:ph idx="4294967295"/>
          </p:nvPr>
        </p:nvSpPr>
        <p:spPr>
          <a:xfrm>
            <a:off x="461757" y="1825081"/>
            <a:ext cx="10655300" cy="4351338"/>
          </a:xfrm>
        </p:spPr>
        <p:txBody>
          <a:bodyPr>
            <a:normAutofit fontScale="77500" lnSpcReduction="20000"/>
          </a:bodyPr>
          <a:lstStyle/>
          <a:p>
            <a:r>
              <a:rPr lang="en-GB" sz="2700" dirty="0"/>
              <a:t>Goldberg 1995: 4 </a:t>
            </a:r>
          </a:p>
          <a:p>
            <a:pPr marL="0" indent="0">
              <a:buNone/>
            </a:pPr>
            <a:r>
              <a:rPr lang="en-GB" sz="2700" dirty="0"/>
              <a:t>“Phrasal patterns are considered constructions </a:t>
            </a:r>
            <a:r>
              <a:rPr lang="en-GB" sz="2700" dirty="0">
                <a:solidFill>
                  <a:srgbClr val="0070C0"/>
                </a:solidFill>
              </a:rPr>
              <a:t>if something about their form or meaning is not strictly predictable </a:t>
            </a:r>
            <a:r>
              <a:rPr lang="en-GB" sz="2700" dirty="0"/>
              <a:t>from the properties of their component parts or from other constructions”.</a:t>
            </a:r>
          </a:p>
          <a:p>
            <a:pPr marL="0" indent="0">
              <a:buNone/>
            </a:pPr>
            <a:endParaRPr lang="en-GB" sz="1800" dirty="0"/>
          </a:p>
          <a:p>
            <a:r>
              <a:rPr lang="en-GB" sz="2700" dirty="0"/>
              <a:t>Goldberg 2006: 5</a:t>
            </a:r>
          </a:p>
          <a:p>
            <a:pPr marL="0" indent="0">
              <a:buNone/>
            </a:pPr>
            <a:r>
              <a:rPr lang="en-GB" sz="2700" dirty="0"/>
              <a:t>“Any linguistic pattern is recognized as a construction as long as some aspect of its form or function is not strictly predictable from its components parts or from other constructions recognized to exist. </a:t>
            </a:r>
            <a:r>
              <a:rPr lang="en-GB" sz="2700" dirty="0">
                <a:highlight>
                  <a:srgbClr val="FFFF00"/>
                </a:highlight>
              </a:rPr>
              <a:t>In addition, patterns are stored as constructions even if they are fully predictable as long as they occur with sufficient frequency.”</a:t>
            </a:r>
          </a:p>
          <a:p>
            <a:pPr marL="0" indent="0">
              <a:buNone/>
            </a:pPr>
            <a:endParaRPr lang="en-GB" sz="2700" dirty="0"/>
          </a:p>
          <a:p>
            <a:pPr marL="0" indent="0">
              <a:buNone/>
            </a:pPr>
            <a:endParaRPr lang="en-GB" sz="2800" dirty="0"/>
          </a:p>
          <a:p>
            <a:pPr marL="0" indent="0">
              <a:buNone/>
            </a:pPr>
            <a:r>
              <a:rPr lang="en-GB" sz="2800" dirty="0">
                <a:highlight>
                  <a:srgbClr val="FFFF00"/>
                </a:highlight>
              </a:rPr>
              <a:t>“Any </a:t>
            </a:r>
            <a:r>
              <a:rPr lang="en-GB" sz="2800" b="1" dirty="0">
                <a:highlight>
                  <a:srgbClr val="FFFF00"/>
                </a:highlight>
              </a:rPr>
              <a:t>conventionalized form-meaning pairing </a:t>
            </a:r>
            <a:r>
              <a:rPr lang="en-GB" sz="2800" dirty="0">
                <a:highlight>
                  <a:srgbClr val="FFFF00"/>
                </a:highlight>
              </a:rPr>
              <a:t>in a language</a:t>
            </a:r>
            <a:r>
              <a:rPr lang="en-GB" sz="2800" dirty="0"/>
              <a:t>, at any level of complexity, from morpheme through lexeme through phrase to discourse structure.”</a:t>
            </a:r>
            <a:endParaRPr lang="en-GB" dirty="0"/>
          </a:p>
          <a:p>
            <a:pPr marL="0" indent="0">
              <a:buNone/>
            </a:pPr>
            <a:endParaRPr lang="en-GB" sz="2800" b="1" dirty="0">
              <a:effectLst/>
            </a:endParaRPr>
          </a:p>
        </p:txBody>
      </p:sp>
      <p:pic>
        <p:nvPicPr>
          <p:cNvPr id="4" name="Picture 3">
            <a:extLst>
              <a:ext uri="{FF2B5EF4-FFF2-40B4-BE49-F238E27FC236}">
                <a16:creationId xmlns:a16="http://schemas.microsoft.com/office/drawing/2014/main" id="{0175385B-A268-F057-003D-4B3873E1F39B}"/>
              </a:ext>
            </a:extLst>
          </p:cNvPr>
          <p:cNvPicPr>
            <a:picLocks noChangeAspect="1"/>
          </p:cNvPicPr>
          <p:nvPr/>
        </p:nvPicPr>
        <p:blipFill>
          <a:blip r:embed="rId3"/>
          <a:stretch>
            <a:fillRect/>
          </a:stretch>
        </p:blipFill>
        <p:spPr>
          <a:xfrm>
            <a:off x="9855199" y="161458"/>
            <a:ext cx="2014943" cy="2014943"/>
          </a:xfrm>
          <a:prstGeom prst="rect">
            <a:avLst/>
          </a:prstGeom>
        </p:spPr>
      </p:pic>
      <p:sp>
        <p:nvSpPr>
          <p:cNvPr id="7" name="Rectangle 5">
            <a:extLst>
              <a:ext uri="{FF2B5EF4-FFF2-40B4-BE49-F238E27FC236}">
                <a16:creationId xmlns:a16="http://schemas.microsoft.com/office/drawing/2014/main" id="{AC04E723-CCEC-E471-ACA1-992ACEE5500A}"/>
              </a:ext>
            </a:extLst>
          </p:cNvPr>
          <p:cNvSpPr/>
          <p:nvPr/>
        </p:nvSpPr>
        <p:spPr>
          <a:xfrm>
            <a:off x="7166327" y="2892947"/>
            <a:ext cx="4187473" cy="461665"/>
          </a:xfrm>
          <a:prstGeom prst="rect">
            <a:avLst/>
          </a:prstGeom>
          <a:solidFill>
            <a:schemeClr val="accent4">
              <a:lumMod val="75000"/>
            </a:schemeClr>
          </a:solidFill>
        </p:spPr>
        <p:txBody>
          <a:bodyPr wrap="square">
            <a:spAutoFit/>
          </a:bodyPr>
          <a:lstStyle/>
          <a:p>
            <a:pPr algn="ctr"/>
            <a:r>
              <a:rPr lang="en-NO" sz="2300">
                <a:solidFill>
                  <a:schemeClr val="bg1"/>
                </a:solidFill>
              </a:rPr>
              <a:t>non-compositional</a:t>
            </a:r>
            <a:endParaRPr lang="en-US" sz="2300" dirty="0">
              <a:solidFill>
                <a:schemeClr val="bg1"/>
              </a:solidFill>
            </a:endParaRPr>
          </a:p>
        </p:txBody>
      </p:sp>
      <p:sp>
        <p:nvSpPr>
          <p:cNvPr id="8" name="Rectangle 5">
            <a:extLst>
              <a:ext uri="{FF2B5EF4-FFF2-40B4-BE49-F238E27FC236}">
                <a16:creationId xmlns:a16="http://schemas.microsoft.com/office/drawing/2014/main" id="{F8C00624-F5CF-9A09-70C2-EA13F9C71EAC}"/>
              </a:ext>
            </a:extLst>
          </p:cNvPr>
          <p:cNvSpPr/>
          <p:nvPr/>
        </p:nvSpPr>
        <p:spPr>
          <a:xfrm>
            <a:off x="5247118" y="4787703"/>
            <a:ext cx="6106682" cy="461665"/>
          </a:xfrm>
          <a:prstGeom prst="rect">
            <a:avLst/>
          </a:prstGeom>
          <a:solidFill>
            <a:schemeClr val="accent4">
              <a:lumMod val="75000"/>
            </a:schemeClr>
          </a:solidFill>
        </p:spPr>
        <p:txBody>
          <a:bodyPr wrap="square">
            <a:spAutoFit/>
          </a:bodyPr>
          <a:lstStyle/>
          <a:p>
            <a:pPr algn="ctr"/>
            <a:r>
              <a:rPr lang="en-NO" sz="2300">
                <a:solidFill>
                  <a:schemeClr val="bg1"/>
                </a:solidFill>
              </a:rPr>
              <a:t>non-compositional</a:t>
            </a:r>
            <a:r>
              <a:rPr lang="nb-NO" sz="2300" dirty="0">
                <a:solidFill>
                  <a:schemeClr val="bg1"/>
                </a:solidFill>
              </a:rPr>
              <a:t> or </a:t>
            </a:r>
            <a:r>
              <a:rPr lang="nb-NO" sz="2300" dirty="0" err="1">
                <a:solidFill>
                  <a:schemeClr val="bg1"/>
                </a:solidFill>
              </a:rPr>
              <a:t>compositional</a:t>
            </a:r>
            <a:r>
              <a:rPr lang="nb-NO" sz="2300" dirty="0">
                <a:solidFill>
                  <a:schemeClr val="bg1"/>
                </a:solidFill>
              </a:rPr>
              <a:t>, </a:t>
            </a:r>
            <a:r>
              <a:rPr lang="nb-NO" sz="2300" dirty="0" err="1">
                <a:solidFill>
                  <a:schemeClr val="bg1"/>
                </a:solidFill>
              </a:rPr>
              <a:t>frequent</a:t>
            </a:r>
            <a:endParaRPr lang="en-US" sz="2300" dirty="0">
              <a:solidFill>
                <a:schemeClr val="bg1"/>
              </a:solidFill>
            </a:endParaRPr>
          </a:p>
        </p:txBody>
      </p:sp>
      <p:sp>
        <p:nvSpPr>
          <p:cNvPr id="9" name="Rectangle 5">
            <a:extLst>
              <a:ext uri="{FF2B5EF4-FFF2-40B4-BE49-F238E27FC236}">
                <a16:creationId xmlns:a16="http://schemas.microsoft.com/office/drawing/2014/main" id="{218A6C08-E62B-B996-2817-41E651D8334D}"/>
              </a:ext>
            </a:extLst>
          </p:cNvPr>
          <p:cNvSpPr/>
          <p:nvPr/>
        </p:nvSpPr>
        <p:spPr>
          <a:xfrm>
            <a:off x="5297799" y="6176419"/>
            <a:ext cx="6106682" cy="461665"/>
          </a:xfrm>
          <a:prstGeom prst="rect">
            <a:avLst/>
          </a:prstGeom>
          <a:solidFill>
            <a:schemeClr val="accent4">
              <a:lumMod val="75000"/>
            </a:schemeClr>
          </a:solidFill>
        </p:spPr>
        <p:txBody>
          <a:bodyPr wrap="square">
            <a:spAutoFit/>
          </a:bodyPr>
          <a:lstStyle/>
          <a:p>
            <a:pPr algn="ctr"/>
            <a:r>
              <a:rPr lang="nb-NO" sz="2300" dirty="0" err="1">
                <a:solidFill>
                  <a:schemeClr val="bg1"/>
                </a:solidFill>
              </a:rPr>
              <a:t>any</a:t>
            </a:r>
            <a:r>
              <a:rPr lang="nb-NO" sz="2300" dirty="0">
                <a:solidFill>
                  <a:schemeClr val="bg1"/>
                </a:solidFill>
              </a:rPr>
              <a:t> </a:t>
            </a:r>
            <a:r>
              <a:rPr lang="nb-NO" sz="2300" dirty="0" err="1">
                <a:solidFill>
                  <a:schemeClr val="bg1"/>
                </a:solidFill>
              </a:rPr>
              <a:t>meaningful</a:t>
            </a:r>
            <a:r>
              <a:rPr lang="nb-NO" sz="2300" dirty="0">
                <a:solidFill>
                  <a:schemeClr val="bg1"/>
                </a:solidFill>
              </a:rPr>
              <a:t> unit of a </a:t>
            </a:r>
            <a:r>
              <a:rPr lang="nb-NO" sz="2300" dirty="0" err="1">
                <a:solidFill>
                  <a:schemeClr val="bg1"/>
                </a:solidFill>
              </a:rPr>
              <a:t>language</a:t>
            </a:r>
            <a:endParaRPr lang="en-US" sz="2300" dirty="0">
              <a:solidFill>
                <a:schemeClr val="bg1"/>
              </a:solidFill>
            </a:endParaRPr>
          </a:p>
        </p:txBody>
      </p:sp>
    </p:spTree>
    <p:extLst>
      <p:ext uri="{BB962C8B-B14F-4D97-AF65-F5344CB8AC3E}">
        <p14:creationId xmlns:p14="http://schemas.microsoft.com/office/powerpoint/2010/main" val="291235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E213-752A-AF42-B4A3-D3EDC3999DAB}"/>
              </a:ext>
            </a:extLst>
          </p:cNvPr>
          <p:cNvSpPr>
            <a:spLocks noGrp="1"/>
          </p:cNvSpPr>
          <p:nvPr>
            <p:ph type="title"/>
          </p:nvPr>
        </p:nvSpPr>
        <p:spPr>
          <a:xfrm>
            <a:off x="669964" y="353250"/>
            <a:ext cx="11190342" cy="1325563"/>
          </a:xfrm>
        </p:spPr>
        <p:txBody>
          <a:bodyPr>
            <a:normAutofit fontScale="90000"/>
          </a:bodyPr>
          <a:lstStyle/>
          <a:p>
            <a:r>
              <a:rPr lang="en-NO" sz="3200"/>
              <a:t>Larger discourse units = often constructions beyond a single clause </a:t>
            </a:r>
            <a:br>
              <a:rPr lang="en-NO" sz="3200"/>
            </a:br>
            <a:endParaRPr lang="x-none" sz="3200" b="1"/>
          </a:p>
        </p:txBody>
      </p:sp>
      <p:sp>
        <p:nvSpPr>
          <p:cNvPr id="3" name="Content Placeholder 2">
            <a:extLst>
              <a:ext uri="{FF2B5EF4-FFF2-40B4-BE49-F238E27FC236}">
                <a16:creationId xmlns:a16="http://schemas.microsoft.com/office/drawing/2014/main" id="{6B792246-4CD5-8E44-9D7E-E88B97E1F663}"/>
              </a:ext>
            </a:extLst>
          </p:cNvPr>
          <p:cNvSpPr>
            <a:spLocks noGrp="1"/>
          </p:cNvSpPr>
          <p:nvPr>
            <p:ph idx="1"/>
          </p:nvPr>
        </p:nvSpPr>
        <p:spPr>
          <a:xfrm>
            <a:off x="838199" y="1512606"/>
            <a:ext cx="10680865" cy="4992143"/>
          </a:xfrm>
        </p:spPr>
        <p:txBody>
          <a:bodyPr>
            <a:normAutofit/>
          </a:bodyPr>
          <a:lstStyle/>
          <a:p>
            <a:r>
              <a:rPr lang="en-US" sz="2200" dirty="0">
                <a:latin typeface="Calibri Light" panose="020F0302020204030204" pitchFamily="34" charset="0"/>
                <a:cs typeface="Calibri Light" panose="020F0302020204030204" pitchFamily="34" charset="0"/>
              </a:rPr>
              <a:t>“</a:t>
            </a:r>
            <a:r>
              <a:rPr lang="nb-NO" sz="2200" dirty="0" err="1">
                <a:latin typeface="Calibri Light" panose="020F0302020204030204" pitchFamily="34" charset="0"/>
                <a:cs typeface="Calibri Light" panose="020F0302020204030204" pitchFamily="34" charset="0"/>
              </a:rPr>
              <a:t>Echo</a:t>
            </a:r>
            <a:r>
              <a:rPr lang="en-US" sz="2200" dirty="0">
                <a:latin typeface="Calibri Light" panose="020F0302020204030204" pitchFamily="34" charset="0"/>
                <a:cs typeface="Calibri Light" panose="020F0302020204030204" pitchFamily="34" charset="0"/>
              </a:rPr>
              <a:t>”</a:t>
            </a:r>
            <a:r>
              <a:rPr lang="nb-NO" sz="2200" dirty="0">
                <a:latin typeface="Calibri Light" panose="020F0302020204030204" pitchFamily="34" charset="0"/>
                <a:cs typeface="Calibri Light" panose="020F0302020204030204" pitchFamily="34" charset="0"/>
              </a:rPr>
              <a:t> constructions: </a:t>
            </a:r>
            <a:r>
              <a:rPr lang="nb-NO" sz="2200" dirty="0" err="1">
                <a:latin typeface="Calibri Light" panose="020F0302020204030204" pitchFamily="34" charset="0"/>
                <a:cs typeface="Calibri Light" panose="020F0302020204030204" pitchFamily="34" charset="0"/>
              </a:rPr>
              <a:t>they</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pick</a:t>
            </a:r>
            <a:r>
              <a:rPr lang="nb-NO" sz="2200" dirty="0">
                <a:latin typeface="Calibri Light" panose="020F0302020204030204" pitchFamily="34" charset="0"/>
                <a:cs typeface="Calibri Light" panose="020F0302020204030204" pitchFamily="34" charset="0"/>
              </a:rPr>
              <a:t> up </a:t>
            </a:r>
            <a:r>
              <a:rPr lang="nb-NO" sz="2200" dirty="0" err="1">
                <a:latin typeface="Calibri Light" panose="020F0302020204030204" pitchFamily="34" charset="0"/>
                <a:cs typeface="Calibri Light" panose="020F0302020204030204" pitchFamily="34" charset="0"/>
              </a:rPr>
              <a:t>something</a:t>
            </a:r>
            <a:r>
              <a:rPr lang="nb-NO" sz="2200" dirty="0">
                <a:latin typeface="Calibri Light" panose="020F0302020204030204" pitchFamily="34" charset="0"/>
                <a:cs typeface="Calibri Light" panose="020F0302020204030204" pitchFamily="34" charset="0"/>
              </a:rPr>
              <a:t> in the </a:t>
            </a:r>
            <a:r>
              <a:rPr lang="nb-NO" sz="2200" dirty="0" err="1">
                <a:latin typeface="Calibri Light" panose="020F0302020204030204" pitchFamily="34" charset="0"/>
                <a:cs typeface="Calibri Light" panose="020F0302020204030204" pitchFamily="34" charset="0"/>
              </a:rPr>
              <a:t>previous</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discourse</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repeat</a:t>
            </a:r>
            <a:r>
              <a:rPr lang="nb-NO" sz="2200" dirty="0">
                <a:latin typeface="Calibri Light" panose="020F0302020204030204" pitchFamily="34" charset="0"/>
                <a:cs typeface="Calibri Light" panose="020F0302020204030204" pitchFamily="34" charset="0"/>
              </a:rPr>
              <a:t> the element (</a:t>
            </a:r>
            <a:r>
              <a:rPr lang="nb-NO" sz="2200" dirty="0" err="1">
                <a:latin typeface="Calibri Light" panose="020F0302020204030204" pitchFamily="34" charset="0"/>
                <a:cs typeface="Calibri Light" panose="020F0302020204030204" pitchFamily="34" charset="0"/>
              </a:rPr>
              <a:t>often</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quote</a:t>
            </a:r>
            <a:r>
              <a:rPr lang="nb-NO" sz="2200" dirty="0">
                <a:latin typeface="Calibri Light" panose="020F0302020204030204" pitchFamily="34" charset="0"/>
                <a:cs typeface="Calibri Light" panose="020F0302020204030204" pitchFamily="34" charset="0"/>
              </a:rPr>
              <a:t> it in the same </a:t>
            </a:r>
            <a:r>
              <a:rPr lang="nb-NO" sz="2200" dirty="0" err="1">
                <a:latin typeface="Calibri Light" panose="020F0302020204030204" pitchFamily="34" charset="0"/>
                <a:cs typeface="Calibri Light" panose="020F0302020204030204" pitchFamily="34" charset="0"/>
              </a:rPr>
              <a:t>morphosyntactic</a:t>
            </a:r>
            <a:r>
              <a:rPr lang="nb-NO" sz="2200" dirty="0">
                <a:latin typeface="Calibri Light" panose="020F0302020204030204" pitchFamily="34" charset="0"/>
                <a:cs typeface="Calibri Light" panose="020F0302020204030204" pitchFamily="34" charset="0"/>
              </a:rPr>
              <a:t> form) and </a:t>
            </a:r>
            <a:r>
              <a:rPr lang="nb-NO" sz="2200" dirty="0" err="1">
                <a:latin typeface="Calibri Light" panose="020F0302020204030204" pitchFamily="34" charset="0"/>
                <a:cs typeface="Calibri Light" panose="020F0302020204030204" pitchFamily="34" charset="0"/>
              </a:rPr>
              <a:t>add</a:t>
            </a:r>
            <a:r>
              <a:rPr lang="nb-NO" sz="2200" dirty="0">
                <a:latin typeface="Calibri Light" panose="020F0302020204030204" pitchFamily="34" charset="0"/>
                <a:cs typeface="Calibri Light" panose="020F0302020204030204" pitchFamily="34" charset="0"/>
              </a:rPr>
              <a:t> a </a:t>
            </a:r>
            <a:r>
              <a:rPr lang="nb-NO" sz="2200" dirty="0" err="1">
                <a:latin typeface="Calibri Light" panose="020F0302020204030204" pitchFamily="34" charset="0"/>
                <a:cs typeface="Calibri Light" panose="020F0302020204030204" pitchFamily="34" charset="0"/>
              </a:rPr>
              <a:t>comment</a:t>
            </a:r>
            <a:endParaRPr lang="nb-NO" sz="2200" dirty="0">
              <a:latin typeface="Calibri Light" panose="020F0302020204030204" pitchFamily="34" charset="0"/>
              <a:cs typeface="Calibri Light" panose="020F0302020204030204" pitchFamily="34" charset="0"/>
            </a:endParaRPr>
          </a:p>
          <a:p>
            <a:endParaRPr lang="nb-NO" sz="1000" dirty="0">
              <a:latin typeface="Calibri Light" panose="020F0302020204030204" pitchFamily="34" charset="0"/>
              <a:cs typeface="Calibri Light" panose="020F0302020204030204" pitchFamily="34" charset="0"/>
            </a:endParaRPr>
          </a:p>
          <a:p>
            <a:r>
              <a:rPr lang="nb-NO" sz="2200" dirty="0">
                <a:latin typeface="Calibri Light" panose="020F0302020204030204" pitchFamily="34" charset="0"/>
                <a:cs typeface="Calibri Light" panose="020F0302020204030204" pitchFamily="34" charset="0"/>
              </a:rPr>
              <a:t>24 </a:t>
            </a:r>
            <a:r>
              <a:rPr lang="nb-NO" sz="2200" dirty="0" err="1">
                <a:latin typeface="Calibri Light" panose="020F0302020204030204" pitchFamily="34" charset="0"/>
                <a:cs typeface="Calibri Light" panose="020F0302020204030204" pitchFamily="34" charset="0"/>
              </a:rPr>
              <a:t>Discourse</a:t>
            </a:r>
            <a:r>
              <a:rPr lang="nb-NO" sz="2200" dirty="0">
                <a:latin typeface="Calibri Light" panose="020F0302020204030204" pitchFamily="34" charset="0"/>
                <a:cs typeface="Calibri Light" panose="020F0302020204030204" pitchFamily="34" charset="0"/>
              </a:rPr>
              <a:t> </a:t>
            </a:r>
            <a:r>
              <a:rPr lang="en-US" sz="2200" dirty="0">
                <a:latin typeface="Calibri Light" panose="020F0302020204030204" pitchFamily="34" charset="0"/>
                <a:cs typeface="Calibri Light" panose="020F0302020204030204" pitchFamily="34" charset="0"/>
              </a:rPr>
              <a:t>“</a:t>
            </a:r>
            <a:r>
              <a:rPr lang="nb-NO" sz="2200" dirty="0" err="1">
                <a:latin typeface="Calibri Light" panose="020F0302020204030204" pitchFamily="34" charset="0"/>
                <a:cs typeface="Calibri Light" panose="020F0302020204030204" pitchFamily="34" charset="0"/>
              </a:rPr>
              <a:t>echo</a:t>
            </a:r>
            <a:r>
              <a:rPr lang="en-US" sz="2200" dirty="0">
                <a:latin typeface="Calibri Light" panose="020F0302020204030204" pitchFamily="34" charset="0"/>
                <a:cs typeface="Calibri Light" panose="020F0302020204030204" pitchFamily="34" charset="0"/>
              </a:rPr>
              <a:t>”</a:t>
            </a:r>
            <a:r>
              <a:rPr lang="nb-NO" sz="2200" dirty="0">
                <a:latin typeface="Calibri Light" panose="020F0302020204030204" pitchFamily="34" charset="0"/>
                <a:cs typeface="Calibri Light" panose="020F0302020204030204" pitchFamily="34" charset="0"/>
              </a:rPr>
              <a:t> constructions in the Russian Constructicon</a:t>
            </a:r>
          </a:p>
          <a:p>
            <a:pPr marL="0" indent="0" fontAlgn="b">
              <a:buNone/>
            </a:pPr>
            <a:r>
              <a:rPr lang="nb-NO" sz="2200" dirty="0">
                <a:latin typeface="Calibri Light" panose="020F0302020204030204" pitchFamily="34" charset="0"/>
                <a:cs typeface="Calibri Light" panose="020F0302020204030204" pitchFamily="34" charset="0"/>
              </a:rPr>
              <a:t>    e.g.: ID163</a:t>
            </a:r>
          </a:p>
          <a:p>
            <a:pPr marL="0" indent="0" fontAlgn="b">
              <a:buNone/>
            </a:pPr>
            <a:r>
              <a:rPr lang="nb-NO" sz="2200" b="1" dirty="0">
                <a:latin typeface="Calibri Light" panose="020F0302020204030204" pitchFamily="34" charset="0"/>
                <a:cs typeface="Calibri Light" panose="020F0302020204030204" pitchFamily="34" charset="0"/>
              </a:rPr>
              <a:t>     </a:t>
            </a:r>
            <a:r>
              <a:rPr lang="nb-NO" sz="2200" b="1" dirty="0" err="1">
                <a:latin typeface="Calibri Light" panose="020F0302020204030204" pitchFamily="34" charset="0"/>
                <a:cs typeface="Calibri Light" panose="020F0302020204030204" pitchFamily="34" charset="0"/>
              </a:rPr>
              <a:t>kakoj</a:t>
            </a:r>
            <a:r>
              <a:rPr lang="ru-RU" sz="2200" b="1" dirty="0">
                <a:latin typeface="Calibri Light" panose="020F0302020204030204" pitchFamily="34" charset="0"/>
                <a:cs typeface="Calibri Light" panose="020F0302020204030204" pitchFamily="34" charset="0"/>
              </a:rPr>
              <a:t>/</a:t>
            </a:r>
            <a:r>
              <a:rPr lang="nb-NO" sz="2200" b="1" dirty="0" err="1">
                <a:latin typeface="Calibri Light" panose="020F0302020204030204" pitchFamily="34" charset="0"/>
                <a:cs typeface="Calibri Light" panose="020F0302020204030204" pitchFamily="34" charset="0"/>
              </a:rPr>
              <a:t>kakoe</a:t>
            </a:r>
            <a:r>
              <a:rPr lang="ru-RU" sz="2200" b="1" dirty="0">
                <a:latin typeface="Calibri Light" panose="020F0302020204030204" pitchFamily="34" charset="0"/>
                <a:cs typeface="Calibri Light" panose="020F0302020204030204" pitchFamily="34" charset="0"/>
              </a:rPr>
              <a:t> </a:t>
            </a:r>
            <a:r>
              <a:rPr lang="nb-NO" sz="2200" b="1" dirty="0">
                <a:latin typeface="Calibri Light" panose="020F0302020204030204" pitchFamily="34" charset="0"/>
                <a:cs typeface="Calibri Light" panose="020F0302020204030204" pitchFamily="34" charset="0"/>
              </a:rPr>
              <a:t>tam</a:t>
            </a:r>
            <a:r>
              <a:rPr lang="ru-RU" sz="2200" b="1" dirty="0">
                <a:latin typeface="Calibri Light" panose="020F0302020204030204" pitchFamily="34" charset="0"/>
                <a:cs typeface="Calibri Light" panose="020F0302020204030204" pitchFamily="34" charset="0"/>
              </a:rPr>
              <a:t> </a:t>
            </a:r>
            <a:r>
              <a:rPr lang="en-US" sz="2200" b="1" dirty="0">
                <a:latin typeface="Calibri Light" panose="020F0302020204030204" pitchFamily="34" charset="0"/>
                <a:cs typeface="Calibri Light" panose="020F0302020204030204" pitchFamily="34" charset="0"/>
              </a:rPr>
              <a:t>V</a:t>
            </a:r>
            <a:r>
              <a:rPr lang="nb-NO" sz="2200" b="1" dirty="0">
                <a:latin typeface="Calibri Light" panose="020F0302020204030204" pitchFamily="34" charset="0"/>
                <a:cs typeface="Calibri Light" panose="020F0302020204030204" pitchFamily="34" charset="0"/>
              </a:rPr>
              <a:t>P-Pst</a:t>
            </a:r>
            <a:r>
              <a:rPr lang="en-US" sz="2200" b="1" dirty="0">
                <a:latin typeface="Calibri Light" panose="020F0302020204030204" pitchFamily="34" charset="0"/>
                <a:cs typeface="Calibri Light" panose="020F0302020204030204" pitchFamily="34" charset="0"/>
              </a:rPr>
              <a:t>!</a:t>
            </a:r>
            <a:endParaRPr lang="en-NO" sz="2200" b="1">
              <a:latin typeface="Calibri Light" panose="020F0302020204030204" pitchFamily="34" charset="0"/>
              <a:cs typeface="Calibri Light" panose="020F0302020204030204" pitchFamily="34" charset="0"/>
            </a:endParaRPr>
          </a:p>
          <a:p>
            <a:pPr marL="0" indent="0">
              <a:buNone/>
            </a:pPr>
            <a:endParaRPr lang="nb-NO" sz="2200" dirty="0">
              <a:latin typeface="Calibri Light" panose="020F0302020204030204" pitchFamily="34" charset="0"/>
              <a:cs typeface="Calibri Light" panose="020F0302020204030204" pitchFamily="34" charset="0"/>
            </a:endParaRPr>
          </a:p>
          <a:p>
            <a:pPr marL="0" indent="0">
              <a:buNone/>
            </a:pPr>
            <a:endParaRPr lang="nb-NO" sz="2200" dirty="0">
              <a:latin typeface="Calibri Light" panose="020F0302020204030204" pitchFamily="34" charset="0"/>
              <a:cs typeface="Calibri Light" panose="020F0302020204030204" pitchFamily="34" charset="0"/>
            </a:endParaRPr>
          </a:p>
          <a:p>
            <a:endParaRPr lang="nb-NO" dirty="0">
              <a:latin typeface="Calibri Light" panose="020F0302020204030204" pitchFamily="34" charset="0"/>
              <a:cs typeface="Calibri Light" panose="020F0302020204030204" pitchFamily="34" charset="0"/>
            </a:endParaRPr>
          </a:p>
          <a:p>
            <a:pPr marL="0" indent="0">
              <a:buNone/>
            </a:pPr>
            <a:endParaRPr lang="nb-NO"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F30F06C9-2AED-144E-9833-5B981A1DEBE3}"/>
              </a:ext>
            </a:extLst>
          </p:cNvPr>
          <p:cNvSpPr txBox="1"/>
          <p:nvPr/>
        </p:nvSpPr>
        <p:spPr>
          <a:xfrm>
            <a:off x="4263389" y="2964584"/>
            <a:ext cx="7426296" cy="923330"/>
          </a:xfrm>
          <a:prstGeom prst="rect">
            <a:avLst/>
          </a:prstGeom>
          <a:solidFill>
            <a:schemeClr val="accent6">
              <a:lumMod val="20000"/>
              <a:lumOff val="80000"/>
            </a:schemeClr>
          </a:solidFill>
        </p:spPr>
        <p:txBody>
          <a:bodyPr wrap="square" rtlCol="0">
            <a:spAutoFit/>
          </a:bodyPr>
          <a:lstStyle/>
          <a:p>
            <a:pPr fontAlgn="b"/>
            <a:r>
              <a:rPr lang="nb-NO" b="1" dirty="0">
                <a:latin typeface="Calibri Light" panose="020F0302020204030204" pitchFamily="34" charset="0"/>
                <a:cs typeface="Calibri Light" panose="020F0302020204030204" pitchFamily="34" charset="0"/>
              </a:rPr>
              <a:t>– Ty</a:t>
            </a:r>
            <a:r>
              <a:rPr lang="ru-RU" b="1" dirty="0">
                <a:latin typeface="Calibri Light" panose="020F0302020204030204" pitchFamily="34" charset="0"/>
                <a:cs typeface="Calibri Light" panose="020F0302020204030204" pitchFamily="34" charset="0"/>
              </a:rPr>
              <a:t>   </a:t>
            </a:r>
            <a:r>
              <a:rPr lang="nb-NO" b="1" dirty="0" err="1">
                <a:solidFill>
                  <a:srgbClr val="FF0000"/>
                </a:solidFill>
                <a:latin typeface="Calibri Light" panose="020F0302020204030204" pitchFamily="34" charset="0"/>
                <a:cs typeface="Calibri Light" panose="020F0302020204030204" pitchFamily="34" charset="0"/>
              </a:rPr>
              <a:t>poel</a:t>
            </a:r>
            <a:r>
              <a:rPr lang="nb-NO" b="1" dirty="0">
                <a:latin typeface="Calibri Light" panose="020F0302020204030204" pitchFamily="34" charset="0"/>
                <a:cs typeface="Calibri Light" panose="020F0302020204030204" pitchFamily="34" charset="0"/>
              </a:rPr>
              <a:t>?      – </a:t>
            </a:r>
            <a:r>
              <a:rPr lang="nb-NO" b="1" dirty="0" err="1">
                <a:latin typeface="Calibri Light" panose="020F0302020204030204" pitchFamily="34" charset="0"/>
                <a:cs typeface="Calibri Light" panose="020F0302020204030204" pitchFamily="34" charset="0"/>
              </a:rPr>
              <a:t>Kakoj</a:t>
            </a:r>
            <a:r>
              <a:rPr lang="nb-NO" b="1" dirty="0">
                <a:latin typeface="Calibri Light" panose="020F0302020204030204" pitchFamily="34" charset="0"/>
                <a:cs typeface="Calibri Light" panose="020F0302020204030204" pitchFamily="34" charset="0"/>
              </a:rPr>
              <a:t> tam</a:t>
            </a:r>
            <a:r>
              <a:rPr lang="ru-RU" b="1" dirty="0">
                <a:latin typeface="Calibri Light" panose="020F0302020204030204" pitchFamily="34" charset="0"/>
                <a:cs typeface="Calibri Light" panose="020F0302020204030204" pitchFamily="34" charset="0"/>
              </a:rPr>
              <a:t> </a:t>
            </a:r>
            <a:r>
              <a:rPr lang="nb-NO" b="1" dirty="0" err="1">
                <a:solidFill>
                  <a:srgbClr val="FF0000"/>
                </a:solidFill>
                <a:latin typeface="Calibri Light" panose="020F0302020204030204" pitchFamily="34" charset="0"/>
                <a:cs typeface="Calibri Light" panose="020F0302020204030204" pitchFamily="34" charset="0"/>
              </a:rPr>
              <a:t>poel</a:t>
            </a:r>
            <a:r>
              <a:rPr lang="nb-NO" b="1" dirty="0">
                <a:latin typeface="Calibri Light" panose="020F0302020204030204" pitchFamily="34" charset="0"/>
                <a:cs typeface="Calibri Light" panose="020F0302020204030204" pitchFamily="34" charset="0"/>
              </a:rPr>
              <a:t>!        U    </a:t>
            </a:r>
            <a:r>
              <a:rPr lang="nb-NO" b="1" dirty="0" err="1">
                <a:latin typeface="Calibri Light" panose="020F0302020204030204" pitchFamily="34" charset="0"/>
                <a:cs typeface="Calibri Light" panose="020F0302020204030204" pitchFamily="34" charset="0"/>
              </a:rPr>
              <a:t>menja</a:t>
            </a:r>
            <a:r>
              <a:rPr lang="nb-NO" b="1" dirty="0">
                <a:latin typeface="Calibri Light" panose="020F0302020204030204" pitchFamily="34" charset="0"/>
                <a:cs typeface="Calibri Light" panose="020F0302020204030204" pitchFamily="34" charset="0"/>
              </a:rPr>
              <a:t>    ne   </a:t>
            </a:r>
            <a:r>
              <a:rPr lang="nb-NO" b="1" dirty="0" err="1">
                <a:latin typeface="Calibri Light" panose="020F0302020204030204" pitchFamily="34" charset="0"/>
                <a:cs typeface="Calibri Light" panose="020F0302020204030204" pitchFamily="34" charset="0"/>
              </a:rPr>
              <a:t>bylo</a:t>
            </a:r>
            <a:r>
              <a:rPr lang="nb-NO" b="1" dirty="0">
                <a:latin typeface="Calibri Light" panose="020F0302020204030204" pitchFamily="34" charset="0"/>
                <a:cs typeface="Calibri Light" panose="020F0302020204030204" pitchFamily="34" charset="0"/>
              </a:rPr>
              <a:t>     </a:t>
            </a:r>
            <a:r>
              <a:rPr lang="nb-NO" b="1" dirty="0" err="1">
                <a:latin typeface="Calibri Light" panose="020F0302020204030204" pitchFamily="34" charset="0"/>
                <a:cs typeface="Calibri Light" panose="020F0302020204030204" pitchFamily="34" charset="0"/>
              </a:rPr>
              <a:t>vremeni</a:t>
            </a:r>
            <a:r>
              <a:rPr lang="nb-NO" b="1" dirty="0">
                <a:latin typeface="Calibri Light" panose="020F0302020204030204" pitchFamily="34" charset="0"/>
                <a:cs typeface="Calibri Light" panose="020F0302020204030204" pitchFamily="34" charset="0"/>
              </a:rPr>
              <a:t>...</a:t>
            </a:r>
          </a:p>
          <a:p>
            <a:pPr fontAlgn="b"/>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you</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eat</a:t>
            </a:r>
            <a:r>
              <a:rPr lang="nb-NO" dirty="0">
                <a:latin typeface="Calibri Light" panose="020F0302020204030204" pitchFamily="34" charset="0"/>
                <a:cs typeface="Calibri Light" panose="020F0302020204030204" pitchFamily="34" charset="0"/>
              </a:rPr>
              <a:t>-Pst?   </a:t>
            </a:r>
            <a:r>
              <a:rPr lang="nb-NO" dirty="0" err="1">
                <a:latin typeface="Calibri Light" panose="020F0302020204030204" pitchFamily="34" charset="0"/>
                <a:cs typeface="Calibri Light" panose="020F0302020204030204" pitchFamily="34" charset="0"/>
              </a:rPr>
              <a:t>what</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there</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eat</a:t>
            </a:r>
            <a:r>
              <a:rPr lang="nb-NO" dirty="0">
                <a:latin typeface="Calibri Light" panose="020F0302020204030204" pitchFamily="34" charset="0"/>
                <a:cs typeface="Calibri Light" panose="020F0302020204030204" pitchFamily="34" charset="0"/>
              </a:rPr>
              <a:t>-Pst    by  me-Gen not be-Pst  time-Gen</a:t>
            </a:r>
          </a:p>
          <a:p>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Did</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you</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manage</a:t>
            </a:r>
            <a:r>
              <a:rPr lang="nb-NO" dirty="0">
                <a:latin typeface="Calibri Light" panose="020F0302020204030204" pitchFamily="34" charset="0"/>
                <a:cs typeface="Calibri Light" panose="020F0302020204030204" pitchFamily="34" charset="0"/>
              </a:rPr>
              <a:t> to </a:t>
            </a:r>
            <a:r>
              <a:rPr lang="nb-NO" dirty="0" err="1">
                <a:latin typeface="Calibri Light" panose="020F0302020204030204" pitchFamily="34" charset="0"/>
                <a:cs typeface="Calibri Light" panose="020F0302020204030204" pitchFamily="34" charset="0"/>
              </a:rPr>
              <a:t>eat</a:t>
            </a:r>
            <a:r>
              <a:rPr lang="nb-NO" dirty="0">
                <a:latin typeface="Calibri Light" panose="020F0302020204030204" pitchFamily="34" charset="0"/>
                <a:cs typeface="Calibri Light" panose="020F0302020204030204" pitchFamily="34" charset="0"/>
              </a:rPr>
              <a:t>?    – How </a:t>
            </a:r>
            <a:r>
              <a:rPr lang="nb-NO" dirty="0" err="1">
                <a:latin typeface="Calibri Light" panose="020F0302020204030204" pitchFamily="34" charset="0"/>
                <a:cs typeface="Calibri Light" panose="020F0302020204030204" pitchFamily="34" charset="0"/>
              </a:rPr>
              <a:t>could</a:t>
            </a:r>
            <a:r>
              <a:rPr lang="nb-NO" dirty="0">
                <a:latin typeface="Calibri Light" panose="020F0302020204030204" pitchFamily="34" charset="0"/>
                <a:cs typeface="Calibri Light" panose="020F0302020204030204" pitchFamily="34" charset="0"/>
              </a:rPr>
              <a:t> I </a:t>
            </a:r>
            <a:r>
              <a:rPr lang="nb-NO" dirty="0" err="1">
                <a:latin typeface="Calibri Light" panose="020F0302020204030204" pitchFamily="34" charset="0"/>
                <a:cs typeface="Calibri Light" panose="020F0302020204030204" pitchFamily="34" charset="0"/>
              </a:rPr>
              <a:t>even</a:t>
            </a:r>
            <a:r>
              <a:rPr lang="nb-NO" dirty="0">
                <a:latin typeface="Calibri Light" panose="020F0302020204030204" pitchFamily="34" charset="0"/>
                <a:cs typeface="Calibri Light" panose="020F0302020204030204" pitchFamily="34" charset="0"/>
              </a:rPr>
              <a:t> do that! I </a:t>
            </a:r>
            <a:r>
              <a:rPr lang="nb-NO" dirty="0" err="1">
                <a:latin typeface="Calibri Light" panose="020F0302020204030204" pitchFamily="34" charset="0"/>
                <a:cs typeface="Calibri Light" panose="020F0302020204030204" pitchFamily="34" charset="0"/>
              </a:rPr>
              <a:t>did</a:t>
            </a:r>
            <a:r>
              <a:rPr lang="nb-NO" dirty="0">
                <a:latin typeface="Calibri Light" panose="020F0302020204030204" pitchFamily="34" charset="0"/>
                <a:cs typeface="Calibri Light" panose="020F0302020204030204" pitchFamily="34" charset="0"/>
              </a:rPr>
              <a:t> not have time...’</a:t>
            </a:r>
          </a:p>
        </p:txBody>
      </p:sp>
      <p:pic>
        <p:nvPicPr>
          <p:cNvPr id="11" name="Picture 10" descr="Text, letter&#10;&#10;Description automatically generated">
            <a:extLst>
              <a:ext uri="{FF2B5EF4-FFF2-40B4-BE49-F238E27FC236}">
                <a16:creationId xmlns:a16="http://schemas.microsoft.com/office/drawing/2014/main" id="{43290CE9-AD16-B94E-B378-5323C3FA2B1B}"/>
              </a:ext>
            </a:extLst>
          </p:cNvPr>
          <p:cNvPicPr>
            <a:picLocks noChangeAspect="1"/>
          </p:cNvPicPr>
          <p:nvPr/>
        </p:nvPicPr>
        <p:blipFill>
          <a:blip r:embed="rId3"/>
          <a:stretch>
            <a:fillRect/>
          </a:stretch>
        </p:blipFill>
        <p:spPr>
          <a:xfrm>
            <a:off x="6147649" y="4047565"/>
            <a:ext cx="5399009" cy="2355252"/>
          </a:xfrm>
          <a:prstGeom prst="rect">
            <a:avLst/>
          </a:prstGeom>
        </p:spPr>
      </p:pic>
      <p:pic>
        <p:nvPicPr>
          <p:cNvPr id="13" name="Picture 12" descr="Text&#10;&#10;Description automatically generated">
            <a:extLst>
              <a:ext uri="{FF2B5EF4-FFF2-40B4-BE49-F238E27FC236}">
                <a16:creationId xmlns:a16="http://schemas.microsoft.com/office/drawing/2014/main" id="{85FE42F9-A53E-474E-A6E4-67FC5D562A8F}"/>
              </a:ext>
            </a:extLst>
          </p:cNvPr>
          <p:cNvPicPr>
            <a:picLocks noChangeAspect="1"/>
          </p:cNvPicPr>
          <p:nvPr/>
        </p:nvPicPr>
        <p:blipFill>
          <a:blip r:embed="rId4"/>
          <a:stretch>
            <a:fillRect/>
          </a:stretch>
        </p:blipFill>
        <p:spPr>
          <a:xfrm>
            <a:off x="810606" y="4047565"/>
            <a:ext cx="5309450" cy="2308987"/>
          </a:xfrm>
          <a:prstGeom prst="rect">
            <a:avLst/>
          </a:prstGeom>
        </p:spPr>
      </p:pic>
    </p:spTree>
    <p:extLst>
      <p:ext uri="{BB962C8B-B14F-4D97-AF65-F5344CB8AC3E}">
        <p14:creationId xmlns:p14="http://schemas.microsoft.com/office/powerpoint/2010/main" val="1349697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graph&#10;&#10;AI-generated content may be incorrect.">
            <a:extLst>
              <a:ext uri="{FF2B5EF4-FFF2-40B4-BE49-F238E27FC236}">
                <a16:creationId xmlns:a16="http://schemas.microsoft.com/office/drawing/2014/main" id="{A47E2432-D8FB-E27F-A314-E36C44158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68" y="0"/>
            <a:ext cx="11373847" cy="6062298"/>
          </a:xfrm>
          <a:prstGeom prst="rect">
            <a:avLst/>
          </a:prstGeom>
        </p:spPr>
      </p:pic>
    </p:spTree>
    <p:extLst>
      <p:ext uri="{BB962C8B-B14F-4D97-AF65-F5344CB8AC3E}">
        <p14:creationId xmlns:p14="http://schemas.microsoft.com/office/powerpoint/2010/main" val="537217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D817C6-0890-1FE9-E2C0-38C5628728BC}"/>
              </a:ext>
            </a:extLst>
          </p:cNvPr>
          <p:cNvSpPr>
            <a:spLocks noGrp="1"/>
          </p:cNvSpPr>
          <p:nvPr>
            <p:ph type="title"/>
          </p:nvPr>
        </p:nvSpPr>
        <p:spPr>
          <a:xfrm>
            <a:off x="576162" y="783371"/>
            <a:ext cx="11295283" cy="633665"/>
          </a:xfrm>
        </p:spPr>
        <p:txBody>
          <a:bodyPr anchor="b">
            <a:noAutofit/>
          </a:bodyPr>
          <a:lstStyle/>
          <a:p>
            <a:r>
              <a:rPr lang="en-US" sz="4200" kern="0" dirty="0">
                <a:effectLst/>
                <a:ea typeface="Times New Roman" panose="02020603050405020304" pitchFamily="18" charset="0"/>
              </a:rPr>
              <a:t>Distribution </a:t>
            </a:r>
            <a:r>
              <a:rPr lang="en-US" sz="4200" kern="0" dirty="0" err="1">
                <a:effectLst/>
                <a:ea typeface="Times New Roman" panose="02020603050405020304" pitchFamily="18" charset="0"/>
              </a:rPr>
              <a:t>og</a:t>
            </a:r>
            <a:r>
              <a:rPr lang="en-US" sz="4200" kern="0" dirty="0">
                <a:effectLst/>
                <a:ea typeface="Times New Roman" panose="02020603050405020304" pitchFamily="18" charset="0"/>
              </a:rPr>
              <a:t> registers in </a:t>
            </a:r>
            <a:r>
              <a:rPr lang="en-US" sz="4200" kern="0" dirty="0" err="1">
                <a:effectLst/>
                <a:ea typeface="Times New Roman" panose="02020603050405020304" pitchFamily="18" charset="0"/>
              </a:rPr>
              <a:t>RusCon</a:t>
            </a:r>
            <a:endParaRPr lang="en-US" sz="4200" dirty="0"/>
          </a:p>
        </p:txBody>
      </p:sp>
      <p:pic>
        <p:nvPicPr>
          <p:cNvPr id="5" name="Bilde 4" descr="Et bilde som inneholder sirkel, skjermbilde, tekst, diagram&#10;&#10;Automatisk generert beskrivelse">
            <a:extLst>
              <a:ext uri="{FF2B5EF4-FFF2-40B4-BE49-F238E27FC236}">
                <a16:creationId xmlns:a16="http://schemas.microsoft.com/office/drawing/2014/main" id="{D022C6B9-3BEA-4D17-E546-D02B6605A5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92" r="8935"/>
          <a:stretch/>
        </p:blipFill>
        <p:spPr bwMode="auto">
          <a:xfrm>
            <a:off x="2774311" y="1792828"/>
            <a:ext cx="6898986" cy="4445602"/>
          </a:xfrm>
          <a:prstGeom prst="rect">
            <a:avLst/>
          </a:prstGeom>
          <a:extLst>
            <a:ext uri="{53640926-AAD7-44D8-BBD7-CCE9431645EC}">
              <a14:shadowObscured xmlns:a14="http://schemas.microsoft.com/office/drawing/2010/main"/>
            </a:ext>
          </a:extLst>
        </p:spPr>
      </p:pic>
      <p:sp>
        <p:nvSpPr>
          <p:cNvPr id="4" name="Plassholder for lysbildenummer 3">
            <a:extLst>
              <a:ext uri="{FF2B5EF4-FFF2-40B4-BE49-F238E27FC236}">
                <a16:creationId xmlns:a16="http://schemas.microsoft.com/office/drawing/2014/main" id="{4776C0EC-6E59-A8C8-2CB2-DD6B4FCF104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E77C5C6-3357-E145-B5C5-5B5168CE97B5}" type="slidenum">
              <a:rPr lang="en-NO" smtClean="0"/>
              <a:pPr>
                <a:spcAft>
                  <a:spcPts val="600"/>
                </a:spcAft>
              </a:pPr>
              <a:t>62</a:t>
            </a:fld>
            <a:endParaRPr lang="en-NO">
              <a:solidFill>
                <a:schemeClr val="tx1">
                  <a:lumMod val="50000"/>
                  <a:lumOff val="50000"/>
                </a:schemeClr>
              </a:solidFill>
            </a:endParaRPr>
          </a:p>
        </p:txBody>
      </p:sp>
    </p:spTree>
    <p:extLst>
      <p:ext uri="{BB962C8B-B14F-4D97-AF65-F5344CB8AC3E}">
        <p14:creationId xmlns:p14="http://schemas.microsoft.com/office/powerpoint/2010/main" val="3727083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ith text&#10;&#10;AI-generated content may be incorrect.">
            <a:extLst>
              <a:ext uri="{FF2B5EF4-FFF2-40B4-BE49-F238E27FC236}">
                <a16:creationId xmlns:a16="http://schemas.microsoft.com/office/drawing/2014/main" id="{8A513CBF-FDF8-F5E2-0872-87CCEB416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10" y="265967"/>
            <a:ext cx="11141380" cy="6469188"/>
          </a:xfrm>
          <a:prstGeom prst="rect">
            <a:avLst/>
          </a:prstGeom>
        </p:spPr>
      </p:pic>
    </p:spTree>
    <p:extLst>
      <p:ext uri="{BB962C8B-B14F-4D97-AF65-F5344CB8AC3E}">
        <p14:creationId xmlns:p14="http://schemas.microsoft.com/office/powerpoint/2010/main" val="388227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3BD09B-4F3D-9F14-4711-4B8C193C5DD6}"/>
              </a:ext>
            </a:extLst>
          </p:cNvPr>
          <p:cNvSpPr>
            <a:spLocks noGrp="1"/>
          </p:cNvSpPr>
          <p:nvPr>
            <p:ph type="title"/>
          </p:nvPr>
        </p:nvSpPr>
        <p:spPr>
          <a:xfrm>
            <a:off x="838200" y="567159"/>
            <a:ext cx="10515600" cy="1123529"/>
          </a:xfrm>
        </p:spPr>
        <p:txBody>
          <a:bodyPr/>
          <a:lstStyle/>
          <a:p>
            <a:r>
              <a:rPr lang="en-US" noProof="0" dirty="0">
                <a:latin typeface="Source Sans Pro" panose="020B0503030403020204" pitchFamily="34" charset="0"/>
                <a:ea typeface="Source Sans Pro" panose="020B0503030403020204" pitchFamily="34" charset="0"/>
              </a:rPr>
              <a:t>Can ChatGPT/</a:t>
            </a:r>
            <a:r>
              <a:rPr lang="en-US" noProof="0" dirty="0" err="1">
                <a:latin typeface="Source Sans Pro" panose="020B0503030403020204" pitchFamily="34" charset="0"/>
                <a:ea typeface="Source Sans Pro" panose="020B0503030403020204" pitchFamily="34" charset="0"/>
              </a:rPr>
              <a:t>ChatUiT</a:t>
            </a:r>
            <a:r>
              <a:rPr lang="en-US" noProof="0" dirty="0">
                <a:latin typeface="Source Sans Pro" panose="020B0503030403020204" pitchFamily="34" charset="0"/>
                <a:ea typeface="Source Sans Pro" panose="020B0503030403020204" pitchFamily="34" charset="0"/>
              </a:rPr>
              <a:t> ...?</a:t>
            </a:r>
            <a:endParaRPr lang="ru-NO" dirty="0">
              <a:latin typeface="Source Sans Pro" panose="020B0503030403020204" pitchFamily="34" charset="0"/>
              <a:ea typeface="Source Sans Pro" panose="020B0503030403020204" pitchFamily="34" charset="0"/>
            </a:endParaRPr>
          </a:p>
        </p:txBody>
      </p:sp>
      <p:sp>
        <p:nvSpPr>
          <p:cNvPr id="3" name="Объект 2">
            <a:extLst>
              <a:ext uri="{FF2B5EF4-FFF2-40B4-BE49-F238E27FC236}">
                <a16:creationId xmlns:a16="http://schemas.microsoft.com/office/drawing/2014/main" id="{AA421D1E-6374-304E-6CFB-0B3927F2CEF8}"/>
              </a:ext>
            </a:extLst>
          </p:cNvPr>
          <p:cNvSpPr>
            <a:spLocks noGrp="1"/>
          </p:cNvSpPr>
          <p:nvPr>
            <p:ph idx="1"/>
          </p:nvPr>
        </p:nvSpPr>
        <p:spPr>
          <a:xfrm>
            <a:off x="838200" y="1825625"/>
            <a:ext cx="9829800" cy="4351338"/>
          </a:xfrm>
        </p:spPr>
        <p:txBody>
          <a:bodyPr>
            <a:normAutofit fontScale="92500" lnSpcReduction="20000"/>
          </a:bodyPr>
          <a:lstStyle/>
          <a:p>
            <a:r>
              <a:rPr lang="en-US" noProof="0" dirty="0"/>
              <a:t>identify a correct definition?</a:t>
            </a:r>
          </a:p>
          <a:p>
            <a:r>
              <a:rPr lang="en-US" noProof="0" dirty="0"/>
              <a:t>write a definition?</a:t>
            </a:r>
          </a:p>
          <a:p>
            <a:r>
              <a:rPr lang="en-US" dirty="0"/>
              <a:t>assign semantic tags according to </a:t>
            </a:r>
            <a:r>
              <a:rPr lang="en-US" dirty="0" err="1"/>
              <a:t>RusCon</a:t>
            </a:r>
            <a:r>
              <a:rPr lang="en-US" dirty="0"/>
              <a:t> semantic annotation?</a:t>
            </a:r>
          </a:p>
          <a:p>
            <a:r>
              <a:rPr lang="en-US" dirty="0"/>
              <a:t>identify register (informal, formal)?</a:t>
            </a:r>
          </a:p>
          <a:p>
            <a:r>
              <a:rPr lang="en-US" noProof="0" dirty="0"/>
              <a:t>assign language proficiency level (CEFR)?</a:t>
            </a:r>
          </a:p>
          <a:p>
            <a:r>
              <a:rPr lang="en-US" dirty="0"/>
              <a:t>suggest common fillers?</a:t>
            </a:r>
            <a:endParaRPr lang="ru-RU" dirty="0"/>
          </a:p>
          <a:p>
            <a:r>
              <a:rPr lang="en-US" dirty="0"/>
              <a:t>find corresponding constructions in other languages (RUS-NOR-ENG)? </a:t>
            </a:r>
          </a:p>
          <a:p>
            <a:r>
              <a:rPr lang="en-US" dirty="0"/>
              <a:t>identify constructions in example sentences? </a:t>
            </a:r>
          </a:p>
          <a:p>
            <a:r>
              <a:rPr lang="en-US" dirty="0"/>
              <a:t>generate example sentences?</a:t>
            </a:r>
          </a:p>
          <a:p>
            <a:endParaRPr lang="en-US" dirty="0"/>
          </a:p>
          <a:p>
            <a:endParaRPr lang="en-US" noProof="0" dirty="0"/>
          </a:p>
          <a:p>
            <a:endParaRPr lang="en-US" noProof="0" dirty="0"/>
          </a:p>
        </p:txBody>
      </p:sp>
      <p:grpSp>
        <p:nvGrpSpPr>
          <p:cNvPr id="4" name="Group 3">
            <a:extLst>
              <a:ext uri="{FF2B5EF4-FFF2-40B4-BE49-F238E27FC236}">
                <a16:creationId xmlns:a16="http://schemas.microsoft.com/office/drawing/2014/main" id="{72ED01D9-D362-93FE-D0C7-C30E0875DE60}"/>
              </a:ext>
            </a:extLst>
          </p:cNvPr>
          <p:cNvGrpSpPr/>
          <p:nvPr/>
        </p:nvGrpSpPr>
        <p:grpSpPr>
          <a:xfrm>
            <a:off x="8569677" y="100451"/>
            <a:ext cx="3230666" cy="2320468"/>
            <a:chOff x="8254367" y="1687513"/>
            <a:chExt cx="3230666" cy="2320468"/>
          </a:xfrm>
        </p:grpSpPr>
        <p:pic>
          <p:nvPicPr>
            <p:cNvPr id="5" name="Graphic 4" descr="Laptop with solid fill">
              <a:extLst>
                <a:ext uri="{FF2B5EF4-FFF2-40B4-BE49-F238E27FC236}">
                  <a16:creationId xmlns:a16="http://schemas.microsoft.com/office/drawing/2014/main" id="{9826F3D8-AC2B-23BB-A821-5EB5692C79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3300" y="1687513"/>
              <a:ext cx="1591733" cy="1591733"/>
            </a:xfrm>
            <a:prstGeom prst="rect">
              <a:avLst/>
            </a:prstGeom>
          </p:spPr>
        </p:pic>
        <p:pic>
          <p:nvPicPr>
            <p:cNvPr id="7" name="Graphic 6" descr="Female Profile with solid fill">
              <a:extLst>
                <a:ext uri="{FF2B5EF4-FFF2-40B4-BE49-F238E27FC236}">
                  <a16:creationId xmlns:a16="http://schemas.microsoft.com/office/drawing/2014/main" id="{B40229B0-D64A-825C-9E91-66ACB1B807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85200" y="2971800"/>
              <a:ext cx="914400" cy="914400"/>
            </a:xfrm>
            <a:prstGeom prst="rect">
              <a:avLst/>
            </a:prstGeom>
          </p:spPr>
        </p:pic>
        <p:sp>
          <p:nvSpPr>
            <p:cNvPr id="8" name="Curved Down Arrow 7">
              <a:extLst>
                <a:ext uri="{FF2B5EF4-FFF2-40B4-BE49-F238E27FC236}">
                  <a16:creationId xmlns:a16="http://schemas.microsoft.com/office/drawing/2014/main" id="{2CCCA984-34A4-FBF7-131E-C76007F6A6A8}"/>
                </a:ext>
              </a:extLst>
            </p:cNvPr>
            <p:cNvSpPr/>
            <p:nvPr/>
          </p:nvSpPr>
          <p:spPr>
            <a:xfrm rot="19314708">
              <a:off x="8254367" y="2155899"/>
              <a:ext cx="1676400" cy="45720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solidFill>
                  <a:schemeClr val="tx1"/>
                </a:solidFill>
              </a:endParaRPr>
            </a:p>
          </p:txBody>
        </p:sp>
        <p:sp>
          <p:nvSpPr>
            <p:cNvPr id="9" name="Curved Down Arrow 8">
              <a:extLst>
                <a:ext uri="{FF2B5EF4-FFF2-40B4-BE49-F238E27FC236}">
                  <a16:creationId xmlns:a16="http://schemas.microsoft.com/office/drawing/2014/main" id="{CCD751F9-6357-A775-4E16-49640661BD98}"/>
                </a:ext>
              </a:extLst>
            </p:cNvPr>
            <p:cNvSpPr/>
            <p:nvPr/>
          </p:nvSpPr>
          <p:spPr>
            <a:xfrm rot="8982788">
              <a:off x="9480295" y="3556136"/>
              <a:ext cx="1777708" cy="45184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solidFill>
                  <a:schemeClr val="tx1"/>
                </a:solidFill>
              </a:endParaRPr>
            </a:p>
          </p:txBody>
        </p:sp>
      </p:grpSp>
    </p:spTree>
    <p:extLst>
      <p:ext uri="{BB962C8B-B14F-4D97-AF65-F5344CB8AC3E}">
        <p14:creationId xmlns:p14="http://schemas.microsoft.com/office/powerpoint/2010/main" val="1943191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100EE-5BD1-C960-24B9-504C52EAE94A}"/>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0C146F-6496-5E48-6204-E15DC39BF5C4}"/>
              </a:ext>
            </a:extLst>
          </p:cNvPr>
          <p:cNvSpPr>
            <a:spLocks noGrp="1"/>
          </p:cNvSpPr>
          <p:nvPr>
            <p:ph type="title"/>
          </p:nvPr>
        </p:nvSpPr>
        <p:spPr>
          <a:xfrm>
            <a:off x="764309" y="421952"/>
            <a:ext cx="11264900" cy="903508"/>
          </a:xfrm>
        </p:spPr>
        <p:txBody>
          <a:bodyPr>
            <a:normAutofit fontScale="90000"/>
          </a:bodyPr>
          <a:lstStyle/>
          <a:p>
            <a:r>
              <a:rPr lang="en-US" sz="4200" noProof="0" dirty="0" err="1">
                <a:latin typeface="Source Sans Pro" panose="020B0503030403020204" pitchFamily="34" charset="0"/>
                <a:ea typeface="Source Sans Pro" panose="020B0503030403020204" pitchFamily="34" charset="0"/>
              </a:rPr>
              <a:t>ChatUiT</a:t>
            </a:r>
            <a:r>
              <a:rPr lang="en-US" sz="4200" noProof="0" dirty="0">
                <a:latin typeface="Source Sans Pro" panose="020B0503030403020204" pitchFamily="34" charset="0"/>
                <a:ea typeface="Source Sans Pro" panose="020B0503030403020204" pitchFamily="34" charset="0"/>
              </a:rPr>
              <a:t> will try to generate example sentences, but...</a:t>
            </a:r>
            <a:endParaRPr lang="ru-NO" sz="4200" dirty="0">
              <a:latin typeface="Source Sans Pro" panose="020B0503030403020204" pitchFamily="34" charset="0"/>
              <a:ea typeface="Source Sans Pro" panose="020B0503030403020204" pitchFamily="34" charset="0"/>
            </a:endParaRPr>
          </a:p>
        </p:txBody>
      </p:sp>
      <p:pic>
        <p:nvPicPr>
          <p:cNvPr id="6" name="Bilde 5" descr="Et bilde som inneholder tekst, Font, skjermbilde, hvit&#10;&#10;KI-generert innhold kan være feil.">
            <a:extLst>
              <a:ext uri="{FF2B5EF4-FFF2-40B4-BE49-F238E27FC236}">
                <a16:creationId xmlns:a16="http://schemas.microsoft.com/office/drawing/2014/main" id="{2908DF17-AFAB-4A4B-6BAC-FAA2138122CC}"/>
              </a:ext>
            </a:extLst>
          </p:cNvPr>
          <p:cNvPicPr>
            <a:picLocks noChangeAspect="1"/>
          </p:cNvPicPr>
          <p:nvPr/>
        </p:nvPicPr>
        <p:blipFill>
          <a:blip r:embed="rId3"/>
          <a:stretch>
            <a:fillRect/>
          </a:stretch>
        </p:blipFill>
        <p:spPr>
          <a:xfrm>
            <a:off x="764309" y="1364249"/>
            <a:ext cx="6336323" cy="2064751"/>
          </a:xfrm>
          <a:prstGeom prst="rect">
            <a:avLst/>
          </a:prstGeom>
        </p:spPr>
      </p:pic>
      <p:pic>
        <p:nvPicPr>
          <p:cNvPr id="11" name="Plassholder for innhold 10" descr="Et bilde som inneholder tekst, skjermbilde, meny, Font&#10;&#10;KI-generert innhold kan være feil.">
            <a:extLst>
              <a:ext uri="{FF2B5EF4-FFF2-40B4-BE49-F238E27FC236}">
                <a16:creationId xmlns:a16="http://schemas.microsoft.com/office/drawing/2014/main" id="{1DD60FB9-AF38-F6B7-6C67-4A4061E36DCD}"/>
              </a:ext>
            </a:extLst>
          </p:cNvPr>
          <p:cNvPicPr>
            <a:picLocks noGrp="1" noChangeAspect="1"/>
          </p:cNvPicPr>
          <p:nvPr>
            <p:ph idx="1"/>
          </p:nvPr>
        </p:nvPicPr>
        <p:blipFill>
          <a:blip r:embed="rId4"/>
          <a:stretch>
            <a:fillRect/>
          </a:stretch>
        </p:blipFill>
        <p:spPr>
          <a:xfrm>
            <a:off x="5692886" y="244053"/>
            <a:ext cx="6336323" cy="6369893"/>
          </a:xfrm>
        </p:spPr>
      </p:pic>
      <p:grpSp>
        <p:nvGrpSpPr>
          <p:cNvPr id="7" name="Gruppe 6">
            <a:extLst>
              <a:ext uri="{FF2B5EF4-FFF2-40B4-BE49-F238E27FC236}">
                <a16:creationId xmlns:a16="http://schemas.microsoft.com/office/drawing/2014/main" id="{EDC93E80-5D65-204E-4305-AAF790078EF0}"/>
              </a:ext>
            </a:extLst>
          </p:cNvPr>
          <p:cNvGrpSpPr/>
          <p:nvPr/>
        </p:nvGrpSpPr>
        <p:grpSpPr>
          <a:xfrm>
            <a:off x="764309" y="3323901"/>
            <a:ext cx="3334900" cy="1207726"/>
            <a:chOff x="3192479" y="839997"/>
            <a:chExt cx="3334900" cy="1207726"/>
          </a:xfrm>
          <a:solidFill>
            <a:srgbClr val="31859C"/>
          </a:solidFill>
        </p:grpSpPr>
        <p:sp>
          <p:nvSpPr>
            <p:cNvPr id="8" name="Vinkeltegn 7">
              <a:extLst>
                <a:ext uri="{FF2B5EF4-FFF2-40B4-BE49-F238E27FC236}">
                  <a16:creationId xmlns:a16="http://schemas.microsoft.com/office/drawing/2014/main" id="{B4E8EF4C-2C73-9EAB-83CE-21E6661446C5}"/>
                </a:ext>
              </a:extLst>
            </p:cNvPr>
            <p:cNvSpPr/>
            <p:nvPr/>
          </p:nvSpPr>
          <p:spPr>
            <a:xfrm>
              <a:off x="3192479" y="839997"/>
              <a:ext cx="3334900" cy="1207726"/>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Vinkeltegn 4">
              <a:extLst>
                <a:ext uri="{FF2B5EF4-FFF2-40B4-BE49-F238E27FC236}">
                  <a16:creationId xmlns:a16="http://schemas.microsoft.com/office/drawing/2014/main" id="{9E759478-A742-FD09-1906-F5A90F043069}"/>
                </a:ext>
              </a:extLst>
            </p:cNvPr>
            <p:cNvSpPr txBox="1"/>
            <p:nvPr/>
          </p:nvSpPr>
          <p:spPr>
            <a:xfrm>
              <a:off x="3796342" y="839997"/>
              <a:ext cx="2127174" cy="12077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pPr>
              <a:r>
                <a:rPr lang="en-US" sz="2000" kern="1200" dirty="0"/>
                <a:t>Can you provide several examples of this construction?</a:t>
              </a:r>
              <a:endParaRPr lang="en-US" sz="2400" kern="1200" dirty="0"/>
            </a:p>
          </p:txBody>
        </p:sp>
      </p:grpSp>
      <p:sp>
        <p:nvSpPr>
          <p:cNvPr id="14" name="Rectangle 8">
            <a:extLst>
              <a:ext uri="{FF2B5EF4-FFF2-40B4-BE49-F238E27FC236}">
                <a16:creationId xmlns:a16="http://schemas.microsoft.com/office/drawing/2014/main" id="{5575FF30-E75C-600A-D384-2D31772493EE}"/>
              </a:ext>
            </a:extLst>
          </p:cNvPr>
          <p:cNvSpPr/>
          <p:nvPr/>
        </p:nvSpPr>
        <p:spPr>
          <a:xfrm>
            <a:off x="2394744" y="318585"/>
            <a:ext cx="8792259" cy="1354333"/>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latin typeface="Source Sans Pro" panose="020B0503030403020204" pitchFamily="34" charset="0"/>
                <a:ea typeface="Source Sans Pro" panose="020B0503030403020204" pitchFamily="34" charset="0"/>
                <a:cs typeface="Calibri"/>
              </a:rPr>
              <a:t>BAD NEWS: the generated examples match the structural pattern but are very unnatural.</a:t>
            </a:r>
          </a:p>
          <a:p>
            <a:r>
              <a:rPr lang="en-US" sz="2000" dirty="0">
                <a:latin typeface="Source Sans Pro" panose="020B0503030403020204" pitchFamily="34" charset="0"/>
                <a:ea typeface="Source Sans Pro" panose="020B0503030403020204" pitchFamily="34" charset="0"/>
                <a:cs typeface="Calibri"/>
              </a:rPr>
              <a:t>GOOD NEWS: </a:t>
            </a:r>
            <a:r>
              <a:rPr lang="en-US" sz="2000" dirty="0">
                <a:latin typeface="Source Sans Pro" panose="020B0503030403020204" pitchFamily="34" charset="0"/>
                <a:ea typeface="Source Sans Pro" panose="020B0503030403020204" pitchFamily="34" charset="0"/>
              </a:rPr>
              <a:t>Unnatural examples can trigger additional analysis of restrictions on fillers and contexts that we (might) have overlooked.</a:t>
            </a:r>
          </a:p>
        </p:txBody>
      </p:sp>
      <p:pic>
        <p:nvPicPr>
          <p:cNvPr id="1026" name="Picture 2" descr="Мемы Плачущая девушка 34 фото">
            <a:extLst>
              <a:ext uri="{FF2B5EF4-FFF2-40B4-BE49-F238E27FC236}">
                <a16:creationId xmlns:a16="http://schemas.microsoft.com/office/drawing/2014/main" id="{02E159BF-59B5-4FD1-15AB-39BD16341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3053" y="2075178"/>
            <a:ext cx="493395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AA52EFB-1E3F-FFB2-8A11-56FC30280FFD}"/>
              </a:ext>
            </a:extLst>
          </p:cNvPr>
          <p:cNvSpPr/>
          <p:nvPr/>
        </p:nvSpPr>
        <p:spPr>
          <a:xfrm>
            <a:off x="781976" y="5012267"/>
            <a:ext cx="4434224" cy="1554681"/>
          </a:xfrm>
          <a:prstGeom prst="rect">
            <a:avLst/>
          </a:prstGeom>
          <a:solidFill>
            <a:srgbClr val="2159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Source Sans Pro" panose="020B0503030403020204" pitchFamily="34" charset="0"/>
                <a:ea typeface="Source Sans Pro" panose="020B0503030403020204" pitchFamily="34" charset="0"/>
              </a:rPr>
              <a:t>Mistakes made by </a:t>
            </a:r>
            <a:r>
              <a:rPr lang="en-US" sz="2400" dirty="0" err="1">
                <a:latin typeface="Source Sans Pro" panose="020B0503030403020204" pitchFamily="34" charset="0"/>
                <a:ea typeface="Source Sans Pro" panose="020B0503030403020204" pitchFamily="34" charset="0"/>
              </a:rPr>
              <a:t>ChatUiT</a:t>
            </a:r>
            <a:r>
              <a:rPr lang="en-US" sz="2400" dirty="0">
                <a:latin typeface="Source Sans Pro" panose="020B0503030403020204" pitchFamily="34" charset="0"/>
                <a:ea typeface="Source Sans Pro" panose="020B0503030403020204" pitchFamily="34" charset="0"/>
              </a:rPr>
              <a:t> are similar to those of L2-learners of Russian</a:t>
            </a:r>
            <a:endParaRPr lang="en-NO"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4710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4548-98C9-44AD-BA4F-9687DE3F4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272051-C025-4340-948D-93B79FCE45A0}"/>
              </a:ext>
            </a:extLst>
          </p:cNvPr>
          <p:cNvSpPr>
            <a:spLocks noGrp="1"/>
          </p:cNvSpPr>
          <p:nvPr>
            <p:ph type="title"/>
          </p:nvPr>
        </p:nvSpPr>
        <p:spPr>
          <a:xfrm>
            <a:off x="838200" y="1716846"/>
            <a:ext cx="10515600" cy="1325563"/>
          </a:xfrm>
        </p:spPr>
        <p:txBody>
          <a:bodyPr/>
          <a:lstStyle/>
          <a:p>
            <a:pPr algn="ctr"/>
            <a:r>
              <a:rPr lang="en-NO" sz="4400" dirty="0"/>
              <a:t>Use of Russian Constructicon</a:t>
            </a:r>
          </a:p>
        </p:txBody>
      </p:sp>
    </p:spTree>
    <p:extLst>
      <p:ext uri="{BB962C8B-B14F-4D97-AF65-F5344CB8AC3E}">
        <p14:creationId xmlns:p14="http://schemas.microsoft.com/office/powerpoint/2010/main" val="22890533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0D7C5-C5E6-4FDC-3EE4-4C14C5A885C7}"/>
              </a:ext>
            </a:extLst>
          </p:cNvPr>
          <p:cNvSpPr>
            <a:spLocks noGrp="1"/>
          </p:cNvSpPr>
          <p:nvPr>
            <p:ph type="title"/>
          </p:nvPr>
        </p:nvSpPr>
        <p:spPr/>
        <p:txBody>
          <a:bodyPr/>
          <a:lstStyle/>
          <a:p>
            <a:r>
              <a:rPr lang="en-NO" dirty="0"/>
              <a:t>Constructicon as a resource for research</a:t>
            </a:r>
          </a:p>
        </p:txBody>
      </p:sp>
      <p:sp>
        <p:nvSpPr>
          <p:cNvPr id="4" name="Content Placeholder 3">
            <a:extLst>
              <a:ext uri="{FF2B5EF4-FFF2-40B4-BE49-F238E27FC236}">
                <a16:creationId xmlns:a16="http://schemas.microsoft.com/office/drawing/2014/main" id="{365BC197-1623-ABCA-370A-4088AFDA7CC9}"/>
              </a:ext>
            </a:extLst>
          </p:cNvPr>
          <p:cNvSpPr>
            <a:spLocks noGrp="1"/>
          </p:cNvSpPr>
          <p:nvPr>
            <p:ph idx="1"/>
          </p:nvPr>
        </p:nvSpPr>
        <p:spPr>
          <a:xfrm>
            <a:off x="838200" y="3111061"/>
            <a:ext cx="10896790" cy="3065901"/>
          </a:xfrm>
        </p:spPr>
        <p:txBody>
          <a:bodyPr>
            <a:normAutofit/>
          </a:bodyPr>
          <a:lstStyle/>
          <a:p>
            <a:pPr marL="0" indent="0">
              <a:buNone/>
            </a:pPr>
            <a:r>
              <a:rPr lang="en-NO" sz="3200" dirty="0"/>
              <a:t>The constructicon makes it possible to:</a:t>
            </a:r>
          </a:p>
          <a:p>
            <a:r>
              <a:rPr lang="en-NO" sz="3200" dirty="0"/>
              <a:t>research a phenomenon in wholistic manner</a:t>
            </a:r>
          </a:p>
          <a:p>
            <a:r>
              <a:rPr lang="en-NO" sz="3200" dirty="0"/>
              <a:t>show how a phenomenon connects with the system of a language</a:t>
            </a:r>
          </a:p>
          <a:p>
            <a:r>
              <a:rPr lang="en-NO" sz="3200" dirty="0"/>
              <a:t>show how common a phenomenon is in a language</a:t>
            </a:r>
          </a:p>
        </p:txBody>
      </p:sp>
      <p:sp>
        <p:nvSpPr>
          <p:cNvPr id="3" name="TekstSylinder 4">
            <a:extLst>
              <a:ext uri="{FF2B5EF4-FFF2-40B4-BE49-F238E27FC236}">
                <a16:creationId xmlns:a16="http://schemas.microsoft.com/office/drawing/2014/main" id="{2D8FEDC5-C479-89AF-BE9D-2B79A852D32D}"/>
              </a:ext>
            </a:extLst>
          </p:cNvPr>
          <p:cNvSpPr txBox="1"/>
          <p:nvPr/>
        </p:nvSpPr>
        <p:spPr>
          <a:xfrm>
            <a:off x="457010" y="1690688"/>
            <a:ext cx="11277980" cy="1200329"/>
          </a:xfrm>
          <a:prstGeom prst="rect">
            <a:avLst/>
          </a:prstGeom>
          <a:solidFill>
            <a:schemeClr val="accent4">
              <a:lumMod val="50000"/>
            </a:schemeClr>
          </a:solidFill>
          <a:ln>
            <a:noFill/>
          </a:ln>
        </p:spPr>
        <p:txBody>
          <a:bodyPr wrap="square">
            <a:spAutoFit/>
          </a:bodyPr>
          <a:lstStyle/>
          <a:p>
            <a:pPr>
              <a:spcBef>
                <a:spcPts val="600"/>
              </a:spcBef>
              <a:spcAft>
                <a:spcPts val="600"/>
              </a:spcAft>
            </a:pPr>
            <a:r>
              <a:rPr lang="nb-NO" b="0" i="0" u="none" strike="noStrike" dirty="0">
                <a:solidFill>
                  <a:schemeClr val="bg1"/>
                </a:solidFill>
                <a:effectLst/>
              </a:rPr>
              <a:t>Janda, L. A., V. </a:t>
            </a:r>
            <a:r>
              <a:rPr lang="nb-NO" b="0" i="0" u="none" strike="noStrike" dirty="0" err="1">
                <a:solidFill>
                  <a:schemeClr val="bg1"/>
                </a:solidFill>
                <a:effectLst/>
              </a:rPr>
              <a:t>Zhukova</a:t>
            </a:r>
            <a:r>
              <a:rPr lang="nb-NO" b="0" i="0" u="none" strike="noStrike" dirty="0">
                <a:solidFill>
                  <a:schemeClr val="bg1"/>
                </a:solidFill>
                <a:effectLst/>
              </a:rPr>
              <a:t>, A. Endresen. 2024. </a:t>
            </a:r>
            <a:r>
              <a:rPr lang="nb-NO" b="1" dirty="0" err="1">
                <a:solidFill>
                  <a:srgbClr val="FFFF00"/>
                </a:solidFill>
              </a:rPr>
              <a:t>Typology</a:t>
            </a:r>
            <a:r>
              <a:rPr lang="nb-NO" b="1" dirty="0">
                <a:solidFill>
                  <a:srgbClr val="FFFF00"/>
                </a:solidFill>
              </a:rPr>
              <a:t> </a:t>
            </a:r>
            <a:r>
              <a:rPr lang="nb-NO" b="1" dirty="0" err="1">
                <a:solidFill>
                  <a:srgbClr val="FFFF00"/>
                </a:solidFill>
              </a:rPr>
              <a:t>of</a:t>
            </a:r>
            <a:r>
              <a:rPr lang="nb-NO" b="1" dirty="0">
                <a:solidFill>
                  <a:srgbClr val="FFFF00"/>
                </a:solidFill>
              </a:rPr>
              <a:t> </a:t>
            </a:r>
            <a:r>
              <a:rPr lang="nb-NO" b="1" dirty="0" err="1">
                <a:solidFill>
                  <a:srgbClr val="FFFF00"/>
                </a:solidFill>
              </a:rPr>
              <a:t>reduplication</a:t>
            </a:r>
            <a:r>
              <a:rPr lang="nb-NO" b="1" dirty="0">
                <a:solidFill>
                  <a:srgbClr val="FFFF00"/>
                </a:solidFill>
              </a:rPr>
              <a:t> in Russian: Constructions </a:t>
            </a:r>
            <a:r>
              <a:rPr lang="nb-NO" b="1" dirty="0" err="1">
                <a:solidFill>
                  <a:srgbClr val="FFFF00"/>
                </a:solidFill>
              </a:rPr>
              <a:t>within</a:t>
            </a:r>
            <a:r>
              <a:rPr lang="nb-NO" b="1" dirty="0">
                <a:solidFill>
                  <a:srgbClr val="FFFF00"/>
                </a:solidFill>
              </a:rPr>
              <a:t> and </a:t>
            </a:r>
            <a:r>
              <a:rPr lang="nb-NO" b="1" dirty="0" err="1">
                <a:solidFill>
                  <a:srgbClr val="FFFF00"/>
                </a:solidFill>
              </a:rPr>
              <a:t>beyond</a:t>
            </a:r>
            <a:r>
              <a:rPr lang="nb-NO" b="1" dirty="0">
                <a:solidFill>
                  <a:srgbClr val="FFFF00"/>
                </a:solidFill>
              </a:rPr>
              <a:t> a single </a:t>
            </a:r>
            <a:r>
              <a:rPr lang="nb-NO" b="1" dirty="0" err="1">
                <a:solidFill>
                  <a:srgbClr val="FFFF00"/>
                </a:solidFill>
              </a:rPr>
              <a:t>clause</a:t>
            </a:r>
            <a:r>
              <a:rPr lang="nb-NO" b="1" i="0" u="none" strike="noStrike" dirty="0">
                <a:solidFill>
                  <a:srgbClr val="FFFF00"/>
                </a:solidFill>
                <a:effectLst/>
              </a:rPr>
              <a:t>.</a:t>
            </a:r>
            <a:r>
              <a:rPr lang="nb-NO" b="1" i="0" u="none" strike="noStrike" dirty="0">
                <a:solidFill>
                  <a:schemeClr val="bg1"/>
                </a:solidFill>
                <a:effectLst/>
              </a:rPr>
              <a:t> </a:t>
            </a:r>
            <a:r>
              <a:rPr lang="en-NO" dirty="0"/>
              <a:t> </a:t>
            </a:r>
            <a:r>
              <a:rPr lang="en-US" dirty="0"/>
              <a:t>In M. </a:t>
            </a:r>
            <a:r>
              <a:rPr lang="en-US" dirty="0" err="1"/>
              <a:t>Kopotev</a:t>
            </a:r>
            <a:r>
              <a:rPr lang="en-US" dirty="0"/>
              <a:t> and K. Kwon (Eds.), </a:t>
            </a:r>
            <a:r>
              <a:rPr lang="en-US" i="1" dirty="0"/>
              <a:t>Constructions with lexical repetitions in East Slavic languages </a:t>
            </a:r>
            <a:r>
              <a:rPr lang="en-US" dirty="0"/>
              <a:t>(</a:t>
            </a:r>
            <a:r>
              <a:rPr lang="en-GB" dirty="0"/>
              <a:t>Volume 384 in the series</a:t>
            </a:r>
            <a:r>
              <a:rPr lang="en-GB" i="1" dirty="0"/>
              <a:t> </a:t>
            </a:r>
            <a:r>
              <a:rPr lang="en-GB" i="1" u="sng" dirty="0">
                <a:hlinkClick r:id="rId2"/>
              </a:rPr>
              <a:t>Trends in Linguistics. Studies and Monographs [TiLSM]</a:t>
            </a:r>
            <a:r>
              <a:rPr lang="en-US" dirty="0"/>
              <a:t>), 71–96. 2024. De Gruyter Mouton. </a:t>
            </a:r>
            <a:r>
              <a:rPr lang="en-GB" u="sng" dirty="0">
                <a:hlinkClick r:id="rId3"/>
              </a:rPr>
              <a:t>https://doi.org/10.1515/9783111165806-003</a:t>
            </a:r>
            <a:r>
              <a:rPr lang="en-NO" dirty="0"/>
              <a:t> </a:t>
            </a:r>
            <a:endParaRPr lang="nb-NO" b="0" u="none" strike="noStrike" dirty="0">
              <a:solidFill>
                <a:schemeClr val="bg1"/>
              </a:solidFill>
              <a:effectLst/>
            </a:endParaRPr>
          </a:p>
        </p:txBody>
      </p:sp>
    </p:spTree>
    <p:extLst>
      <p:ext uri="{BB962C8B-B14F-4D97-AF65-F5344CB8AC3E}">
        <p14:creationId xmlns:p14="http://schemas.microsoft.com/office/powerpoint/2010/main" val="351367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1DBC1B-FFB5-9980-B226-D6C02F7CA616}"/>
              </a:ext>
            </a:extLst>
          </p:cNvPr>
          <p:cNvSpPr>
            <a:spLocks noGrp="1"/>
          </p:cNvSpPr>
          <p:nvPr>
            <p:ph type="body" idx="4294967295"/>
          </p:nvPr>
        </p:nvSpPr>
        <p:spPr>
          <a:xfrm>
            <a:off x="831850" y="4756150"/>
            <a:ext cx="11360150" cy="1500188"/>
          </a:xfrm>
        </p:spPr>
        <p:txBody>
          <a:bodyPr>
            <a:normAutofit/>
          </a:bodyPr>
          <a:lstStyle/>
          <a:p>
            <a:pPr>
              <a:spcBef>
                <a:spcPts val="600"/>
              </a:spcBef>
              <a:spcAft>
                <a:spcPts val="600"/>
              </a:spcAft>
            </a:pPr>
            <a:r>
              <a:rPr lang="nb-NO" sz="3600" dirty="0">
                <a:solidFill>
                  <a:schemeClr val="tx1"/>
                </a:solidFill>
              </a:rPr>
              <a:t>How to get students to engage with the </a:t>
            </a:r>
            <a:r>
              <a:rPr lang="nb-NO" sz="3600" dirty="0" err="1">
                <a:solidFill>
                  <a:schemeClr val="tx1"/>
                </a:solidFill>
              </a:rPr>
              <a:t>constructicon</a:t>
            </a:r>
            <a:r>
              <a:rPr lang="nb-NO" sz="3600" dirty="0">
                <a:solidFill>
                  <a:schemeClr val="tx1"/>
                </a:solidFill>
              </a:rPr>
              <a:t>?</a:t>
            </a:r>
          </a:p>
        </p:txBody>
      </p:sp>
      <p:sp>
        <p:nvSpPr>
          <p:cNvPr id="4" name="Slide Number Placeholder 3">
            <a:extLst>
              <a:ext uri="{FF2B5EF4-FFF2-40B4-BE49-F238E27FC236}">
                <a16:creationId xmlns:a16="http://schemas.microsoft.com/office/drawing/2014/main" id="{1B56DADC-FC9B-140F-4C96-536016600FB6}"/>
              </a:ext>
            </a:extLst>
          </p:cNvPr>
          <p:cNvSpPr>
            <a:spLocks noGrp="1"/>
          </p:cNvSpPr>
          <p:nvPr>
            <p:ph type="sldNum" sz="quarter" idx="4294967295"/>
          </p:nvPr>
        </p:nvSpPr>
        <p:spPr>
          <a:xfrm>
            <a:off x="9448800" y="6356350"/>
            <a:ext cx="2743200" cy="365125"/>
          </a:xfrm>
        </p:spPr>
        <p:txBody>
          <a:bodyPr/>
          <a:lstStyle/>
          <a:p>
            <a:fld id="{EAE23946-69F9-DC46-B7C3-8B1975F5190F}" type="slidenum">
              <a:rPr lang="nb-NO" smtClean="0"/>
              <a:t>68</a:t>
            </a:fld>
            <a:endParaRPr lang="nb-NO"/>
          </a:p>
        </p:txBody>
      </p:sp>
      <p:pic>
        <p:nvPicPr>
          <p:cNvPr id="6" name="Picture 5" descr="Classroom of students raising their hands in front of a teacher">
            <a:extLst>
              <a:ext uri="{FF2B5EF4-FFF2-40B4-BE49-F238E27FC236}">
                <a16:creationId xmlns:a16="http://schemas.microsoft.com/office/drawing/2014/main" id="{3AE0BFEC-AB21-04D7-15C3-4F3C881AE341}"/>
              </a:ext>
            </a:extLst>
          </p:cNvPr>
          <p:cNvPicPr>
            <a:picLocks noChangeAspect="1"/>
          </p:cNvPicPr>
          <p:nvPr/>
        </p:nvPicPr>
        <p:blipFill rotWithShape="1">
          <a:blip r:embed="rId3"/>
          <a:srcRect t="23405" b="32102"/>
          <a:stretch/>
        </p:blipFill>
        <p:spPr>
          <a:xfrm>
            <a:off x="-6350" y="0"/>
            <a:ext cx="12198350" cy="4059043"/>
          </a:xfrm>
          <a:prstGeom prst="rect">
            <a:avLst/>
          </a:prstGeom>
        </p:spPr>
      </p:pic>
    </p:spTree>
    <p:extLst>
      <p:ext uri="{BB962C8B-B14F-4D97-AF65-F5344CB8AC3E}">
        <p14:creationId xmlns:p14="http://schemas.microsoft.com/office/powerpoint/2010/main" val="8866078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2FE83-CA65-04BD-4C90-D5BD1F1EF3F0}"/>
              </a:ext>
            </a:extLst>
          </p:cNvPr>
          <p:cNvSpPr>
            <a:spLocks noGrp="1"/>
          </p:cNvSpPr>
          <p:nvPr>
            <p:ph type="title"/>
          </p:nvPr>
        </p:nvSpPr>
        <p:spPr>
          <a:xfrm>
            <a:off x="402602" y="-23831"/>
            <a:ext cx="10515600" cy="1325563"/>
          </a:xfrm>
        </p:spPr>
        <p:txBody>
          <a:bodyPr>
            <a:normAutofit/>
          </a:bodyPr>
          <a:lstStyle/>
          <a:p>
            <a:r>
              <a:rPr lang="en-NO" dirty="0"/>
              <a:t>Our choice: </a:t>
            </a:r>
            <a:r>
              <a:rPr lang="en-US" b="1" dirty="0"/>
              <a:t>discourse constructions </a:t>
            </a:r>
            <a:endParaRPr lang="en-NO" b="1" dirty="0"/>
          </a:p>
        </p:txBody>
      </p:sp>
      <p:sp>
        <p:nvSpPr>
          <p:cNvPr id="4" name="Slide Number Placeholder 3">
            <a:extLst>
              <a:ext uri="{FF2B5EF4-FFF2-40B4-BE49-F238E27FC236}">
                <a16:creationId xmlns:a16="http://schemas.microsoft.com/office/drawing/2014/main" id="{2250C00C-A5DB-FD61-EF7A-37A0D16CBF11}"/>
              </a:ext>
            </a:extLst>
          </p:cNvPr>
          <p:cNvSpPr>
            <a:spLocks noGrp="1"/>
          </p:cNvSpPr>
          <p:nvPr>
            <p:ph type="sldNum" sz="quarter" idx="12"/>
          </p:nvPr>
        </p:nvSpPr>
        <p:spPr/>
        <p:txBody>
          <a:bodyPr/>
          <a:lstStyle/>
          <a:p>
            <a:fld id="{6E77C5C6-3357-E145-B5C5-5B5168CE97B5}" type="slidenum">
              <a:rPr lang="en-NO" smtClean="0"/>
              <a:t>69</a:t>
            </a:fld>
            <a:endParaRPr lang="en-NO"/>
          </a:p>
        </p:txBody>
      </p:sp>
      <p:sp>
        <p:nvSpPr>
          <p:cNvPr id="6" name="Rectangle 1">
            <a:extLst>
              <a:ext uri="{FF2B5EF4-FFF2-40B4-BE49-F238E27FC236}">
                <a16:creationId xmlns:a16="http://schemas.microsoft.com/office/drawing/2014/main" id="{00BFD079-EE7A-3F1E-595B-1FBFFC4FFFCA}"/>
              </a:ext>
            </a:extLst>
          </p:cNvPr>
          <p:cNvSpPr>
            <a:spLocks noChangeArrowheads="1"/>
          </p:cNvSpPr>
          <p:nvPr/>
        </p:nvSpPr>
        <p:spPr bwMode="auto">
          <a:xfrm>
            <a:off x="50069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NO" altLang="en-NO" sz="1800" b="0" i="0" u="none" strike="noStrike" cap="none" normalizeH="0" baseline="0">
                <a:ln>
                  <a:noFill/>
                </a:ln>
                <a:solidFill>
                  <a:schemeClr val="tx1"/>
                </a:solidFill>
                <a:effectLst/>
                <a:latin typeface="Arial" panose="020B0604020202020204" pitchFamily="34" charset="0"/>
              </a:rPr>
            </a:br>
            <a:endParaRPr kumimoji="0" lang="en-NO" altLang="en-NO" sz="1800" b="0" i="0" u="none" strike="noStrike" cap="none" normalizeH="0" baseline="0">
              <a:ln>
                <a:noFill/>
              </a:ln>
              <a:solidFill>
                <a:schemeClr val="tx1"/>
              </a:solidFill>
              <a:effectLst/>
              <a:latin typeface="Arial" panose="020B0604020202020204" pitchFamily="34" charset="0"/>
            </a:endParaRPr>
          </a:p>
        </p:txBody>
      </p:sp>
      <p:graphicFrame>
        <p:nvGraphicFramePr>
          <p:cNvPr id="14" name="Table 13">
            <a:extLst>
              <a:ext uri="{FF2B5EF4-FFF2-40B4-BE49-F238E27FC236}">
                <a16:creationId xmlns:a16="http://schemas.microsoft.com/office/drawing/2014/main" id="{DFE4A185-5495-85F0-F044-AAED96D11AEA}"/>
              </a:ext>
            </a:extLst>
          </p:cNvPr>
          <p:cNvGraphicFramePr>
            <a:graphicFrameLocks noGrp="1"/>
          </p:cNvGraphicFramePr>
          <p:nvPr/>
        </p:nvGraphicFramePr>
        <p:xfrm>
          <a:off x="153451" y="1070182"/>
          <a:ext cx="9828749" cy="5221439"/>
        </p:xfrm>
        <a:graphic>
          <a:graphicData uri="http://schemas.openxmlformats.org/drawingml/2006/table">
            <a:tbl>
              <a:tblPr firstRow="1" firstCol="1" bandRow="1">
                <a:tableStyleId>{69012ECD-51FC-41F1-AA8D-1B2483CD663E}</a:tableStyleId>
              </a:tblPr>
              <a:tblGrid>
                <a:gridCol w="557749">
                  <a:extLst>
                    <a:ext uri="{9D8B030D-6E8A-4147-A177-3AD203B41FA5}">
                      <a16:colId xmlns:a16="http://schemas.microsoft.com/office/drawing/2014/main" val="1411639540"/>
                    </a:ext>
                  </a:extLst>
                </a:gridCol>
                <a:gridCol w="2146300">
                  <a:extLst>
                    <a:ext uri="{9D8B030D-6E8A-4147-A177-3AD203B41FA5}">
                      <a16:colId xmlns:a16="http://schemas.microsoft.com/office/drawing/2014/main" val="1004291808"/>
                    </a:ext>
                  </a:extLst>
                </a:gridCol>
                <a:gridCol w="4944619">
                  <a:extLst>
                    <a:ext uri="{9D8B030D-6E8A-4147-A177-3AD203B41FA5}">
                      <a16:colId xmlns:a16="http://schemas.microsoft.com/office/drawing/2014/main" val="2729448000"/>
                    </a:ext>
                  </a:extLst>
                </a:gridCol>
                <a:gridCol w="2180081">
                  <a:extLst>
                    <a:ext uri="{9D8B030D-6E8A-4147-A177-3AD203B41FA5}">
                      <a16:colId xmlns:a16="http://schemas.microsoft.com/office/drawing/2014/main" val="1191527611"/>
                    </a:ext>
                  </a:extLst>
                </a:gridCol>
              </a:tblGrid>
              <a:tr h="255908">
                <a:tc>
                  <a:txBody>
                    <a:bodyPr/>
                    <a:lstStyle/>
                    <a:p>
                      <a:r>
                        <a:rPr lang="en-NO" sz="1800" dirty="0">
                          <a:solidFill>
                            <a:schemeClr val="bg1"/>
                          </a:solidFill>
                          <a:effectLst/>
                        </a:rPr>
                        <a:t>ID</a:t>
                      </a:r>
                      <a:endParaRPr lang="en-NO" sz="180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tc>
                <a:tc>
                  <a:txBody>
                    <a:bodyPr/>
                    <a:lstStyle/>
                    <a:p>
                      <a:r>
                        <a:rPr lang="nb-NO" sz="1800" dirty="0">
                          <a:solidFill>
                            <a:schemeClr val="bg1"/>
                          </a:solidFill>
                          <a:effectLst/>
                        </a:rPr>
                        <a:t>Construction</a:t>
                      </a:r>
                      <a:endParaRPr lang="en-NO" sz="180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tc>
                <a:tc>
                  <a:txBody>
                    <a:bodyPr/>
                    <a:lstStyle/>
                    <a:p>
                      <a:r>
                        <a:rPr lang="en-NO" sz="1800" dirty="0">
                          <a:solidFill>
                            <a:schemeClr val="bg1"/>
                          </a:solidFill>
                          <a:effectLst/>
                        </a:rPr>
                        <a:t>Illustration</a:t>
                      </a:r>
                      <a:endParaRPr lang="en-NO" sz="1800"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10487" marR="10487" marT="6991" marB="6991"/>
                </a:tc>
                <a:tc>
                  <a:txBody>
                    <a:bodyPr/>
                    <a:lstStyle/>
                    <a:p>
                      <a:r>
                        <a:rPr lang="en-NO" sz="1800" b="1" kern="1200" dirty="0">
                          <a:solidFill>
                            <a:schemeClr val="bg1"/>
                          </a:solidFill>
                          <a:effectLst/>
                        </a:rPr>
                        <a:t>GLOSS</a:t>
                      </a:r>
                      <a:endParaRPr lang="en-NO" sz="1800" b="1" kern="1200" dirty="0">
                        <a:solidFill>
                          <a:schemeClr val="bg1"/>
                        </a:solidFill>
                        <a:effectLst/>
                        <a:latin typeface="+mn-lt"/>
                        <a:ea typeface="+mn-ea"/>
                        <a:cs typeface="+mn-cs"/>
                      </a:endParaRPr>
                    </a:p>
                  </a:txBody>
                  <a:tcPr marL="10487" marR="10487" marT="6991" marB="6991"/>
                </a:tc>
                <a:extLst>
                  <a:ext uri="{0D108BD9-81ED-4DB2-BD59-A6C34878D82A}">
                    <a16:rowId xmlns:a16="http://schemas.microsoft.com/office/drawing/2014/main" val="3131667459"/>
                  </a:ext>
                </a:extLst>
              </a:tr>
              <a:tr h="736070">
                <a:tc>
                  <a:txBody>
                    <a:bodyPr/>
                    <a:lstStyle/>
                    <a:p>
                      <a:r>
                        <a:rPr lang="en-NO" sz="1200" b="0" dirty="0">
                          <a:effectLst/>
                          <a:latin typeface="Calibri" panose="020F0502020204030204" pitchFamily="34" charset="0"/>
                          <a:cs typeface="Calibri" panose="020F0502020204030204" pitchFamily="34" charset="0"/>
                        </a:rPr>
                        <a:t>1087</a:t>
                      </a:r>
                      <a:endParaRPr lang="en-NO"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10487" marR="10487" marT="6991" marB="6991"/>
                </a:tc>
                <a:tc>
                  <a:txBody>
                    <a:bodyPr/>
                    <a:lstStyle/>
                    <a:p>
                      <a:r>
                        <a:rPr lang="en-GB" sz="1800" b="1" dirty="0" err="1">
                          <a:solidFill>
                            <a:schemeClr val="tx1"/>
                          </a:solidFill>
                          <a:effectLst/>
                          <a:latin typeface="Calibri" panose="020F0502020204030204" pitchFamily="34" charset="0"/>
                          <a:cs typeface="Calibri" panose="020F0502020204030204" pitchFamily="34" charset="0"/>
                        </a:rPr>
                        <a:t>inymi</a:t>
                      </a:r>
                      <a:r>
                        <a:rPr lang="en-GB" sz="1800" b="1" dirty="0">
                          <a:solidFill>
                            <a:schemeClr val="tx1"/>
                          </a:solidFill>
                          <a:effectLst/>
                          <a:latin typeface="Calibri" panose="020F0502020204030204" pitchFamily="34" charset="0"/>
                          <a:cs typeface="Calibri" panose="020F0502020204030204" pitchFamily="34" charset="0"/>
                        </a:rPr>
                        <a:t>/</a:t>
                      </a:r>
                      <a:r>
                        <a:rPr lang="en-GB" sz="1800" b="1" dirty="0" err="1">
                          <a:solidFill>
                            <a:schemeClr val="tx1"/>
                          </a:solidFill>
                          <a:effectLst/>
                          <a:latin typeface="Calibri" panose="020F0502020204030204" pitchFamily="34" charset="0"/>
                          <a:cs typeface="Calibri" panose="020F0502020204030204" pitchFamily="34" charset="0"/>
                        </a:rPr>
                        <a:t>drugimi</a:t>
                      </a:r>
                      <a:r>
                        <a:rPr lang="en-GB" sz="1800" b="1" dirty="0">
                          <a:solidFill>
                            <a:schemeClr val="tx1"/>
                          </a:solidFill>
                          <a:effectLst/>
                          <a:latin typeface="Calibri" panose="020F0502020204030204" pitchFamily="34" charset="0"/>
                          <a:cs typeface="Calibri" panose="020F0502020204030204" pitchFamily="34" charset="0"/>
                        </a:rPr>
                        <a:t> </a:t>
                      </a:r>
                      <a:r>
                        <a:rPr lang="en-GB" sz="1800" b="1" dirty="0" err="1">
                          <a:solidFill>
                            <a:schemeClr val="tx1"/>
                          </a:solidFill>
                          <a:effectLst/>
                          <a:latin typeface="Calibri" panose="020F0502020204030204" pitchFamily="34" charset="0"/>
                          <a:cs typeface="Calibri" panose="020F0502020204030204" pitchFamily="34" charset="0"/>
                        </a:rPr>
                        <a:t>slovami</a:t>
                      </a:r>
                      <a:r>
                        <a:rPr lang="en-GB" sz="1800" b="1" dirty="0">
                          <a:solidFill>
                            <a:schemeClr val="tx1"/>
                          </a:solidFill>
                          <a:effectLst/>
                          <a:latin typeface="Calibri" panose="020F0502020204030204" pitchFamily="34" charset="0"/>
                          <a:cs typeface="Calibri" panose="020F0502020204030204" pitchFamily="34" charset="0"/>
                        </a:rPr>
                        <a:t>, XP/Cl</a:t>
                      </a:r>
                      <a:endParaRPr lang="en-NO"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0487" marR="10487" marT="6991" marB="6991"/>
                </a:tc>
                <a:tc>
                  <a:txBody>
                    <a:bodyPr/>
                    <a:lstStyle/>
                    <a:p>
                      <a:r>
                        <a:rPr lang="en-GB" sz="1800" dirty="0" err="1">
                          <a:effectLst/>
                          <a:latin typeface="Calibri" panose="020F0502020204030204" pitchFamily="34" charset="0"/>
                          <a:cs typeface="Calibri" panose="020F0502020204030204" pitchFamily="34" charset="0"/>
                        </a:rPr>
                        <a:t>Naš</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korrespondent</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vyexal</a:t>
                      </a:r>
                      <a:r>
                        <a:rPr lang="en-GB" sz="1800" dirty="0">
                          <a:effectLst/>
                          <a:latin typeface="Calibri" panose="020F0502020204030204" pitchFamily="34" charset="0"/>
                          <a:cs typeface="Calibri" panose="020F0502020204030204" pitchFamily="34" charset="0"/>
                        </a:rPr>
                        <a:t> v </a:t>
                      </a:r>
                      <a:r>
                        <a:rPr lang="en-GB" sz="1800" dirty="0" err="1">
                          <a:effectLst/>
                          <a:latin typeface="Calibri" panose="020F0502020204030204" pitchFamily="34" charset="0"/>
                          <a:cs typeface="Calibri" panose="020F0502020204030204" pitchFamily="34" charset="0"/>
                        </a:rPr>
                        <a:t>aèroport</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čtoby</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vzjat</a:t>
                      </a:r>
                      <a:r>
                        <a:rPr lang="en-GB" sz="1800" dirty="0">
                          <a:effectLst/>
                          <a:latin typeface="Calibri" panose="020F0502020204030204" pitchFamily="34" charset="0"/>
                          <a:cs typeface="Calibri" panose="020F0502020204030204" pitchFamily="34" charset="0"/>
                        </a:rPr>
                        <a:t>ʹ </a:t>
                      </a:r>
                      <a:r>
                        <a:rPr lang="en-GB" sz="1800" dirty="0" err="1">
                          <a:effectLst/>
                          <a:latin typeface="Calibri" panose="020F0502020204030204" pitchFamily="34" charset="0"/>
                          <a:cs typeface="Calibri" panose="020F0502020204030204" pitchFamily="34" charset="0"/>
                        </a:rPr>
                        <a:t>intervʹju</a:t>
                      </a:r>
                      <a:r>
                        <a:rPr lang="en-GB" sz="1800" dirty="0">
                          <a:effectLst/>
                          <a:latin typeface="Calibri" panose="020F0502020204030204" pitchFamily="34" charset="0"/>
                          <a:cs typeface="Calibri" panose="020F0502020204030204" pitchFamily="34" charset="0"/>
                        </a:rPr>
                        <a:t>. </a:t>
                      </a:r>
                      <a:r>
                        <a:rPr lang="en-GB" sz="1800" b="1" kern="1200" dirty="0" err="1">
                          <a:solidFill>
                            <a:srgbClr val="0070C0"/>
                          </a:solidFill>
                          <a:effectLst/>
                          <a:latin typeface="Calibri" panose="020F0502020204030204" pitchFamily="34" charset="0"/>
                          <a:cs typeface="Calibri" panose="020F0502020204030204" pitchFamily="34" charset="0"/>
                        </a:rPr>
                        <a:t>Drugimi</a:t>
                      </a:r>
                      <a:r>
                        <a:rPr lang="en-GB" sz="1800" b="1" kern="1200" dirty="0">
                          <a:solidFill>
                            <a:srgbClr val="0070C0"/>
                          </a:solidFill>
                          <a:effectLst/>
                          <a:latin typeface="Calibri" panose="020F0502020204030204" pitchFamily="34" charset="0"/>
                          <a:cs typeface="Calibri" panose="020F0502020204030204" pitchFamily="34" charset="0"/>
                        </a:rPr>
                        <a:t> </a:t>
                      </a:r>
                      <a:r>
                        <a:rPr lang="en-GB" sz="1800" b="1" kern="1200" dirty="0" err="1">
                          <a:solidFill>
                            <a:srgbClr val="0070C0"/>
                          </a:solidFill>
                          <a:effectLst/>
                          <a:latin typeface="Calibri" panose="020F0502020204030204" pitchFamily="34" charset="0"/>
                          <a:cs typeface="Calibri" panose="020F0502020204030204" pitchFamily="34" charset="0"/>
                        </a:rPr>
                        <a:t>slovami</a:t>
                      </a:r>
                      <a:r>
                        <a:rPr lang="en-GB" sz="1800" b="1" kern="1200" dirty="0">
                          <a:solidFill>
                            <a:srgbClr val="0070C0"/>
                          </a:solidFill>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zadat</a:t>
                      </a:r>
                      <a:r>
                        <a:rPr lang="en-GB" sz="1800" dirty="0">
                          <a:effectLst/>
                          <a:latin typeface="Calibri" panose="020F0502020204030204" pitchFamily="34" charset="0"/>
                          <a:cs typeface="Calibri" panose="020F0502020204030204" pitchFamily="34" charset="0"/>
                        </a:rPr>
                        <a:t>ʹ </a:t>
                      </a:r>
                      <a:r>
                        <a:rPr lang="en-GB" sz="1800" dirty="0" err="1">
                          <a:effectLst/>
                          <a:latin typeface="Calibri" panose="020F0502020204030204" pitchFamily="34" charset="0"/>
                          <a:cs typeface="Calibri" panose="020F0502020204030204" pitchFamily="34" charset="0"/>
                        </a:rPr>
                        <a:t>neskolʹko</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voprosov</a:t>
                      </a:r>
                      <a:r>
                        <a:rPr lang="en-GB" sz="1800" dirty="0">
                          <a:effectLst/>
                          <a:latin typeface="Calibri" panose="020F0502020204030204" pitchFamily="34" charset="0"/>
                          <a:cs typeface="Calibri" panose="020F0502020204030204" pitchFamily="34" charset="0"/>
                        </a:rPr>
                        <a:t>. </a:t>
                      </a:r>
                    </a:p>
                  </a:txBody>
                  <a:tcPr marL="10487" marR="10487" marT="6991" marB="6991"/>
                </a:tc>
                <a:tc>
                  <a:txBody>
                    <a:bodyPr/>
                    <a:lstStyle/>
                    <a:p>
                      <a:r>
                        <a:rPr lang="en-NO" sz="1800" dirty="0">
                          <a:effectLst/>
                          <a:latin typeface="Calibri" panose="020F0502020204030204" pitchFamily="34" charset="0"/>
                          <a:cs typeface="Calibri" panose="020F0502020204030204" pitchFamily="34" charset="0"/>
                        </a:rPr>
                        <a:t>IN OTHER WORDS, …</a:t>
                      </a:r>
                    </a:p>
                  </a:txBody>
                  <a:tcPr marL="10487" marR="10487" marT="6991" marB="6991"/>
                </a:tc>
                <a:extLst>
                  <a:ext uri="{0D108BD9-81ED-4DB2-BD59-A6C34878D82A}">
                    <a16:rowId xmlns:a16="http://schemas.microsoft.com/office/drawing/2014/main" val="1827112750"/>
                  </a:ext>
                </a:extLst>
              </a:tr>
              <a:tr h="494812">
                <a:tc>
                  <a:txBody>
                    <a:bodyPr/>
                    <a:lstStyle/>
                    <a:p>
                      <a:r>
                        <a:rPr lang="en-NO" sz="1200" b="0">
                          <a:effectLst/>
                          <a:latin typeface="Calibri" panose="020F0502020204030204" pitchFamily="34" charset="0"/>
                          <a:cs typeface="Calibri" panose="020F0502020204030204" pitchFamily="34" charset="0"/>
                        </a:rPr>
                        <a:t>1840</a:t>
                      </a:r>
                      <a:endParaRPr lang="en-NO" sz="1200" b="0">
                        <a:effectLst/>
                        <a:latin typeface="Calibri" panose="020F0502020204030204" pitchFamily="34" charset="0"/>
                        <a:ea typeface="Times New Roman" panose="02020603050405020304" pitchFamily="18" charset="0"/>
                        <a:cs typeface="Calibri" panose="020F0502020204030204" pitchFamily="34" charset="0"/>
                      </a:endParaRPr>
                    </a:p>
                  </a:txBody>
                  <a:tcPr marL="10487" marR="10487" marT="6991" marB="6991"/>
                </a:tc>
                <a:tc>
                  <a:txBody>
                    <a:bodyPr/>
                    <a:lstStyle/>
                    <a:p>
                      <a:r>
                        <a:rPr lang="en-GB" sz="1800" b="1" dirty="0">
                          <a:solidFill>
                            <a:schemeClr val="tx1"/>
                          </a:solidFill>
                          <a:effectLst/>
                          <a:latin typeface="Calibri" panose="020F0502020204030204" pitchFamily="34" charset="0"/>
                          <a:cs typeface="Calibri" panose="020F0502020204030204" pitchFamily="34" charset="0"/>
                        </a:rPr>
                        <a:t>k </a:t>
                      </a:r>
                      <a:r>
                        <a:rPr lang="en-GB" sz="1800" b="1" dirty="0" err="1">
                          <a:solidFill>
                            <a:schemeClr val="tx1"/>
                          </a:solidFill>
                          <a:effectLst/>
                          <a:latin typeface="Calibri" panose="020F0502020204030204" pitchFamily="34" charset="0"/>
                          <a:cs typeface="Calibri" panose="020F0502020204030204" pitchFamily="34" charset="0"/>
                        </a:rPr>
                        <a:t>primeru</a:t>
                      </a:r>
                      <a:r>
                        <a:rPr lang="en-GB" sz="1800" b="1" dirty="0">
                          <a:solidFill>
                            <a:schemeClr val="tx1"/>
                          </a:solidFill>
                          <a:effectLst/>
                          <a:latin typeface="Calibri" panose="020F0502020204030204" pitchFamily="34" charset="0"/>
                          <a:cs typeface="Calibri" panose="020F0502020204030204" pitchFamily="34" charset="0"/>
                        </a:rPr>
                        <a:t>, Cl/XP</a:t>
                      </a:r>
                      <a:endParaRPr lang="en-NO"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10487" marR="10487" marT="6991" marB="6991"/>
                </a:tc>
                <a:tc>
                  <a:txBody>
                    <a:bodyPr/>
                    <a:lstStyle/>
                    <a:p>
                      <a:r>
                        <a:rPr lang="en-GB" sz="1800" dirty="0" err="1">
                          <a:effectLst/>
                          <a:latin typeface="Calibri" panose="020F0502020204030204" pitchFamily="34" charset="0"/>
                          <a:cs typeface="Calibri" panose="020F0502020204030204" pitchFamily="34" charset="0"/>
                        </a:rPr>
                        <a:t>Vot</a:t>
                      </a:r>
                      <a:r>
                        <a:rPr lang="en-GB" sz="1800" dirty="0">
                          <a:effectLst/>
                          <a:latin typeface="Calibri" panose="020F0502020204030204" pitchFamily="34" charset="0"/>
                          <a:cs typeface="Calibri" panose="020F0502020204030204" pitchFamily="34" charset="0"/>
                        </a:rPr>
                        <a:t>, </a:t>
                      </a:r>
                      <a:r>
                        <a:rPr lang="en-GB" sz="1800" b="1" kern="1200" dirty="0">
                          <a:solidFill>
                            <a:srgbClr val="0070C0"/>
                          </a:solidFill>
                          <a:effectLst/>
                          <a:latin typeface="Calibri" panose="020F0502020204030204" pitchFamily="34" charset="0"/>
                          <a:cs typeface="Calibri" panose="020F0502020204030204" pitchFamily="34" charset="0"/>
                        </a:rPr>
                        <a:t>k </a:t>
                      </a:r>
                      <a:r>
                        <a:rPr lang="en-GB" sz="1800" b="1" kern="1200" dirty="0" err="1">
                          <a:solidFill>
                            <a:srgbClr val="0070C0"/>
                          </a:solidFill>
                          <a:effectLst/>
                          <a:latin typeface="Calibri" panose="020F0502020204030204" pitchFamily="34" charset="0"/>
                          <a:cs typeface="Calibri" panose="020F0502020204030204" pitchFamily="34" charset="0"/>
                        </a:rPr>
                        <a:t>primeru</a:t>
                      </a:r>
                      <a:r>
                        <a:rPr lang="en-GB" sz="1800" b="1" kern="1200" dirty="0">
                          <a:solidFill>
                            <a:srgbClr val="0070C0"/>
                          </a:solidFill>
                          <a:effectLst/>
                          <a:latin typeface="Calibri" panose="020F0502020204030204" pitchFamily="34" charset="0"/>
                          <a:cs typeface="Calibri" panose="020F0502020204030204" pitchFamily="34" charset="0"/>
                        </a:rPr>
                        <a:t>,</a:t>
                      </a:r>
                      <a:r>
                        <a:rPr lang="en-GB" sz="1800" dirty="0">
                          <a:solidFill>
                            <a:srgbClr val="0070C0"/>
                          </a:solidFill>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mne</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nravitsja</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Merilin</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Monro</a:t>
                      </a:r>
                      <a:r>
                        <a:rPr lang="en-GB" sz="1800" dirty="0">
                          <a:effectLst/>
                          <a:latin typeface="Calibri" panose="020F0502020204030204" pitchFamily="34" charset="0"/>
                          <a:cs typeface="Calibri" panose="020F0502020204030204" pitchFamily="34" charset="0"/>
                        </a:rPr>
                        <a:t>.</a:t>
                      </a:r>
                      <a:endParaRPr lang="en-NO" sz="1800" dirty="0">
                        <a:effectLst/>
                        <a:latin typeface="Calibri" panose="020F0502020204030204" pitchFamily="34" charset="0"/>
                        <a:cs typeface="Calibri" panose="020F0502020204030204" pitchFamily="34" charset="0"/>
                      </a:endParaRPr>
                    </a:p>
                  </a:txBody>
                  <a:tcPr marL="10487" marR="10487" marT="6991" marB="6991"/>
                </a:tc>
                <a:tc>
                  <a:txBody>
                    <a:bodyPr/>
                    <a:lstStyle/>
                    <a:p>
                      <a:r>
                        <a:rPr lang="en-NO" sz="1800" dirty="0">
                          <a:effectLst/>
                          <a:latin typeface="Calibri" panose="020F0502020204030204" pitchFamily="34" charset="0"/>
                          <a:cs typeface="Calibri" panose="020F0502020204030204" pitchFamily="34" charset="0"/>
                        </a:rPr>
                        <a:t>FOR EXAMPLE, …</a:t>
                      </a:r>
                    </a:p>
                  </a:txBody>
                  <a:tcPr marL="10487" marR="10487" marT="6991" marB="6991"/>
                </a:tc>
                <a:extLst>
                  <a:ext uri="{0D108BD9-81ED-4DB2-BD59-A6C34878D82A}">
                    <a16:rowId xmlns:a16="http://schemas.microsoft.com/office/drawing/2014/main" val="2777648463"/>
                  </a:ext>
                </a:extLst>
              </a:tr>
              <a:tr h="494812">
                <a:tc>
                  <a:txBody>
                    <a:bodyPr/>
                    <a:lstStyle/>
                    <a:p>
                      <a:r>
                        <a:rPr lang="en-NO" sz="1200" b="0">
                          <a:effectLst/>
                          <a:latin typeface="Calibri" panose="020F0502020204030204" pitchFamily="34" charset="0"/>
                          <a:cs typeface="Calibri" panose="020F0502020204030204" pitchFamily="34" charset="0"/>
                        </a:rPr>
                        <a:t>1872</a:t>
                      </a:r>
                      <a:endParaRPr lang="en-NO" sz="1200" b="0">
                        <a:effectLst/>
                        <a:latin typeface="Calibri" panose="020F0502020204030204" pitchFamily="34" charset="0"/>
                        <a:ea typeface="Times New Roman" panose="02020603050405020304" pitchFamily="18" charset="0"/>
                        <a:cs typeface="Calibri" panose="020F0502020204030204" pitchFamily="34" charset="0"/>
                      </a:endParaRPr>
                    </a:p>
                  </a:txBody>
                  <a:tcPr marL="10487" marR="10487" marT="6991" marB="6991"/>
                </a:tc>
                <a:tc>
                  <a:txBody>
                    <a:bodyPr/>
                    <a:lstStyle/>
                    <a:p>
                      <a:r>
                        <a:rPr lang="en-GB" sz="1800" b="1" dirty="0">
                          <a:effectLst/>
                          <a:latin typeface="Calibri" panose="020F0502020204030204" pitchFamily="34" charset="0"/>
                          <a:cs typeface="Calibri" panose="020F0502020204030204" pitchFamily="34" charset="0"/>
                        </a:rPr>
                        <a:t>(</a:t>
                      </a:r>
                      <a:r>
                        <a:rPr lang="en-GB" sz="1800" b="1" dirty="0" err="1">
                          <a:effectLst/>
                          <a:latin typeface="Calibri" panose="020F0502020204030204" pitchFamily="34" charset="0"/>
                          <a:cs typeface="Calibri" panose="020F0502020204030204" pitchFamily="34" charset="0"/>
                        </a:rPr>
                        <a:t>i</a:t>
                      </a:r>
                      <a:r>
                        <a:rPr lang="en-GB" sz="1800" b="1" dirty="0">
                          <a:effectLst/>
                          <a:latin typeface="Calibri" panose="020F0502020204030204" pitchFamily="34" charset="0"/>
                          <a:cs typeface="Calibri" panose="020F0502020204030204" pitchFamily="34" charset="0"/>
                        </a:rPr>
                        <a:t>) </a:t>
                      </a:r>
                      <a:r>
                        <a:rPr lang="en-GB" sz="1800" b="1" dirty="0" err="1">
                          <a:effectLst/>
                          <a:latin typeface="Calibri" panose="020F0502020204030204" pitchFamily="34" charset="0"/>
                          <a:cs typeface="Calibri" panose="020F0502020204030204" pitchFamily="34" charset="0"/>
                        </a:rPr>
                        <a:t>kstati</a:t>
                      </a:r>
                      <a:r>
                        <a:rPr lang="en-GB" sz="1800" b="1" dirty="0">
                          <a:effectLst/>
                          <a:latin typeface="Calibri" panose="020F0502020204030204" pitchFamily="34" charset="0"/>
                          <a:cs typeface="Calibri" panose="020F0502020204030204" pitchFamily="34" charset="0"/>
                        </a:rPr>
                        <a:t> (</a:t>
                      </a:r>
                      <a:r>
                        <a:rPr lang="en-GB" sz="1800" b="1" dirty="0" err="1">
                          <a:effectLst/>
                          <a:latin typeface="Calibri" panose="020F0502020204030204" pitchFamily="34" charset="0"/>
                          <a:cs typeface="Calibri" panose="020F0502020204030204" pitchFamily="34" charset="0"/>
                        </a:rPr>
                        <a:t>govorja</a:t>
                      </a:r>
                      <a:r>
                        <a:rPr lang="en-GB" sz="1800" b="1" dirty="0">
                          <a:effectLst/>
                          <a:latin typeface="Calibri" panose="020F0502020204030204" pitchFamily="34" charset="0"/>
                          <a:cs typeface="Calibri" panose="020F0502020204030204" pitchFamily="34" charset="0"/>
                        </a:rPr>
                        <a:t>), Cl</a:t>
                      </a:r>
                      <a:endParaRPr lang="en-NO"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10487" marR="10487" marT="6991" marB="6991"/>
                </a:tc>
                <a:tc>
                  <a:txBody>
                    <a:bodyPr/>
                    <a:lstStyle/>
                    <a:p>
                      <a:r>
                        <a:rPr lang="en-GB" sz="1800" b="1" dirty="0">
                          <a:solidFill>
                            <a:srgbClr val="0070C0"/>
                          </a:solidFill>
                          <a:effectLst/>
                          <a:latin typeface="Calibri" panose="020F0502020204030204" pitchFamily="34" charset="0"/>
                          <a:cs typeface="Calibri" panose="020F0502020204030204" pitchFamily="34" charset="0"/>
                        </a:rPr>
                        <a:t>I </a:t>
                      </a:r>
                      <a:r>
                        <a:rPr lang="en-GB" sz="1800" b="1" dirty="0" err="1">
                          <a:solidFill>
                            <a:srgbClr val="0070C0"/>
                          </a:solidFill>
                          <a:effectLst/>
                          <a:latin typeface="Calibri" panose="020F0502020204030204" pitchFamily="34" charset="0"/>
                          <a:cs typeface="Calibri" panose="020F0502020204030204" pitchFamily="34" charset="0"/>
                        </a:rPr>
                        <a:t>kstati</a:t>
                      </a:r>
                      <a:r>
                        <a:rPr lang="en-GB" sz="1800" b="1" dirty="0">
                          <a:solidFill>
                            <a:srgbClr val="0070C0"/>
                          </a:solidFill>
                          <a:effectLst/>
                          <a:latin typeface="Calibri" panose="020F0502020204030204" pitchFamily="34" charset="0"/>
                          <a:cs typeface="Calibri" panose="020F0502020204030204" pitchFamily="34" charset="0"/>
                        </a:rPr>
                        <a:t>, </a:t>
                      </a:r>
                      <a:r>
                        <a:rPr lang="en-GB" sz="1800" b="0" dirty="0">
                          <a:solidFill>
                            <a:schemeClr val="tx1"/>
                          </a:solidFill>
                          <a:effectLst/>
                          <a:latin typeface="Calibri" panose="020F0502020204030204" pitchFamily="34" charset="0"/>
                          <a:cs typeface="Calibri" panose="020F0502020204030204" pitchFamily="34" charset="0"/>
                        </a:rPr>
                        <a:t>on </a:t>
                      </a:r>
                      <a:r>
                        <a:rPr lang="en-GB" sz="1800" b="0" dirty="0" err="1">
                          <a:solidFill>
                            <a:schemeClr val="tx1"/>
                          </a:solidFill>
                          <a:effectLst/>
                          <a:latin typeface="Calibri" panose="020F0502020204030204" pitchFamily="34" charset="0"/>
                          <a:cs typeface="Calibri" panose="020F0502020204030204" pitchFamily="34" charset="0"/>
                        </a:rPr>
                        <a:t>prišël</a:t>
                      </a:r>
                      <a:r>
                        <a:rPr lang="en-GB" sz="1800" b="0" dirty="0">
                          <a:solidFill>
                            <a:schemeClr val="tx1"/>
                          </a:solidFill>
                          <a:effectLst/>
                          <a:latin typeface="Calibri" panose="020F0502020204030204" pitchFamily="34" charset="0"/>
                          <a:cs typeface="Calibri" panose="020F0502020204030204" pitchFamily="34" charset="0"/>
                        </a:rPr>
                        <a:t> bez </a:t>
                      </a:r>
                      <a:r>
                        <a:rPr lang="en-GB" sz="1800" b="0" dirty="0" err="1">
                          <a:solidFill>
                            <a:schemeClr val="tx1"/>
                          </a:solidFill>
                          <a:effectLst/>
                          <a:latin typeface="Calibri" panose="020F0502020204030204" pitchFamily="34" charset="0"/>
                          <a:cs typeface="Calibri" panose="020F0502020204030204" pitchFamily="34" charset="0"/>
                        </a:rPr>
                        <a:t>podarka</a:t>
                      </a:r>
                      <a:r>
                        <a:rPr lang="en-GB" sz="1800" b="0" dirty="0">
                          <a:solidFill>
                            <a:schemeClr val="tx1"/>
                          </a:solidFill>
                          <a:effectLst/>
                          <a:latin typeface="Calibri" panose="020F0502020204030204" pitchFamily="34" charset="0"/>
                          <a:cs typeface="Calibri" panose="020F0502020204030204" pitchFamily="34" charset="0"/>
                        </a:rPr>
                        <a:t>.</a:t>
                      </a:r>
                      <a:endParaRPr lang="en-NO" sz="1800" b="0" dirty="0">
                        <a:solidFill>
                          <a:schemeClr val="tx1"/>
                        </a:solidFill>
                        <a:effectLst/>
                        <a:latin typeface="Calibri" panose="020F0502020204030204" pitchFamily="34" charset="0"/>
                        <a:cs typeface="Calibri" panose="020F0502020204030204" pitchFamily="34" charset="0"/>
                      </a:endParaRPr>
                    </a:p>
                  </a:txBody>
                  <a:tcPr marL="10487" marR="10487" marT="6991" marB="6991"/>
                </a:tc>
                <a:tc>
                  <a:txBody>
                    <a:bodyPr/>
                    <a:lstStyle/>
                    <a:p>
                      <a:r>
                        <a:rPr lang="en-NO" sz="1800" dirty="0">
                          <a:effectLst/>
                          <a:latin typeface="Calibri" panose="020F0502020204030204" pitchFamily="34" charset="0"/>
                          <a:cs typeface="Calibri" panose="020F0502020204030204" pitchFamily="34" charset="0"/>
                        </a:rPr>
                        <a:t>BY THE WAY, …</a:t>
                      </a:r>
                    </a:p>
                  </a:txBody>
                  <a:tcPr marL="10487" marR="10487" marT="6991" marB="6991"/>
                </a:tc>
                <a:extLst>
                  <a:ext uri="{0D108BD9-81ED-4DB2-BD59-A6C34878D82A}">
                    <a16:rowId xmlns:a16="http://schemas.microsoft.com/office/drawing/2014/main" val="484380208"/>
                  </a:ext>
                </a:extLst>
              </a:tr>
              <a:tr h="494812">
                <a:tc>
                  <a:txBody>
                    <a:bodyPr/>
                    <a:lstStyle/>
                    <a:p>
                      <a:r>
                        <a:rPr lang="en-NO" sz="1200" b="0">
                          <a:effectLst/>
                          <a:latin typeface="Calibri" panose="020F0502020204030204" pitchFamily="34" charset="0"/>
                          <a:cs typeface="Calibri" panose="020F0502020204030204" pitchFamily="34" charset="0"/>
                        </a:rPr>
                        <a:t>6</a:t>
                      </a:r>
                      <a:endParaRPr lang="en-NO" sz="1200" b="0">
                        <a:effectLst/>
                        <a:latin typeface="Calibri" panose="020F0502020204030204" pitchFamily="34" charset="0"/>
                        <a:ea typeface="Times New Roman" panose="02020603050405020304" pitchFamily="18" charset="0"/>
                        <a:cs typeface="Calibri" panose="020F0502020204030204" pitchFamily="34" charset="0"/>
                      </a:endParaRPr>
                    </a:p>
                  </a:txBody>
                  <a:tcPr marL="10487" marR="10487" marT="6991" marB="6991"/>
                </a:tc>
                <a:tc>
                  <a:txBody>
                    <a:bodyPr/>
                    <a:lstStyle/>
                    <a:p>
                      <a:r>
                        <a:rPr lang="en-GB" sz="1800" b="1" dirty="0">
                          <a:effectLst/>
                          <a:latin typeface="Calibri" panose="020F0502020204030204" pitchFamily="34" charset="0"/>
                          <a:cs typeface="Calibri" panose="020F0502020204030204" pitchFamily="34" charset="0"/>
                        </a:rPr>
                        <a:t>(a/</a:t>
                      </a:r>
                      <a:r>
                        <a:rPr lang="en-GB" sz="1800" b="1" dirty="0" err="1">
                          <a:effectLst/>
                          <a:latin typeface="Calibri" panose="020F0502020204030204" pitchFamily="34" charset="0"/>
                          <a:cs typeface="Calibri" panose="020F0502020204030204" pitchFamily="34" charset="0"/>
                        </a:rPr>
                        <a:t>tak</a:t>
                      </a:r>
                      <a:r>
                        <a:rPr lang="en-GB" sz="1800" b="1" dirty="0">
                          <a:effectLst/>
                          <a:latin typeface="Calibri" panose="020F0502020204030204" pitchFamily="34" charset="0"/>
                          <a:cs typeface="Calibri" panose="020F0502020204030204" pitchFamily="34" charset="0"/>
                        </a:rPr>
                        <a:t>) </a:t>
                      </a:r>
                      <a:r>
                        <a:rPr lang="en-GB" sz="1800" b="1" dirty="0" err="1">
                          <a:effectLst/>
                          <a:latin typeface="Calibri" panose="020F0502020204030204" pitchFamily="34" charset="0"/>
                          <a:cs typeface="Calibri" panose="020F0502020204030204" pitchFamily="34" charset="0"/>
                        </a:rPr>
                        <a:t>čto</a:t>
                      </a:r>
                      <a:r>
                        <a:rPr lang="en-GB" sz="1800" b="1" dirty="0">
                          <a:effectLst/>
                          <a:latin typeface="Calibri" panose="020F0502020204030204" pitchFamily="34" charset="0"/>
                          <a:cs typeface="Calibri" panose="020F0502020204030204" pitchFamily="34" charset="0"/>
                        </a:rPr>
                        <a:t> </a:t>
                      </a:r>
                      <a:r>
                        <a:rPr lang="en-GB" sz="1800" b="1" dirty="0" err="1">
                          <a:effectLst/>
                          <a:latin typeface="Calibri" panose="020F0502020204030204" pitchFamily="34" charset="0"/>
                          <a:cs typeface="Calibri" panose="020F0502020204030204" pitchFamily="34" charset="0"/>
                        </a:rPr>
                        <a:t>nasčët</a:t>
                      </a:r>
                      <a:r>
                        <a:rPr lang="en-GB" sz="1800" b="1" dirty="0">
                          <a:effectLst/>
                          <a:latin typeface="Calibri" panose="020F0502020204030204" pitchFamily="34" charset="0"/>
                          <a:cs typeface="Calibri" panose="020F0502020204030204" pitchFamily="34" charset="0"/>
                        </a:rPr>
                        <a:t> XP?</a:t>
                      </a:r>
                    </a:p>
                  </a:txBody>
                  <a:tcPr marL="10487" marR="10487" marT="6991" marB="6991"/>
                </a:tc>
                <a:tc>
                  <a:txBody>
                    <a:bodyPr/>
                    <a:lstStyle/>
                    <a:p>
                      <a:r>
                        <a:rPr lang="en-GB" sz="1800" b="1" dirty="0" err="1">
                          <a:solidFill>
                            <a:srgbClr val="0070C0"/>
                          </a:solidFill>
                          <a:effectLst/>
                          <a:latin typeface="Calibri" panose="020F0502020204030204" pitchFamily="34" charset="0"/>
                          <a:cs typeface="Calibri" panose="020F0502020204030204" pitchFamily="34" charset="0"/>
                        </a:rPr>
                        <a:t>Čto</a:t>
                      </a:r>
                      <a:r>
                        <a:rPr lang="en-GB" sz="1800" b="1" dirty="0">
                          <a:solidFill>
                            <a:srgbClr val="0070C0"/>
                          </a:solidFill>
                          <a:effectLst/>
                          <a:latin typeface="Calibri" panose="020F0502020204030204" pitchFamily="34" charset="0"/>
                          <a:cs typeface="Calibri" panose="020F0502020204030204" pitchFamily="34" charset="0"/>
                        </a:rPr>
                        <a:t> </a:t>
                      </a:r>
                      <a:r>
                        <a:rPr lang="en-GB" sz="1800" b="1" dirty="0" err="1">
                          <a:solidFill>
                            <a:srgbClr val="0070C0"/>
                          </a:solidFill>
                          <a:effectLst/>
                          <a:latin typeface="Calibri" panose="020F0502020204030204" pitchFamily="34" charset="0"/>
                          <a:cs typeface="Calibri" panose="020F0502020204030204" pitchFamily="34" charset="0"/>
                        </a:rPr>
                        <a:t>nasčët</a:t>
                      </a:r>
                      <a:r>
                        <a:rPr lang="en-GB" sz="1800" b="1" dirty="0">
                          <a:solidFill>
                            <a:srgbClr val="0070C0"/>
                          </a:solidFill>
                          <a:effectLst/>
                          <a:latin typeface="Calibri" panose="020F0502020204030204" pitchFamily="34" charset="0"/>
                          <a:cs typeface="Calibri" panose="020F0502020204030204" pitchFamily="34" charset="0"/>
                        </a:rPr>
                        <a:t> </a:t>
                      </a:r>
                      <a:r>
                        <a:rPr lang="en-GB" sz="1800" b="0" dirty="0" err="1">
                          <a:solidFill>
                            <a:schemeClr val="tx1"/>
                          </a:solidFill>
                          <a:effectLst/>
                          <a:latin typeface="Calibri" panose="020F0502020204030204" pitchFamily="34" charset="0"/>
                          <a:cs typeface="Calibri" panose="020F0502020204030204" pitchFamily="34" charset="0"/>
                        </a:rPr>
                        <a:t>pjatnicy</a:t>
                      </a:r>
                      <a:r>
                        <a:rPr lang="en-GB" sz="1800" b="0" dirty="0">
                          <a:solidFill>
                            <a:schemeClr val="tx1"/>
                          </a:solidFill>
                          <a:effectLst/>
                          <a:latin typeface="Calibri" panose="020F0502020204030204" pitchFamily="34" charset="0"/>
                          <a:cs typeface="Calibri" panose="020F0502020204030204" pitchFamily="34" charset="0"/>
                        </a:rPr>
                        <a:t>? </a:t>
                      </a:r>
                      <a:r>
                        <a:rPr lang="en-GB" sz="1800" b="0" dirty="0" err="1">
                          <a:solidFill>
                            <a:schemeClr val="tx1"/>
                          </a:solidFill>
                          <a:effectLst/>
                          <a:latin typeface="Calibri" panose="020F0502020204030204" pitchFamily="34" charset="0"/>
                          <a:cs typeface="Calibri" panose="020F0502020204030204" pitchFamily="34" charset="0"/>
                        </a:rPr>
                        <a:t>Kakie</a:t>
                      </a:r>
                      <a:r>
                        <a:rPr lang="en-GB" sz="1800" b="0" dirty="0">
                          <a:solidFill>
                            <a:schemeClr val="tx1"/>
                          </a:solidFill>
                          <a:effectLst/>
                          <a:latin typeface="Calibri" panose="020F0502020204030204" pitchFamily="34" charset="0"/>
                          <a:cs typeface="Calibri" panose="020F0502020204030204" pitchFamily="34" charset="0"/>
                        </a:rPr>
                        <a:t> u </a:t>
                      </a:r>
                      <a:r>
                        <a:rPr lang="en-GB" sz="1800" b="0" dirty="0" err="1">
                          <a:solidFill>
                            <a:schemeClr val="tx1"/>
                          </a:solidFill>
                          <a:effectLst/>
                          <a:latin typeface="Calibri" panose="020F0502020204030204" pitchFamily="34" charset="0"/>
                          <a:cs typeface="Calibri" panose="020F0502020204030204" pitchFamily="34" charset="0"/>
                        </a:rPr>
                        <a:t>tebja</a:t>
                      </a:r>
                      <a:r>
                        <a:rPr lang="en-GB" sz="1800" b="0" dirty="0">
                          <a:solidFill>
                            <a:schemeClr val="tx1"/>
                          </a:solidFill>
                          <a:effectLst/>
                          <a:latin typeface="Calibri" panose="020F0502020204030204" pitchFamily="34" charset="0"/>
                          <a:cs typeface="Calibri" panose="020F0502020204030204" pitchFamily="34" charset="0"/>
                        </a:rPr>
                        <a:t> </a:t>
                      </a:r>
                      <a:r>
                        <a:rPr lang="en-GB" sz="1800" b="0" dirty="0" err="1">
                          <a:solidFill>
                            <a:schemeClr val="tx1"/>
                          </a:solidFill>
                          <a:effectLst/>
                          <a:latin typeface="Calibri" panose="020F0502020204030204" pitchFamily="34" charset="0"/>
                          <a:cs typeface="Calibri" panose="020F0502020204030204" pitchFamily="34" charset="0"/>
                        </a:rPr>
                        <a:t>plany</a:t>
                      </a:r>
                      <a:r>
                        <a:rPr lang="en-GB" sz="1800" b="0" dirty="0">
                          <a:solidFill>
                            <a:schemeClr val="tx1"/>
                          </a:solidFill>
                          <a:effectLst/>
                          <a:latin typeface="Calibri" panose="020F0502020204030204" pitchFamily="34" charset="0"/>
                          <a:cs typeface="Calibri" panose="020F0502020204030204" pitchFamily="34" charset="0"/>
                        </a:rPr>
                        <a:t>?</a:t>
                      </a:r>
                    </a:p>
                  </a:txBody>
                  <a:tcPr marL="10487" marR="10487" marT="6991" marB="6991"/>
                </a:tc>
                <a:tc>
                  <a:txBody>
                    <a:bodyPr/>
                    <a:lstStyle/>
                    <a:p>
                      <a:r>
                        <a:rPr lang="en-NO" sz="1800" dirty="0">
                          <a:effectLst/>
                          <a:latin typeface="Calibri" panose="020F0502020204030204" pitchFamily="34" charset="0"/>
                          <a:cs typeface="Calibri" panose="020F0502020204030204" pitchFamily="34" charset="0"/>
                        </a:rPr>
                        <a:t>WHAT ABOUT …?</a:t>
                      </a:r>
                    </a:p>
                  </a:txBody>
                  <a:tcPr marL="10487" marR="10487" marT="6991" marB="6991"/>
                </a:tc>
                <a:extLst>
                  <a:ext uri="{0D108BD9-81ED-4DB2-BD59-A6C34878D82A}">
                    <a16:rowId xmlns:a16="http://schemas.microsoft.com/office/drawing/2014/main" val="1676899980"/>
                  </a:ext>
                </a:extLst>
              </a:tr>
              <a:tr h="494812">
                <a:tc>
                  <a:txBody>
                    <a:bodyPr/>
                    <a:lstStyle/>
                    <a:p>
                      <a:r>
                        <a:rPr lang="en-NO" sz="1200" b="0">
                          <a:effectLst/>
                          <a:latin typeface="Calibri" panose="020F0502020204030204" pitchFamily="34" charset="0"/>
                          <a:cs typeface="Calibri" panose="020F0502020204030204" pitchFamily="34" charset="0"/>
                        </a:rPr>
                        <a:t>2273</a:t>
                      </a:r>
                      <a:endParaRPr lang="en-NO" sz="1200" b="0">
                        <a:effectLst/>
                        <a:latin typeface="Calibri" panose="020F0502020204030204" pitchFamily="34" charset="0"/>
                        <a:ea typeface="Times New Roman" panose="02020603050405020304" pitchFamily="18" charset="0"/>
                        <a:cs typeface="Calibri" panose="020F0502020204030204" pitchFamily="34" charset="0"/>
                      </a:endParaRPr>
                    </a:p>
                  </a:txBody>
                  <a:tcPr marL="10487" marR="10487" marT="6991" marB="6991"/>
                </a:tc>
                <a:tc>
                  <a:txBody>
                    <a:bodyPr/>
                    <a:lstStyle/>
                    <a:p>
                      <a:r>
                        <a:rPr lang="en-GB" sz="1800" b="1" dirty="0">
                          <a:effectLst/>
                          <a:latin typeface="Calibri" panose="020F0502020204030204" pitchFamily="34" charset="0"/>
                          <a:cs typeface="Calibri" panose="020F0502020204030204" pitchFamily="34" charset="0"/>
                        </a:rPr>
                        <a:t>v-</a:t>
                      </a:r>
                      <a:r>
                        <a:rPr lang="en-GB" sz="1800" b="1" dirty="0" err="1">
                          <a:effectLst/>
                          <a:latin typeface="Calibri" panose="020F0502020204030204" pitchFamily="34" charset="0"/>
                          <a:cs typeface="Calibri" panose="020F0502020204030204" pitchFamily="34" charset="0"/>
                        </a:rPr>
                        <a:t>NumOrd</a:t>
                      </a:r>
                      <a:r>
                        <a:rPr lang="en-GB" sz="1800" b="1" dirty="0">
                          <a:effectLst/>
                          <a:latin typeface="Calibri" panose="020F0502020204030204" pitchFamily="34" charset="0"/>
                          <a:cs typeface="Calibri" panose="020F0502020204030204" pitchFamily="34" charset="0"/>
                        </a:rPr>
                        <a:t>-</a:t>
                      </a:r>
                      <a:r>
                        <a:rPr lang="en-GB" sz="1800" b="1" dirty="0" err="1">
                          <a:effectLst/>
                          <a:latin typeface="Calibri" panose="020F0502020204030204" pitchFamily="34" charset="0"/>
                          <a:cs typeface="Calibri" panose="020F0502020204030204" pitchFamily="34" charset="0"/>
                        </a:rPr>
                        <a:t>yx</a:t>
                      </a:r>
                      <a:r>
                        <a:rPr lang="en-GB" sz="1800" b="1" dirty="0">
                          <a:effectLst/>
                          <a:latin typeface="Calibri" panose="020F0502020204030204" pitchFamily="34" charset="0"/>
                          <a:cs typeface="Calibri" panose="020F0502020204030204" pitchFamily="34" charset="0"/>
                        </a:rPr>
                        <a:t>, XP/Cl</a:t>
                      </a:r>
                    </a:p>
                  </a:txBody>
                  <a:tcPr marL="10487" marR="10487" marT="6991" marB="6991"/>
                </a:tc>
                <a:tc>
                  <a:txBody>
                    <a:bodyPr/>
                    <a:lstStyle/>
                    <a:p>
                      <a:r>
                        <a:rPr lang="en-GB" sz="1800" b="1" dirty="0">
                          <a:solidFill>
                            <a:srgbClr val="0070C0"/>
                          </a:solidFill>
                          <a:effectLst/>
                          <a:latin typeface="Calibri" panose="020F0502020204030204" pitchFamily="34" charset="0"/>
                          <a:cs typeface="Calibri" panose="020F0502020204030204" pitchFamily="34" charset="0"/>
                        </a:rPr>
                        <a:t>Vo-</a:t>
                      </a:r>
                      <a:r>
                        <a:rPr lang="en-GB" sz="1800" b="1" dirty="0" err="1">
                          <a:solidFill>
                            <a:srgbClr val="0070C0"/>
                          </a:solidFill>
                          <a:effectLst/>
                          <a:latin typeface="Calibri" panose="020F0502020204030204" pitchFamily="34" charset="0"/>
                          <a:cs typeface="Calibri" panose="020F0502020204030204" pitchFamily="34" charset="0"/>
                        </a:rPr>
                        <a:t>pervyx</a:t>
                      </a:r>
                      <a:r>
                        <a:rPr lang="en-GB" sz="1800" b="1" dirty="0">
                          <a:solidFill>
                            <a:srgbClr val="0070C0"/>
                          </a:solidFill>
                          <a:effectLst/>
                          <a:latin typeface="Calibri" panose="020F0502020204030204" pitchFamily="34" charset="0"/>
                          <a:cs typeface="Calibri" panose="020F0502020204030204" pitchFamily="34" charset="0"/>
                        </a:rPr>
                        <a:t>, </a:t>
                      </a:r>
                      <a:r>
                        <a:rPr lang="en-GB" sz="1800" b="0" dirty="0" err="1">
                          <a:solidFill>
                            <a:schemeClr val="tx1"/>
                          </a:solidFill>
                          <a:effectLst/>
                          <a:latin typeface="Calibri" panose="020F0502020204030204" pitchFamily="34" charset="0"/>
                          <a:cs typeface="Calibri" panose="020F0502020204030204" pitchFamily="34" charset="0"/>
                        </a:rPr>
                        <a:t>ja</a:t>
                      </a:r>
                      <a:r>
                        <a:rPr lang="en-GB" sz="1800" b="0" dirty="0">
                          <a:solidFill>
                            <a:schemeClr val="tx1"/>
                          </a:solidFill>
                          <a:effectLst/>
                          <a:latin typeface="Calibri" panose="020F0502020204030204" pitchFamily="34" charset="0"/>
                          <a:cs typeface="Calibri" panose="020F0502020204030204" pitchFamily="34" charset="0"/>
                        </a:rPr>
                        <a:t> by </a:t>
                      </a:r>
                      <a:r>
                        <a:rPr lang="en-GB" sz="1800" b="0" dirty="0" err="1">
                          <a:solidFill>
                            <a:schemeClr val="tx1"/>
                          </a:solidFill>
                          <a:effectLst/>
                          <a:latin typeface="Calibri" panose="020F0502020204030204" pitchFamily="34" charset="0"/>
                          <a:cs typeface="Calibri" panose="020F0502020204030204" pitchFamily="34" charset="0"/>
                        </a:rPr>
                        <a:t>xotel</a:t>
                      </a:r>
                      <a:r>
                        <a:rPr lang="en-GB" sz="1800" b="0" dirty="0">
                          <a:solidFill>
                            <a:schemeClr val="tx1"/>
                          </a:solidFill>
                          <a:effectLst/>
                          <a:latin typeface="Calibri" panose="020F0502020204030204" pitchFamily="34" charset="0"/>
                          <a:cs typeface="Calibri" panose="020F0502020204030204" pitchFamily="34" charset="0"/>
                        </a:rPr>
                        <a:t> </a:t>
                      </a:r>
                      <a:r>
                        <a:rPr lang="en-GB" sz="1800" b="0" dirty="0" err="1">
                          <a:solidFill>
                            <a:schemeClr val="tx1"/>
                          </a:solidFill>
                          <a:effectLst/>
                          <a:latin typeface="Calibri" panose="020F0502020204030204" pitchFamily="34" charset="0"/>
                          <a:cs typeface="Calibri" panose="020F0502020204030204" pitchFamily="34" charset="0"/>
                        </a:rPr>
                        <a:t>poblagodarit</a:t>
                      </a:r>
                      <a:r>
                        <a:rPr lang="en-GB" sz="1800" b="0" dirty="0">
                          <a:solidFill>
                            <a:schemeClr val="tx1"/>
                          </a:solidFill>
                          <a:effectLst/>
                          <a:latin typeface="Calibri" panose="020F0502020204030204" pitchFamily="34" charset="0"/>
                          <a:cs typeface="Calibri" panose="020F0502020204030204" pitchFamily="34" charset="0"/>
                        </a:rPr>
                        <a:t>ʹ </a:t>
                      </a:r>
                      <a:r>
                        <a:rPr lang="en-GB" sz="1800" b="0" dirty="0" err="1">
                          <a:solidFill>
                            <a:schemeClr val="tx1"/>
                          </a:solidFill>
                          <a:effectLst/>
                          <a:latin typeface="Calibri" panose="020F0502020204030204" pitchFamily="34" charset="0"/>
                          <a:cs typeface="Calibri" panose="020F0502020204030204" pitchFamily="34" charset="0"/>
                        </a:rPr>
                        <a:t>svoego</a:t>
                      </a:r>
                      <a:r>
                        <a:rPr lang="en-GB" sz="1800" b="0" dirty="0">
                          <a:solidFill>
                            <a:schemeClr val="tx1"/>
                          </a:solidFill>
                          <a:effectLst/>
                          <a:latin typeface="Calibri" panose="020F0502020204030204" pitchFamily="34" charset="0"/>
                          <a:cs typeface="Calibri" panose="020F0502020204030204" pitchFamily="34" charset="0"/>
                        </a:rPr>
                        <a:t> </a:t>
                      </a:r>
                      <a:r>
                        <a:rPr lang="en-GB" sz="1800" b="0" dirty="0" err="1">
                          <a:solidFill>
                            <a:schemeClr val="tx1"/>
                          </a:solidFill>
                          <a:effectLst/>
                          <a:latin typeface="Calibri" panose="020F0502020204030204" pitchFamily="34" charset="0"/>
                          <a:cs typeface="Calibri" panose="020F0502020204030204" pitchFamily="34" charset="0"/>
                        </a:rPr>
                        <a:t>trenera</a:t>
                      </a:r>
                      <a:r>
                        <a:rPr lang="en-GB" sz="1800" b="0" dirty="0">
                          <a:solidFill>
                            <a:schemeClr val="tx1"/>
                          </a:solidFill>
                          <a:effectLst/>
                          <a:latin typeface="Calibri" panose="020F0502020204030204" pitchFamily="34" charset="0"/>
                          <a:cs typeface="Calibri" panose="020F0502020204030204" pitchFamily="34" charset="0"/>
                        </a:rPr>
                        <a:t>.</a:t>
                      </a:r>
                    </a:p>
                  </a:txBody>
                  <a:tcPr marL="10487" marR="10487" marT="6991" marB="6991"/>
                </a:tc>
                <a:tc>
                  <a:txBody>
                    <a:bodyPr/>
                    <a:lstStyle/>
                    <a:p>
                      <a:r>
                        <a:rPr lang="en-NO" sz="1800" dirty="0">
                          <a:effectLst/>
                          <a:latin typeface="Calibri" panose="020F0502020204030204" pitchFamily="34" charset="0"/>
                          <a:cs typeface="Calibri" panose="020F0502020204030204" pitchFamily="34" charset="0"/>
                        </a:rPr>
                        <a:t>FIRST OF ALL, …</a:t>
                      </a:r>
                    </a:p>
                  </a:txBody>
                  <a:tcPr marL="10487" marR="10487" marT="6991" marB="6991"/>
                </a:tc>
                <a:extLst>
                  <a:ext uri="{0D108BD9-81ED-4DB2-BD59-A6C34878D82A}">
                    <a16:rowId xmlns:a16="http://schemas.microsoft.com/office/drawing/2014/main" val="2850666654"/>
                  </a:ext>
                </a:extLst>
              </a:tr>
              <a:tr h="632511">
                <a:tc>
                  <a:txBody>
                    <a:bodyPr/>
                    <a:lstStyle/>
                    <a:p>
                      <a:r>
                        <a:rPr lang="en-NO" sz="1200" b="0">
                          <a:effectLst/>
                          <a:latin typeface="Calibri" panose="020F0502020204030204" pitchFamily="34" charset="0"/>
                          <a:cs typeface="Calibri" panose="020F0502020204030204" pitchFamily="34" charset="0"/>
                        </a:rPr>
                        <a:t>1839</a:t>
                      </a:r>
                      <a:endParaRPr lang="en-NO" sz="1200" b="0">
                        <a:effectLst/>
                        <a:latin typeface="Calibri" panose="020F0502020204030204" pitchFamily="34" charset="0"/>
                        <a:ea typeface="Times New Roman" panose="02020603050405020304" pitchFamily="18" charset="0"/>
                        <a:cs typeface="Calibri" panose="020F0502020204030204" pitchFamily="34" charset="0"/>
                      </a:endParaRPr>
                    </a:p>
                  </a:txBody>
                  <a:tcPr marL="10487" marR="10487" marT="6991" marB="6991"/>
                </a:tc>
                <a:tc>
                  <a:txBody>
                    <a:bodyPr/>
                    <a:lstStyle/>
                    <a:p>
                      <a:r>
                        <a:rPr lang="en-GB" sz="1800" b="1" dirty="0" err="1">
                          <a:effectLst/>
                          <a:latin typeface="Calibri" panose="020F0502020204030204" pitchFamily="34" charset="0"/>
                          <a:cs typeface="Calibri" panose="020F0502020204030204" pitchFamily="34" charset="0"/>
                        </a:rPr>
                        <a:t>takim</a:t>
                      </a:r>
                      <a:r>
                        <a:rPr lang="en-GB" sz="1800" b="1" dirty="0">
                          <a:effectLst/>
                          <a:latin typeface="Calibri" panose="020F0502020204030204" pitchFamily="34" charset="0"/>
                          <a:cs typeface="Calibri" panose="020F0502020204030204" pitchFamily="34" charset="0"/>
                        </a:rPr>
                        <a:t> </a:t>
                      </a:r>
                      <a:r>
                        <a:rPr lang="en-GB" sz="1800" b="1" dirty="0" err="1">
                          <a:effectLst/>
                          <a:latin typeface="Calibri" panose="020F0502020204030204" pitchFamily="34" charset="0"/>
                          <a:cs typeface="Calibri" panose="020F0502020204030204" pitchFamily="34" charset="0"/>
                        </a:rPr>
                        <a:t>obrazom</a:t>
                      </a:r>
                      <a:r>
                        <a:rPr lang="en-GB" sz="1800" b="1" dirty="0">
                          <a:effectLst/>
                          <a:latin typeface="Calibri" panose="020F0502020204030204" pitchFamily="34" charset="0"/>
                          <a:cs typeface="Calibri" panose="020F0502020204030204" pitchFamily="34" charset="0"/>
                        </a:rPr>
                        <a:t>, Cl</a:t>
                      </a:r>
                    </a:p>
                  </a:txBody>
                  <a:tcPr marL="10487" marR="10487" marT="6991" marB="6991"/>
                </a:tc>
                <a:tc>
                  <a:txBody>
                    <a:bodyPr/>
                    <a:lstStyle/>
                    <a:p>
                      <a:r>
                        <a:rPr lang="en-GB" sz="1800" b="1" dirty="0" err="1">
                          <a:solidFill>
                            <a:srgbClr val="0070C0"/>
                          </a:solidFill>
                          <a:effectLst/>
                          <a:latin typeface="Calibri" panose="020F0502020204030204" pitchFamily="34" charset="0"/>
                          <a:cs typeface="Calibri" panose="020F0502020204030204" pitchFamily="34" charset="0"/>
                        </a:rPr>
                        <a:t>Takim</a:t>
                      </a:r>
                      <a:r>
                        <a:rPr lang="en-GB" sz="1800" b="1" dirty="0">
                          <a:solidFill>
                            <a:srgbClr val="0070C0"/>
                          </a:solidFill>
                          <a:effectLst/>
                          <a:latin typeface="Calibri" panose="020F0502020204030204" pitchFamily="34" charset="0"/>
                          <a:cs typeface="Calibri" panose="020F0502020204030204" pitchFamily="34" charset="0"/>
                        </a:rPr>
                        <a:t> </a:t>
                      </a:r>
                      <a:r>
                        <a:rPr lang="en-GB" sz="1800" b="1" dirty="0" err="1">
                          <a:solidFill>
                            <a:srgbClr val="0070C0"/>
                          </a:solidFill>
                          <a:effectLst/>
                          <a:latin typeface="Calibri" panose="020F0502020204030204" pitchFamily="34" charset="0"/>
                          <a:cs typeface="Calibri" panose="020F0502020204030204" pitchFamily="34" charset="0"/>
                        </a:rPr>
                        <a:t>obrazom</a:t>
                      </a:r>
                      <a:r>
                        <a:rPr lang="en-GB" sz="1800" b="1" dirty="0">
                          <a:solidFill>
                            <a:srgbClr val="0070C0"/>
                          </a:solidFill>
                          <a:effectLst/>
                          <a:latin typeface="Calibri" panose="020F0502020204030204" pitchFamily="34" charset="0"/>
                          <a:cs typeface="Calibri" panose="020F0502020204030204" pitchFamily="34" charset="0"/>
                        </a:rPr>
                        <a:t>, </a:t>
                      </a:r>
                      <a:r>
                        <a:rPr lang="en-GB" sz="1800" b="0" dirty="0" err="1">
                          <a:solidFill>
                            <a:schemeClr val="tx1"/>
                          </a:solidFill>
                          <a:effectLst/>
                          <a:latin typeface="Calibri" panose="020F0502020204030204" pitchFamily="34" charset="0"/>
                          <a:cs typeface="Calibri" panose="020F0502020204030204" pitchFamily="34" charset="0"/>
                        </a:rPr>
                        <a:t>naša</a:t>
                      </a:r>
                      <a:r>
                        <a:rPr lang="en-GB" sz="1800" b="0" dirty="0">
                          <a:solidFill>
                            <a:schemeClr val="tx1"/>
                          </a:solidFill>
                          <a:effectLst/>
                          <a:latin typeface="Calibri" panose="020F0502020204030204" pitchFamily="34" charset="0"/>
                          <a:cs typeface="Calibri" panose="020F0502020204030204" pitchFamily="34" charset="0"/>
                        </a:rPr>
                        <a:t> </a:t>
                      </a:r>
                      <a:r>
                        <a:rPr lang="en-GB" sz="1800" b="0" dirty="0" err="1">
                          <a:solidFill>
                            <a:schemeClr val="tx1"/>
                          </a:solidFill>
                          <a:effectLst/>
                          <a:latin typeface="Calibri" panose="020F0502020204030204" pitchFamily="34" charset="0"/>
                          <a:cs typeface="Calibri" panose="020F0502020204030204" pitchFamily="34" charset="0"/>
                        </a:rPr>
                        <a:t>komanda</a:t>
                      </a:r>
                      <a:r>
                        <a:rPr lang="en-GB" sz="1800" b="0" dirty="0">
                          <a:solidFill>
                            <a:schemeClr val="tx1"/>
                          </a:solidFill>
                          <a:effectLst/>
                          <a:latin typeface="Calibri" panose="020F0502020204030204" pitchFamily="34" charset="0"/>
                          <a:cs typeface="Calibri" panose="020F0502020204030204" pitchFamily="34" charset="0"/>
                        </a:rPr>
                        <a:t> za god </a:t>
                      </a:r>
                      <a:r>
                        <a:rPr lang="en-GB" sz="1800" b="0" dirty="0" err="1">
                          <a:solidFill>
                            <a:schemeClr val="tx1"/>
                          </a:solidFill>
                          <a:effectLst/>
                          <a:latin typeface="Calibri" panose="020F0502020204030204" pitchFamily="34" charset="0"/>
                          <a:cs typeface="Calibri" panose="020F0502020204030204" pitchFamily="34" charset="0"/>
                        </a:rPr>
                        <a:t>dobilas</a:t>
                      </a:r>
                      <a:r>
                        <a:rPr lang="en-GB" sz="1800" b="0" dirty="0">
                          <a:solidFill>
                            <a:schemeClr val="tx1"/>
                          </a:solidFill>
                          <a:effectLst/>
                          <a:latin typeface="Calibri" panose="020F0502020204030204" pitchFamily="34" charset="0"/>
                          <a:cs typeface="Calibri" panose="020F0502020204030204" pitchFamily="34" charset="0"/>
                        </a:rPr>
                        <a:t>ʹ </a:t>
                      </a:r>
                      <a:r>
                        <a:rPr lang="en-GB" sz="1800" b="0" dirty="0" err="1">
                          <a:solidFill>
                            <a:schemeClr val="tx1"/>
                          </a:solidFill>
                          <a:effectLst/>
                          <a:latin typeface="Calibri" panose="020F0502020204030204" pitchFamily="34" charset="0"/>
                          <a:cs typeface="Calibri" panose="020F0502020204030204" pitchFamily="34" charset="0"/>
                        </a:rPr>
                        <a:t>važnyx</a:t>
                      </a:r>
                      <a:r>
                        <a:rPr lang="en-GB" sz="1800" b="0" dirty="0">
                          <a:solidFill>
                            <a:schemeClr val="tx1"/>
                          </a:solidFill>
                          <a:effectLst/>
                          <a:latin typeface="Calibri" panose="020F0502020204030204" pitchFamily="34" charset="0"/>
                          <a:cs typeface="Calibri" panose="020F0502020204030204" pitchFamily="34" charset="0"/>
                        </a:rPr>
                        <a:t> </a:t>
                      </a:r>
                      <a:r>
                        <a:rPr lang="en-GB" sz="1800" b="0" dirty="0" err="1">
                          <a:solidFill>
                            <a:schemeClr val="tx1"/>
                          </a:solidFill>
                          <a:effectLst/>
                          <a:latin typeface="Calibri" panose="020F0502020204030204" pitchFamily="34" charset="0"/>
                          <a:cs typeface="Calibri" panose="020F0502020204030204" pitchFamily="34" charset="0"/>
                        </a:rPr>
                        <a:t>rezulʹtatov</a:t>
                      </a:r>
                      <a:r>
                        <a:rPr lang="en-GB" sz="1800" b="0" dirty="0">
                          <a:solidFill>
                            <a:schemeClr val="tx1"/>
                          </a:solidFill>
                          <a:effectLst/>
                          <a:latin typeface="Calibri" panose="020F0502020204030204" pitchFamily="34" charset="0"/>
                          <a:cs typeface="Calibri" panose="020F0502020204030204" pitchFamily="34" charset="0"/>
                        </a:rPr>
                        <a:t>.</a:t>
                      </a:r>
                    </a:p>
                  </a:txBody>
                  <a:tcPr marL="10487" marR="10487" marT="6991" marB="6991"/>
                </a:tc>
                <a:tc>
                  <a:txBody>
                    <a:bodyPr/>
                    <a:lstStyle/>
                    <a:p>
                      <a:r>
                        <a:rPr lang="en-NO" sz="1800" dirty="0">
                          <a:effectLst/>
                          <a:latin typeface="Calibri" panose="020F0502020204030204" pitchFamily="34" charset="0"/>
                          <a:cs typeface="Calibri" panose="020F0502020204030204" pitchFamily="34" charset="0"/>
                        </a:rPr>
                        <a:t>THEREFORE, …</a:t>
                      </a:r>
                    </a:p>
                  </a:txBody>
                  <a:tcPr marL="10487" marR="10487" marT="6991" marB="6991"/>
                </a:tc>
                <a:extLst>
                  <a:ext uri="{0D108BD9-81ED-4DB2-BD59-A6C34878D82A}">
                    <a16:rowId xmlns:a16="http://schemas.microsoft.com/office/drawing/2014/main" val="3562569971"/>
                  </a:ext>
                </a:extLst>
              </a:tr>
              <a:tr h="494812">
                <a:tc>
                  <a:txBody>
                    <a:bodyPr/>
                    <a:lstStyle/>
                    <a:p>
                      <a:r>
                        <a:rPr lang="en-NO" sz="1200" b="0">
                          <a:effectLst/>
                          <a:latin typeface="Calibri" panose="020F0502020204030204" pitchFamily="34" charset="0"/>
                          <a:cs typeface="Calibri" panose="020F0502020204030204" pitchFamily="34" charset="0"/>
                        </a:rPr>
                        <a:t>11</a:t>
                      </a:r>
                      <a:endParaRPr lang="en-NO" sz="1200" b="0">
                        <a:effectLst/>
                        <a:latin typeface="Calibri" panose="020F0502020204030204" pitchFamily="34" charset="0"/>
                        <a:ea typeface="Times New Roman" panose="02020603050405020304" pitchFamily="18" charset="0"/>
                        <a:cs typeface="Calibri" panose="020F0502020204030204" pitchFamily="34" charset="0"/>
                      </a:endParaRPr>
                    </a:p>
                  </a:txBody>
                  <a:tcPr marL="10487" marR="10487" marT="6991" marB="6991"/>
                </a:tc>
                <a:tc>
                  <a:txBody>
                    <a:bodyPr/>
                    <a:lstStyle/>
                    <a:p>
                      <a:r>
                        <a:rPr lang="en-GB" sz="1800" b="1" dirty="0">
                          <a:effectLst/>
                          <a:latin typeface="Calibri" panose="020F0502020204030204" pitchFamily="34" charset="0"/>
                          <a:cs typeface="Calibri" panose="020F0502020204030204" pitchFamily="34" charset="0"/>
                        </a:rPr>
                        <a:t>(</a:t>
                      </a:r>
                      <a:r>
                        <a:rPr lang="en-GB" sz="1800" b="1" dirty="0" err="1">
                          <a:effectLst/>
                          <a:latin typeface="Calibri" panose="020F0502020204030204" pitchFamily="34" charset="0"/>
                          <a:cs typeface="Calibri" panose="020F0502020204030204" pitchFamily="34" charset="0"/>
                        </a:rPr>
                        <a:t>kak</a:t>
                      </a:r>
                      <a:r>
                        <a:rPr lang="en-GB" sz="1800" b="1" dirty="0">
                          <a:effectLst/>
                          <a:latin typeface="Calibri" panose="020F0502020204030204" pitchFamily="34" charset="0"/>
                          <a:cs typeface="Calibri" panose="020F0502020204030204" pitchFamily="34" charset="0"/>
                        </a:rPr>
                        <a:t>) po </a:t>
                      </a:r>
                      <a:r>
                        <a:rPr lang="en-GB" sz="1800" b="1" dirty="0" err="1">
                          <a:effectLst/>
                          <a:latin typeface="Calibri" panose="020F0502020204030204" pitchFamily="34" charset="0"/>
                          <a:cs typeface="Calibri" panose="020F0502020204030204" pitchFamily="34" charset="0"/>
                        </a:rPr>
                        <a:t>mne</a:t>
                      </a:r>
                      <a:r>
                        <a:rPr lang="en-GB" sz="1800" b="1" dirty="0">
                          <a:effectLst/>
                          <a:latin typeface="Calibri" panose="020F0502020204030204" pitchFamily="34" charset="0"/>
                          <a:cs typeface="Calibri" panose="020F0502020204030204" pitchFamily="34" charset="0"/>
                        </a:rPr>
                        <a:t>, (</a:t>
                      </a:r>
                      <a:r>
                        <a:rPr lang="en-GB" sz="1800" b="1" dirty="0" err="1">
                          <a:effectLst/>
                          <a:latin typeface="Calibri" panose="020F0502020204030204" pitchFamily="34" charset="0"/>
                          <a:cs typeface="Calibri" panose="020F0502020204030204" pitchFamily="34" charset="0"/>
                        </a:rPr>
                        <a:t>tak</a:t>
                      </a:r>
                      <a:r>
                        <a:rPr lang="en-GB" sz="1800" b="1" dirty="0">
                          <a:effectLst/>
                          <a:latin typeface="Calibri" panose="020F0502020204030204" pitchFamily="34" charset="0"/>
                          <a:cs typeface="Calibri" panose="020F0502020204030204" pitchFamily="34" charset="0"/>
                        </a:rPr>
                        <a:t>) Cl</a:t>
                      </a:r>
                    </a:p>
                  </a:txBody>
                  <a:tcPr marL="10487" marR="10487" marT="6991" marB="6991"/>
                </a:tc>
                <a:tc>
                  <a:txBody>
                    <a:bodyPr/>
                    <a:lstStyle/>
                    <a:p>
                      <a:r>
                        <a:rPr lang="en-GB" sz="1800" b="1" dirty="0" err="1">
                          <a:solidFill>
                            <a:srgbClr val="0070C0"/>
                          </a:solidFill>
                          <a:effectLst/>
                          <a:latin typeface="Calibri" panose="020F0502020204030204" pitchFamily="34" charset="0"/>
                          <a:cs typeface="Calibri" panose="020F0502020204030204" pitchFamily="34" charset="0"/>
                        </a:rPr>
                        <a:t>Kak</a:t>
                      </a:r>
                      <a:r>
                        <a:rPr lang="en-GB" sz="1800" b="1" dirty="0">
                          <a:solidFill>
                            <a:srgbClr val="0070C0"/>
                          </a:solidFill>
                          <a:effectLst/>
                          <a:latin typeface="Calibri" panose="020F0502020204030204" pitchFamily="34" charset="0"/>
                          <a:cs typeface="Calibri" panose="020F0502020204030204" pitchFamily="34" charset="0"/>
                        </a:rPr>
                        <a:t> po </a:t>
                      </a:r>
                      <a:r>
                        <a:rPr lang="en-GB" sz="1800" b="1" dirty="0" err="1">
                          <a:solidFill>
                            <a:srgbClr val="0070C0"/>
                          </a:solidFill>
                          <a:effectLst/>
                          <a:latin typeface="Calibri" panose="020F0502020204030204" pitchFamily="34" charset="0"/>
                          <a:cs typeface="Calibri" panose="020F0502020204030204" pitchFamily="34" charset="0"/>
                        </a:rPr>
                        <a:t>mne</a:t>
                      </a:r>
                      <a:r>
                        <a:rPr lang="en-GB" sz="1800" b="1" dirty="0">
                          <a:solidFill>
                            <a:srgbClr val="0070C0"/>
                          </a:solidFill>
                          <a:effectLst/>
                          <a:latin typeface="Calibri" panose="020F0502020204030204" pitchFamily="34" charset="0"/>
                          <a:cs typeface="Calibri" panose="020F0502020204030204" pitchFamily="34" charset="0"/>
                        </a:rPr>
                        <a:t>, </a:t>
                      </a:r>
                      <a:r>
                        <a:rPr lang="en-GB" sz="1800" b="0" dirty="0" err="1">
                          <a:solidFill>
                            <a:schemeClr val="tx1"/>
                          </a:solidFill>
                          <a:effectLst/>
                          <a:latin typeface="Calibri" panose="020F0502020204030204" pitchFamily="34" charset="0"/>
                          <a:cs typeface="Calibri" panose="020F0502020204030204" pitchFamily="34" charset="0"/>
                        </a:rPr>
                        <a:t>èto</a:t>
                      </a:r>
                      <a:r>
                        <a:rPr lang="en-GB" sz="1800" b="0" dirty="0">
                          <a:solidFill>
                            <a:schemeClr val="tx1"/>
                          </a:solidFill>
                          <a:effectLst/>
                          <a:latin typeface="Calibri" panose="020F0502020204030204" pitchFamily="34" charset="0"/>
                          <a:cs typeface="Calibri" panose="020F0502020204030204" pitchFamily="34" charset="0"/>
                        </a:rPr>
                        <a:t> </a:t>
                      </a:r>
                      <a:r>
                        <a:rPr lang="en-GB" sz="1800" b="0" dirty="0" err="1">
                          <a:solidFill>
                            <a:schemeClr val="tx1"/>
                          </a:solidFill>
                          <a:effectLst/>
                          <a:latin typeface="Calibri" panose="020F0502020204030204" pitchFamily="34" charset="0"/>
                          <a:cs typeface="Calibri" panose="020F0502020204030204" pitchFamily="34" charset="0"/>
                        </a:rPr>
                        <a:t>eščë</a:t>
                      </a:r>
                      <a:r>
                        <a:rPr lang="en-GB" sz="1800" b="0" dirty="0">
                          <a:solidFill>
                            <a:schemeClr val="tx1"/>
                          </a:solidFill>
                          <a:effectLst/>
                          <a:latin typeface="Calibri" panose="020F0502020204030204" pitchFamily="34" charset="0"/>
                          <a:cs typeface="Calibri" panose="020F0502020204030204" pitchFamily="34" charset="0"/>
                        </a:rPr>
                        <a:t> ne </a:t>
                      </a:r>
                      <a:r>
                        <a:rPr lang="en-GB" sz="1800" b="0" dirty="0" err="1">
                          <a:solidFill>
                            <a:schemeClr val="tx1"/>
                          </a:solidFill>
                          <a:effectLst/>
                          <a:latin typeface="Calibri" panose="020F0502020204030204" pitchFamily="34" charset="0"/>
                          <a:cs typeface="Calibri" panose="020F0502020204030204" pitchFamily="34" charset="0"/>
                        </a:rPr>
                        <a:t>beda</a:t>
                      </a:r>
                      <a:r>
                        <a:rPr lang="en-GB" sz="1800" b="0" dirty="0">
                          <a:solidFill>
                            <a:schemeClr val="tx1"/>
                          </a:solidFill>
                          <a:effectLst/>
                          <a:latin typeface="Calibri" panose="020F0502020204030204" pitchFamily="34" charset="0"/>
                          <a:cs typeface="Calibri" panose="020F0502020204030204" pitchFamily="34" charset="0"/>
                        </a:rPr>
                        <a:t>.</a:t>
                      </a:r>
                      <a:endParaRPr lang="en-NO" sz="1800" b="0" dirty="0">
                        <a:solidFill>
                          <a:schemeClr val="tx1"/>
                        </a:solidFill>
                        <a:effectLst/>
                        <a:latin typeface="Calibri" panose="020F0502020204030204" pitchFamily="34" charset="0"/>
                        <a:cs typeface="Calibri" panose="020F0502020204030204" pitchFamily="34" charset="0"/>
                      </a:endParaRPr>
                    </a:p>
                  </a:txBody>
                  <a:tcPr marL="10487" marR="10487" marT="6991" marB="6991"/>
                </a:tc>
                <a:tc>
                  <a:txBody>
                    <a:bodyPr/>
                    <a:lstStyle/>
                    <a:p>
                      <a:r>
                        <a:rPr lang="en-NO" sz="1800" dirty="0">
                          <a:effectLst/>
                          <a:latin typeface="Calibri" panose="020F0502020204030204" pitchFamily="34" charset="0"/>
                          <a:cs typeface="Calibri" panose="020F0502020204030204" pitchFamily="34" charset="0"/>
                        </a:rPr>
                        <a:t>AS FOR ME, …</a:t>
                      </a:r>
                    </a:p>
                  </a:txBody>
                  <a:tcPr marL="10487" marR="10487" marT="6991" marB="6991"/>
                </a:tc>
                <a:extLst>
                  <a:ext uri="{0D108BD9-81ED-4DB2-BD59-A6C34878D82A}">
                    <a16:rowId xmlns:a16="http://schemas.microsoft.com/office/drawing/2014/main" val="3518866178"/>
                  </a:ext>
                </a:extLst>
              </a:tr>
              <a:tr h="494812">
                <a:tc>
                  <a:txBody>
                    <a:bodyPr/>
                    <a:lstStyle/>
                    <a:p>
                      <a:r>
                        <a:rPr lang="en-NO" sz="1200" b="0">
                          <a:effectLst/>
                          <a:latin typeface="Calibri" panose="020F0502020204030204" pitchFamily="34" charset="0"/>
                          <a:cs typeface="Calibri" panose="020F0502020204030204" pitchFamily="34" charset="0"/>
                        </a:rPr>
                        <a:t>2281</a:t>
                      </a:r>
                      <a:endParaRPr lang="en-NO" sz="1200" b="0">
                        <a:effectLst/>
                        <a:latin typeface="Calibri" panose="020F0502020204030204" pitchFamily="34" charset="0"/>
                        <a:ea typeface="Times New Roman" panose="02020603050405020304" pitchFamily="18" charset="0"/>
                        <a:cs typeface="Calibri" panose="020F0502020204030204" pitchFamily="34" charset="0"/>
                      </a:endParaRPr>
                    </a:p>
                  </a:txBody>
                  <a:tcPr marL="10487" marR="10487" marT="6991" marB="6991"/>
                </a:tc>
                <a:tc>
                  <a:txBody>
                    <a:bodyPr/>
                    <a:lstStyle/>
                    <a:p>
                      <a:r>
                        <a:rPr lang="en-GB" sz="1800" b="1" dirty="0">
                          <a:effectLst/>
                          <a:latin typeface="Calibri" panose="020F0502020204030204" pitchFamily="34" charset="0"/>
                          <a:cs typeface="Calibri" panose="020F0502020204030204" pitchFamily="34" charset="0"/>
                        </a:rPr>
                        <a:t>Cl, ne </a:t>
                      </a:r>
                      <a:r>
                        <a:rPr lang="en-GB" sz="1800" b="1" dirty="0" err="1">
                          <a:effectLst/>
                          <a:latin typeface="Calibri" panose="020F0502020204030204" pitchFamily="34" charset="0"/>
                          <a:cs typeface="Calibri" panose="020F0502020204030204" pitchFamily="34" charset="0"/>
                        </a:rPr>
                        <a:t>pravda</a:t>
                      </a:r>
                      <a:r>
                        <a:rPr lang="en-GB" sz="1800" b="1" dirty="0">
                          <a:effectLst/>
                          <a:latin typeface="Calibri" panose="020F0502020204030204" pitchFamily="34" charset="0"/>
                          <a:cs typeface="Calibri" panose="020F0502020204030204" pitchFamily="34" charset="0"/>
                        </a:rPr>
                        <a:t> li?</a:t>
                      </a:r>
                    </a:p>
                  </a:txBody>
                  <a:tcPr marL="10487" marR="10487" marT="6991" marB="6991"/>
                </a:tc>
                <a:tc>
                  <a:txBody>
                    <a:bodyPr/>
                    <a:lstStyle/>
                    <a:p>
                      <a:r>
                        <a:rPr lang="en-GB" sz="1800" dirty="0" err="1">
                          <a:effectLst/>
                          <a:latin typeface="Calibri" panose="020F0502020204030204" pitchFamily="34" charset="0"/>
                          <a:cs typeface="Calibri" panose="020F0502020204030204" pitchFamily="34" charset="0"/>
                        </a:rPr>
                        <a:t>Interesnyj</a:t>
                      </a:r>
                      <a:r>
                        <a:rPr lang="en-GB" sz="1800" dirty="0">
                          <a:effectLst/>
                          <a:latin typeface="Calibri" panose="020F0502020204030204" pitchFamily="34" charset="0"/>
                          <a:cs typeface="Calibri" panose="020F0502020204030204" pitchFamily="34" charset="0"/>
                        </a:rPr>
                        <a:t> </a:t>
                      </a:r>
                      <a:r>
                        <a:rPr lang="en-GB" sz="1800" dirty="0" err="1">
                          <a:effectLst/>
                          <a:latin typeface="Calibri" panose="020F0502020204030204" pitchFamily="34" charset="0"/>
                          <a:cs typeface="Calibri" panose="020F0502020204030204" pitchFamily="34" charset="0"/>
                        </a:rPr>
                        <a:t>xudožnik</a:t>
                      </a:r>
                      <a:r>
                        <a:rPr lang="en-GB" sz="1800" dirty="0">
                          <a:effectLst/>
                          <a:latin typeface="Calibri" panose="020F0502020204030204" pitchFamily="34" charset="0"/>
                          <a:cs typeface="Calibri" panose="020F0502020204030204" pitchFamily="34" charset="0"/>
                        </a:rPr>
                        <a:t>, </a:t>
                      </a:r>
                      <a:r>
                        <a:rPr lang="en-GB" sz="1800" b="1" kern="1200" dirty="0">
                          <a:solidFill>
                            <a:srgbClr val="0070C0"/>
                          </a:solidFill>
                          <a:effectLst/>
                          <a:latin typeface="Calibri" panose="020F0502020204030204" pitchFamily="34" charset="0"/>
                          <a:cs typeface="Calibri" panose="020F0502020204030204" pitchFamily="34" charset="0"/>
                        </a:rPr>
                        <a:t>ne </a:t>
                      </a:r>
                      <a:r>
                        <a:rPr lang="en-GB" sz="1800" b="1" kern="1200" dirty="0" err="1">
                          <a:solidFill>
                            <a:srgbClr val="0070C0"/>
                          </a:solidFill>
                          <a:effectLst/>
                          <a:latin typeface="Calibri" panose="020F0502020204030204" pitchFamily="34" charset="0"/>
                          <a:cs typeface="Calibri" panose="020F0502020204030204" pitchFamily="34" charset="0"/>
                        </a:rPr>
                        <a:t>pravda</a:t>
                      </a:r>
                      <a:r>
                        <a:rPr lang="en-GB" sz="1800" b="1" kern="1200" dirty="0">
                          <a:solidFill>
                            <a:srgbClr val="0070C0"/>
                          </a:solidFill>
                          <a:effectLst/>
                          <a:latin typeface="Calibri" panose="020F0502020204030204" pitchFamily="34" charset="0"/>
                          <a:cs typeface="Calibri" panose="020F0502020204030204" pitchFamily="34" charset="0"/>
                        </a:rPr>
                        <a:t> li?</a:t>
                      </a:r>
                      <a:endParaRPr lang="en-NO" sz="1800" b="1" kern="1200" dirty="0">
                        <a:solidFill>
                          <a:srgbClr val="0070C0"/>
                        </a:solidFill>
                        <a:effectLst/>
                        <a:latin typeface="Calibri" panose="020F0502020204030204" pitchFamily="34" charset="0"/>
                        <a:ea typeface="+mn-ea"/>
                        <a:cs typeface="Calibri" panose="020F0502020204030204" pitchFamily="34" charset="0"/>
                      </a:endParaRPr>
                    </a:p>
                  </a:txBody>
                  <a:tcPr marL="10487" marR="10487" marT="6991" marB="6991"/>
                </a:tc>
                <a:tc>
                  <a:txBody>
                    <a:bodyPr/>
                    <a:lstStyle/>
                    <a:p>
                      <a:r>
                        <a:rPr lang="en-NO" sz="1800" b="0" dirty="0">
                          <a:solidFill>
                            <a:schemeClr val="tx1"/>
                          </a:solidFill>
                          <a:effectLst/>
                          <a:latin typeface="Calibri" panose="020F0502020204030204" pitchFamily="34" charset="0"/>
                          <a:cs typeface="Calibri" panose="020F0502020204030204" pitchFamily="34" charset="0"/>
                        </a:rPr>
                        <a:t>…, ISN’T IT?</a:t>
                      </a:r>
                    </a:p>
                  </a:txBody>
                  <a:tcPr marL="10487" marR="10487" marT="6991" marB="6991"/>
                </a:tc>
                <a:extLst>
                  <a:ext uri="{0D108BD9-81ED-4DB2-BD59-A6C34878D82A}">
                    <a16:rowId xmlns:a16="http://schemas.microsoft.com/office/drawing/2014/main" val="1678798292"/>
                  </a:ext>
                </a:extLst>
              </a:tr>
              <a:tr h="494812">
                <a:tc>
                  <a:txBody>
                    <a:bodyPr/>
                    <a:lstStyle/>
                    <a:p>
                      <a:r>
                        <a:rPr lang="en-NO" sz="1200" b="0" dirty="0">
                          <a:effectLst/>
                          <a:latin typeface="Calibri" panose="020F0502020204030204" pitchFamily="34" charset="0"/>
                          <a:cs typeface="Calibri" panose="020F0502020204030204" pitchFamily="34" charset="0"/>
                        </a:rPr>
                        <a:t>1133</a:t>
                      </a:r>
                      <a:endParaRPr lang="en-NO" sz="1200" b="0" dirty="0">
                        <a:effectLst/>
                        <a:latin typeface="Calibri" panose="020F0502020204030204" pitchFamily="34" charset="0"/>
                        <a:ea typeface="Times New Roman" panose="02020603050405020304" pitchFamily="18" charset="0"/>
                        <a:cs typeface="Calibri" panose="020F0502020204030204" pitchFamily="34" charset="0"/>
                      </a:endParaRPr>
                    </a:p>
                  </a:txBody>
                  <a:tcPr marL="10487" marR="10487" marT="6991" marB="6991"/>
                </a:tc>
                <a:tc>
                  <a:txBody>
                    <a:bodyPr/>
                    <a:lstStyle/>
                    <a:p>
                      <a:r>
                        <a:rPr lang="en-GB" sz="1800" b="1" dirty="0" err="1">
                          <a:effectLst/>
                          <a:latin typeface="Calibri" panose="020F0502020204030204" pitchFamily="34" charset="0"/>
                          <a:cs typeface="Calibri" panose="020F0502020204030204" pitchFamily="34" charset="0"/>
                        </a:rPr>
                        <a:t>mjagko</a:t>
                      </a:r>
                      <a:r>
                        <a:rPr lang="en-GB" sz="1800" b="1" dirty="0">
                          <a:effectLst/>
                          <a:latin typeface="Calibri" panose="020F0502020204030204" pitchFamily="34" charset="0"/>
                          <a:cs typeface="Calibri" panose="020F0502020204030204" pitchFamily="34" charset="0"/>
                        </a:rPr>
                        <a:t> </a:t>
                      </a:r>
                      <a:r>
                        <a:rPr lang="en-GB" sz="1800" b="1" dirty="0" err="1">
                          <a:effectLst/>
                          <a:latin typeface="Calibri" panose="020F0502020204030204" pitchFamily="34" charset="0"/>
                          <a:cs typeface="Calibri" panose="020F0502020204030204" pitchFamily="34" charset="0"/>
                        </a:rPr>
                        <a:t>govorja</a:t>
                      </a:r>
                      <a:r>
                        <a:rPr lang="en-GB" sz="1800" b="1" dirty="0">
                          <a:effectLst/>
                          <a:latin typeface="Calibri" panose="020F0502020204030204" pitchFamily="34" charset="0"/>
                          <a:cs typeface="Calibri" panose="020F0502020204030204" pitchFamily="34" charset="0"/>
                        </a:rPr>
                        <a:t>, Cl</a:t>
                      </a:r>
                    </a:p>
                  </a:txBody>
                  <a:tcPr marL="10487" marR="10487" marT="6991" marB="6991"/>
                </a:tc>
                <a:tc>
                  <a:txBody>
                    <a:bodyPr/>
                    <a:lstStyle/>
                    <a:p>
                      <a:r>
                        <a:rPr lang="en-GB" sz="1800" dirty="0">
                          <a:effectLst/>
                          <a:latin typeface="Calibri" panose="020F0502020204030204" pitchFamily="34" charset="0"/>
                          <a:cs typeface="Calibri" panose="020F0502020204030204" pitchFamily="34" charset="0"/>
                        </a:rPr>
                        <a:t>On, </a:t>
                      </a:r>
                      <a:r>
                        <a:rPr lang="en-GB" sz="1800" b="1" kern="1200" dirty="0" err="1">
                          <a:solidFill>
                            <a:srgbClr val="0070C0"/>
                          </a:solidFill>
                          <a:effectLst/>
                          <a:latin typeface="Calibri" panose="020F0502020204030204" pitchFamily="34" charset="0"/>
                          <a:cs typeface="Calibri" panose="020F0502020204030204" pitchFamily="34" charset="0"/>
                        </a:rPr>
                        <a:t>mjagko</a:t>
                      </a:r>
                      <a:r>
                        <a:rPr lang="en-GB" sz="1800" b="1" kern="1200" dirty="0">
                          <a:solidFill>
                            <a:srgbClr val="0070C0"/>
                          </a:solidFill>
                          <a:effectLst/>
                          <a:latin typeface="Calibri" panose="020F0502020204030204" pitchFamily="34" charset="0"/>
                          <a:cs typeface="Calibri" panose="020F0502020204030204" pitchFamily="34" charset="0"/>
                        </a:rPr>
                        <a:t> </a:t>
                      </a:r>
                      <a:r>
                        <a:rPr lang="en-GB" sz="1800" b="1" kern="1200" dirty="0" err="1">
                          <a:solidFill>
                            <a:srgbClr val="0070C0"/>
                          </a:solidFill>
                          <a:effectLst/>
                          <a:latin typeface="Calibri" panose="020F0502020204030204" pitchFamily="34" charset="0"/>
                          <a:cs typeface="Calibri" panose="020F0502020204030204" pitchFamily="34" charset="0"/>
                        </a:rPr>
                        <a:t>govorja</a:t>
                      </a:r>
                      <a:r>
                        <a:rPr lang="en-GB" sz="1800" b="1" kern="1200" dirty="0">
                          <a:solidFill>
                            <a:srgbClr val="0070C0"/>
                          </a:solidFill>
                          <a:effectLst/>
                          <a:latin typeface="Calibri" panose="020F0502020204030204" pitchFamily="34" charset="0"/>
                          <a:cs typeface="Calibri" panose="020F0502020204030204" pitchFamily="34" charset="0"/>
                        </a:rPr>
                        <a:t>, </a:t>
                      </a:r>
                      <a:r>
                        <a:rPr lang="en-GB" sz="1800" dirty="0">
                          <a:effectLst/>
                          <a:latin typeface="Calibri" panose="020F0502020204030204" pitchFamily="34" charset="0"/>
                          <a:cs typeface="Calibri" panose="020F0502020204030204" pitchFamily="34" charset="0"/>
                        </a:rPr>
                        <a:t>ne </a:t>
                      </a:r>
                      <a:r>
                        <a:rPr lang="en-GB" sz="1800" dirty="0" err="1">
                          <a:effectLst/>
                          <a:latin typeface="Calibri" panose="020F0502020204030204" pitchFamily="34" charset="0"/>
                          <a:cs typeface="Calibri" panose="020F0502020204030204" pitchFamily="34" charset="0"/>
                        </a:rPr>
                        <a:t>podarok</a:t>
                      </a:r>
                      <a:r>
                        <a:rPr lang="en-GB" sz="1800" dirty="0">
                          <a:effectLst/>
                          <a:latin typeface="Calibri" panose="020F0502020204030204" pitchFamily="34" charset="0"/>
                          <a:cs typeface="Calibri" panose="020F0502020204030204" pitchFamily="34" charset="0"/>
                        </a:rPr>
                        <a:t>.</a:t>
                      </a:r>
                      <a:endParaRPr lang="en-NO" sz="1800" dirty="0">
                        <a:effectLst/>
                        <a:latin typeface="Calibri" panose="020F0502020204030204" pitchFamily="34" charset="0"/>
                        <a:cs typeface="Calibri" panose="020F0502020204030204" pitchFamily="34" charset="0"/>
                      </a:endParaRPr>
                    </a:p>
                  </a:txBody>
                  <a:tcPr marL="10487" marR="10487" marT="6991" marB="6991"/>
                </a:tc>
                <a:tc>
                  <a:txBody>
                    <a:bodyPr/>
                    <a:lstStyle/>
                    <a:p>
                      <a:r>
                        <a:rPr lang="en-NO" sz="1800" dirty="0">
                          <a:effectLst/>
                          <a:latin typeface="Calibri" panose="020F0502020204030204" pitchFamily="34" charset="0"/>
                          <a:cs typeface="Calibri" panose="020F0502020204030204" pitchFamily="34" charset="0"/>
                        </a:rPr>
                        <a:t>TO PUT IT MILDLY, …</a:t>
                      </a:r>
                    </a:p>
                  </a:txBody>
                  <a:tcPr marL="10487" marR="10487" marT="6991" marB="6991"/>
                </a:tc>
                <a:extLst>
                  <a:ext uri="{0D108BD9-81ED-4DB2-BD59-A6C34878D82A}">
                    <a16:rowId xmlns:a16="http://schemas.microsoft.com/office/drawing/2014/main" val="435892891"/>
                  </a:ext>
                </a:extLst>
              </a:tr>
            </a:tbl>
          </a:graphicData>
        </a:graphic>
      </p:graphicFrame>
      <p:sp>
        <p:nvSpPr>
          <p:cNvPr id="16" name="Rectangle 4">
            <a:extLst>
              <a:ext uri="{FF2B5EF4-FFF2-40B4-BE49-F238E27FC236}">
                <a16:creationId xmlns:a16="http://schemas.microsoft.com/office/drawing/2014/main" id="{2469CE59-788A-90CF-7603-DB2B423842CC}"/>
              </a:ext>
            </a:extLst>
          </p:cNvPr>
          <p:cNvSpPr>
            <a:spLocks noChangeArrowheads="1"/>
          </p:cNvSpPr>
          <p:nvPr/>
        </p:nvSpPr>
        <p:spPr bwMode="auto">
          <a:xfrm>
            <a:off x="50069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NO" altLang="en-NO" sz="1800" b="0" i="0" u="none" strike="noStrike" cap="none" normalizeH="0" baseline="0">
                <a:ln>
                  <a:noFill/>
                </a:ln>
                <a:solidFill>
                  <a:schemeClr val="tx1"/>
                </a:solidFill>
                <a:effectLst/>
                <a:latin typeface="Arial" panose="020B0604020202020204" pitchFamily="34" charset="0"/>
              </a:rPr>
            </a:br>
            <a:endParaRPr kumimoji="0" lang="en-NO" altLang="en-NO" sz="1800" b="0" i="0" u="none" strike="noStrike" cap="none" normalizeH="0" baseline="0">
              <a:ln>
                <a:noFill/>
              </a:ln>
              <a:solidFill>
                <a:schemeClr val="tx1"/>
              </a:solidFill>
              <a:effectLst/>
              <a:latin typeface="Arial" panose="020B0604020202020204" pitchFamily="34" charset="0"/>
            </a:endParaRPr>
          </a:p>
        </p:txBody>
      </p:sp>
      <p:sp>
        <p:nvSpPr>
          <p:cNvPr id="20" name="TextBox 19">
            <a:extLst>
              <a:ext uri="{FF2B5EF4-FFF2-40B4-BE49-F238E27FC236}">
                <a16:creationId xmlns:a16="http://schemas.microsoft.com/office/drawing/2014/main" id="{AF544E72-7D09-6C35-5F1C-8C6E94ABB7EB}"/>
              </a:ext>
            </a:extLst>
          </p:cNvPr>
          <p:cNvSpPr txBox="1"/>
          <p:nvPr/>
        </p:nvSpPr>
        <p:spPr>
          <a:xfrm>
            <a:off x="9756612" y="1435276"/>
            <a:ext cx="1859413" cy="715089"/>
          </a:xfrm>
          <a:prstGeom prst="round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800" dirty="0">
                <a:solidFill>
                  <a:schemeClr val="bg1"/>
                </a:solidFill>
                <a:effectLst/>
              </a:rPr>
              <a:t>Clarify your point</a:t>
            </a:r>
          </a:p>
        </p:txBody>
      </p:sp>
      <p:sp>
        <p:nvSpPr>
          <p:cNvPr id="22" name="TextBox 21">
            <a:extLst>
              <a:ext uri="{FF2B5EF4-FFF2-40B4-BE49-F238E27FC236}">
                <a16:creationId xmlns:a16="http://schemas.microsoft.com/office/drawing/2014/main" id="{FBD63885-AD6D-3356-BB29-16636E12C008}"/>
              </a:ext>
            </a:extLst>
          </p:cNvPr>
          <p:cNvSpPr txBox="1"/>
          <p:nvPr/>
        </p:nvSpPr>
        <p:spPr>
          <a:xfrm>
            <a:off x="9756613" y="2213696"/>
            <a:ext cx="1963495" cy="408623"/>
          </a:xfrm>
          <a:prstGeom prst="round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800" dirty="0">
                <a:solidFill>
                  <a:schemeClr val="bg1"/>
                </a:solidFill>
                <a:effectLst/>
              </a:rPr>
              <a:t>Give an example</a:t>
            </a:r>
            <a:endParaRPr lang="en-NO" dirty="0">
              <a:solidFill>
                <a:schemeClr val="bg1"/>
              </a:solidFill>
            </a:endParaRPr>
          </a:p>
        </p:txBody>
      </p:sp>
      <p:sp>
        <p:nvSpPr>
          <p:cNvPr id="24" name="TextBox 23">
            <a:extLst>
              <a:ext uri="{FF2B5EF4-FFF2-40B4-BE49-F238E27FC236}">
                <a16:creationId xmlns:a16="http://schemas.microsoft.com/office/drawing/2014/main" id="{93B952C4-3111-322B-4DD7-9A2D32E20EBE}"/>
              </a:ext>
            </a:extLst>
          </p:cNvPr>
          <p:cNvSpPr txBox="1"/>
          <p:nvPr/>
        </p:nvSpPr>
        <p:spPr>
          <a:xfrm>
            <a:off x="9756612" y="2710509"/>
            <a:ext cx="1856174" cy="408623"/>
          </a:xfrm>
          <a:prstGeom prst="round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nb-NO" sz="1800" dirty="0" err="1">
                <a:solidFill>
                  <a:schemeClr val="bg1"/>
                </a:solidFill>
                <a:effectLst/>
              </a:rPr>
              <a:t>Add</a:t>
            </a:r>
            <a:r>
              <a:rPr lang="nb-NO" sz="1800" dirty="0">
                <a:solidFill>
                  <a:schemeClr val="bg1"/>
                </a:solidFill>
                <a:effectLst/>
              </a:rPr>
              <a:t> information</a:t>
            </a:r>
            <a:endParaRPr lang="en-NO" dirty="0">
              <a:solidFill>
                <a:schemeClr val="bg1"/>
              </a:solidFill>
            </a:endParaRPr>
          </a:p>
        </p:txBody>
      </p:sp>
      <p:sp>
        <p:nvSpPr>
          <p:cNvPr id="26" name="TextBox 25">
            <a:extLst>
              <a:ext uri="{FF2B5EF4-FFF2-40B4-BE49-F238E27FC236}">
                <a16:creationId xmlns:a16="http://schemas.microsoft.com/office/drawing/2014/main" id="{000EBCB7-2DA6-EE84-C8EA-B91760E6394C}"/>
              </a:ext>
            </a:extLst>
          </p:cNvPr>
          <p:cNvSpPr txBox="1"/>
          <p:nvPr/>
        </p:nvSpPr>
        <p:spPr>
          <a:xfrm>
            <a:off x="9756612" y="3243932"/>
            <a:ext cx="1963496" cy="408623"/>
          </a:xfrm>
          <a:prstGeom prst="round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800" dirty="0">
                <a:solidFill>
                  <a:schemeClr val="bg1"/>
                </a:solidFill>
                <a:effectLst/>
              </a:rPr>
              <a:t>Introduce a topic</a:t>
            </a:r>
            <a:endParaRPr lang="en-NO" dirty="0">
              <a:solidFill>
                <a:schemeClr val="bg1"/>
              </a:solidFill>
            </a:endParaRPr>
          </a:p>
        </p:txBody>
      </p:sp>
      <p:sp>
        <p:nvSpPr>
          <p:cNvPr id="28" name="TextBox 27">
            <a:extLst>
              <a:ext uri="{FF2B5EF4-FFF2-40B4-BE49-F238E27FC236}">
                <a16:creationId xmlns:a16="http://schemas.microsoft.com/office/drawing/2014/main" id="{00E5E8A8-107F-A246-D7CE-0D49ABC3791C}"/>
              </a:ext>
            </a:extLst>
          </p:cNvPr>
          <p:cNvSpPr txBox="1"/>
          <p:nvPr/>
        </p:nvSpPr>
        <p:spPr>
          <a:xfrm>
            <a:off x="9343698" y="3740745"/>
            <a:ext cx="2774076" cy="408623"/>
          </a:xfrm>
          <a:prstGeom prst="round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NO" sz="1800" dirty="0">
                <a:solidFill>
                  <a:schemeClr val="bg1"/>
                </a:solidFill>
                <a:effectLst/>
              </a:rPr>
              <a:t>Str</a:t>
            </a:r>
            <a:r>
              <a:rPr lang="en-US" sz="1800" dirty="0" err="1">
                <a:solidFill>
                  <a:schemeClr val="bg1"/>
                </a:solidFill>
                <a:effectLst/>
              </a:rPr>
              <a:t>ucture</a:t>
            </a:r>
            <a:r>
              <a:rPr lang="en-US" sz="1800" dirty="0">
                <a:solidFill>
                  <a:schemeClr val="bg1"/>
                </a:solidFill>
                <a:effectLst/>
              </a:rPr>
              <a:t> your argument</a:t>
            </a:r>
            <a:endParaRPr lang="en-NO" dirty="0">
              <a:solidFill>
                <a:schemeClr val="bg1"/>
              </a:solidFill>
            </a:endParaRPr>
          </a:p>
        </p:txBody>
      </p:sp>
      <p:sp>
        <p:nvSpPr>
          <p:cNvPr id="30" name="TextBox 29">
            <a:extLst>
              <a:ext uri="{FF2B5EF4-FFF2-40B4-BE49-F238E27FC236}">
                <a16:creationId xmlns:a16="http://schemas.microsoft.com/office/drawing/2014/main" id="{2D3507BF-C837-0DB2-42D3-4728C38565A3}"/>
              </a:ext>
            </a:extLst>
          </p:cNvPr>
          <p:cNvSpPr txBox="1"/>
          <p:nvPr/>
        </p:nvSpPr>
        <p:spPr>
          <a:xfrm>
            <a:off x="9756030" y="4284841"/>
            <a:ext cx="2282119" cy="408623"/>
          </a:xfrm>
          <a:prstGeom prst="round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800" dirty="0">
                <a:solidFill>
                  <a:schemeClr val="bg1"/>
                </a:solidFill>
                <a:effectLst/>
              </a:rPr>
              <a:t>Draw a conclusion</a:t>
            </a:r>
            <a:endParaRPr lang="en-NO" dirty="0">
              <a:solidFill>
                <a:schemeClr val="bg1"/>
              </a:solidFill>
            </a:endParaRPr>
          </a:p>
        </p:txBody>
      </p:sp>
      <p:sp>
        <p:nvSpPr>
          <p:cNvPr id="32" name="TextBox 31">
            <a:extLst>
              <a:ext uri="{FF2B5EF4-FFF2-40B4-BE49-F238E27FC236}">
                <a16:creationId xmlns:a16="http://schemas.microsoft.com/office/drawing/2014/main" id="{CD304679-D11C-A830-0F70-2B3F04CA26D6}"/>
              </a:ext>
            </a:extLst>
          </p:cNvPr>
          <p:cNvSpPr txBox="1"/>
          <p:nvPr/>
        </p:nvSpPr>
        <p:spPr>
          <a:xfrm>
            <a:off x="9665041" y="4844958"/>
            <a:ext cx="2373107" cy="408623"/>
          </a:xfrm>
          <a:prstGeom prst="round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NO" sz="1800" dirty="0">
                <a:solidFill>
                  <a:schemeClr val="bg1"/>
                </a:solidFill>
                <a:effectLst/>
              </a:rPr>
              <a:t>Express your opinion</a:t>
            </a:r>
            <a:endParaRPr lang="en-NO" dirty="0">
              <a:solidFill>
                <a:schemeClr val="bg1"/>
              </a:solidFill>
            </a:endParaRPr>
          </a:p>
        </p:txBody>
      </p:sp>
      <p:sp>
        <p:nvSpPr>
          <p:cNvPr id="34" name="TextBox 33">
            <a:extLst>
              <a:ext uri="{FF2B5EF4-FFF2-40B4-BE49-F238E27FC236}">
                <a16:creationId xmlns:a16="http://schemas.microsoft.com/office/drawing/2014/main" id="{C8E6D9BF-416C-183D-F8AE-3E8339C6F5A4}"/>
              </a:ext>
            </a:extLst>
          </p:cNvPr>
          <p:cNvSpPr txBox="1"/>
          <p:nvPr/>
        </p:nvSpPr>
        <p:spPr>
          <a:xfrm>
            <a:off x="8911652" y="5332115"/>
            <a:ext cx="3280348" cy="408623"/>
          </a:xfrm>
          <a:prstGeom prst="round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r"/>
            <a:r>
              <a:rPr lang="en-US" sz="1800" b="0" dirty="0">
                <a:solidFill>
                  <a:schemeClr val="bg1"/>
                </a:solidFill>
                <a:effectLst/>
              </a:rPr>
              <a:t>Ask someone for their opinion</a:t>
            </a:r>
            <a:endParaRPr lang="en-NO" dirty="0">
              <a:solidFill>
                <a:schemeClr val="bg1"/>
              </a:solidFill>
            </a:endParaRPr>
          </a:p>
        </p:txBody>
      </p:sp>
      <p:sp>
        <p:nvSpPr>
          <p:cNvPr id="36" name="TextBox 35">
            <a:extLst>
              <a:ext uri="{FF2B5EF4-FFF2-40B4-BE49-F238E27FC236}">
                <a16:creationId xmlns:a16="http://schemas.microsoft.com/office/drawing/2014/main" id="{47E99351-F449-6647-DD8D-94E82FBB243C}"/>
              </a:ext>
            </a:extLst>
          </p:cNvPr>
          <p:cNvSpPr txBox="1"/>
          <p:nvPr/>
        </p:nvSpPr>
        <p:spPr>
          <a:xfrm>
            <a:off x="10055839" y="5860175"/>
            <a:ext cx="991974" cy="408623"/>
          </a:xfrm>
          <a:prstGeom prst="round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nb-NO" sz="1800" b="0" dirty="0">
                <a:solidFill>
                  <a:schemeClr val="bg1"/>
                </a:solidFill>
                <a:effectLst/>
              </a:rPr>
              <a:t>Hedge</a:t>
            </a:r>
            <a:endParaRPr lang="en-NO" dirty="0">
              <a:solidFill>
                <a:schemeClr val="bg1"/>
              </a:solidFill>
            </a:endParaRPr>
          </a:p>
        </p:txBody>
      </p:sp>
    </p:spTree>
    <p:extLst>
      <p:ext uri="{BB962C8B-B14F-4D97-AF65-F5344CB8AC3E}">
        <p14:creationId xmlns:p14="http://schemas.microsoft.com/office/powerpoint/2010/main" val="415041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E740-F5C6-8E4C-A78C-FF232CE112AE}"/>
              </a:ext>
            </a:extLst>
          </p:cNvPr>
          <p:cNvSpPr>
            <a:spLocks noGrp="1"/>
          </p:cNvSpPr>
          <p:nvPr>
            <p:ph type="title"/>
          </p:nvPr>
        </p:nvSpPr>
        <p:spPr>
          <a:xfrm>
            <a:off x="571500" y="365125"/>
            <a:ext cx="10515600" cy="1619862"/>
          </a:xfrm>
        </p:spPr>
        <p:txBody>
          <a:bodyPr>
            <a:normAutofit fontScale="90000"/>
          </a:bodyPr>
          <a:lstStyle/>
          <a:p>
            <a:r>
              <a:rPr lang="en-NO" dirty="0"/>
              <a:t>What is a construction?</a:t>
            </a:r>
            <a:br>
              <a:rPr lang="nb-NO" dirty="0"/>
            </a:br>
            <a:br>
              <a:rPr lang="nb-NO" dirty="0"/>
            </a:br>
            <a:r>
              <a:rPr lang="nb-NO" sz="2800" dirty="0" err="1"/>
              <a:t>Examples</a:t>
            </a:r>
            <a:r>
              <a:rPr lang="nb-NO" sz="2800" dirty="0"/>
              <a:t> at </a:t>
            </a:r>
            <a:r>
              <a:rPr lang="nb-NO" sz="2800" dirty="0" err="1"/>
              <a:t>various</a:t>
            </a:r>
            <a:r>
              <a:rPr lang="nb-NO" sz="2800" dirty="0"/>
              <a:t> </a:t>
            </a:r>
            <a:r>
              <a:rPr lang="nb-NO" sz="2800" dirty="0" err="1"/>
              <a:t>levels</a:t>
            </a:r>
            <a:r>
              <a:rPr lang="nb-NO" sz="2800" dirty="0"/>
              <a:t> </a:t>
            </a:r>
            <a:r>
              <a:rPr lang="nb-NO" sz="2800" dirty="0" err="1"/>
              <a:t>of</a:t>
            </a:r>
            <a:r>
              <a:rPr lang="nb-NO" sz="2800" dirty="0"/>
              <a:t> </a:t>
            </a:r>
            <a:r>
              <a:rPr lang="nb-NO" sz="2800" dirty="0" err="1"/>
              <a:t>complexity</a:t>
            </a:r>
            <a:r>
              <a:rPr lang="nb-NO" sz="2800" dirty="0"/>
              <a:t> from Goldberg 2013</a:t>
            </a:r>
            <a:endParaRPr lang="en-NO" sz="3200" dirty="0"/>
          </a:p>
        </p:txBody>
      </p:sp>
      <p:pic>
        <p:nvPicPr>
          <p:cNvPr id="8" name="Content Placeholder 7" descr="A screenshot of a computer&#10;&#10;AI-generated content may be incorrect.">
            <a:extLst>
              <a:ext uri="{FF2B5EF4-FFF2-40B4-BE49-F238E27FC236}">
                <a16:creationId xmlns:a16="http://schemas.microsoft.com/office/drawing/2014/main" id="{53C0B1D4-4F28-2F57-1262-410BC03BE144}"/>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05511" y="1984987"/>
            <a:ext cx="11620501" cy="4755273"/>
          </a:xfrm>
        </p:spPr>
      </p:pic>
      <p:pic>
        <p:nvPicPr>
          <p:cNvPr id="6" name="Picture 3">
            <a:extLst>
              <a:ext uri="{FF2B5EF4-FFF2-40B4-BE49-F238E27FC236}">
                <a16:creationId xmlns:a16="http://schemas.microsoft.com/office/drawing/2014/main" id="{9D602D3D-58B5-C9AC-394E-67B4C1C43FE2}"/>
              </a:ext>
            </a:extLst>
          </p:cNvPr>
          <p:cNvPicPr>
            <a:picLocks noChangeAspect="1"/>
          </p:cNvPicPr>
          <p:nvPr/>
        </p:nvPicPr>
        <p:blipFill>
          <a:blip r:embed="rId4"/>
          <a:stretch>
            <a:fillRect/>
          </a:stretch>
        </p:blipFill>
        <p:spPr>
          <a:xfrm>
            <a:off x="9855199" y="161458"/>
            <a:ext cx="2014943" cy="2014943"/>
          </a:xfrm>
          <a:prstGeom prst="rect">
            <a:avLst/>
          </a:prstGeom>
        </p:spPr>
      </p:pic>
    </p:spTree>
    <p:extLst>
      <p:ext uri="{BB962C8B-B14F-4D97-AF65-F5344CB8AC3E}">
        <p14:creationId xmlns:p14="http://schemas.microsoft.com/office/powerpoint/2010/main" val="37032407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1CBCBE5-5E0F-C8E8-CB0B-54B715E2D549}"/>
              </a:ext>
            </a:extLst>
          </p:cNvPr>
          <p:cNvPicPr>
            <a:picLocks noChangeAspect="1"/>
          </p:cNvPicPr>
          <p:nvPr/>
        </p:nvPicPr>
        <p:blipFill>
          <a:blip r:embed="rId2"/>
          <a:stretch>
            <a:fillRect/>
          </a:stretch>
        </p:blipFill>
        <p:spPr>
          <a:xfrm>
            <a:off x="263265" y="121926"/>
            <a:ext cx="11460649" cy="6614147"/>
          </a:xfrm>
          <a:prstGeom prst="rect">
            <a:avLst/>
          </a:prstGeom>
        </p:spPr>
      </p:pic>
      <p:sp>
        <p:nvSpPr>
          <p:cNvPr id="4" name="Rounded Rectangular Callout 15">
            <a:extLst>
              <a:ext uri="{FF2B5EF4-FFF2-40B4-BE49-F238E27FC236}">
                <a16:creationId xmlns:a16="http://schemas.microsoft.com/office/drawing/2014/main" id="{9C5C7997-C9CA-347B-02E8-72DCE5E8F841}"/>
              </a:ext>
            </a:extLst>
          </p:cNvPr>
          <p:cNvSpPr/>
          <p:nvPr/>
        </p:nvSpPr>
        <p:spPr>
          <a:xfrm>
            <a:off x="7717971" y="1293558"/>
            <a:ext cx="3744686" cy="807386"/>
          </a:xfrm>
          <a:prstGeom prst="wedgeRoundRectCallout">
            <a:avLst>
              <a:gd name="adj1" fmla="val -8075"/>
              <a:gd name="adj2" fmla="val -70619"/>
              <a:gd name="adj3" fmla="val 1666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200" dirty="0">
                <a:latin typeface="Calibri Light" panose="020F0302020204030204" pitchFamily="34" charset="0"/>
                <a:cs typeface="Calibri Light" panose="020F0302020204030204" pitchFamily="34" charset="0"/>
              </a:rPr>
              <a:t>The </a:t>
            </a:r>
            <a:r>
              <a:rPr lang="nb-NO" sz="2200" dirty="0" err="1">
                <a:latin typeface="Calibri Light" panose="020F0302020204030204" pitchFamily="34" charset="0"/>
                <a:cs typeface="Calibri Light" panose="020F0302020204030204" pitchFamily="34" charset="0"/>
              </a:rPr>
              <a:t>exercises</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are</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groupped</a:t>
            </a:r>
            <a:r>
              <a:rPr lang="nb-NO" sz="2200" dirty="0">
                <a:latin typeface="Calibri Light" panose="020F0302020204030204" pitchFamily="34" charset="0"/>
                <a:cs typeface="Calibri Light" panose="020F0302020204030204" pitchFamily="34" charset="0"/>
              </a:rPr>
              <a:t> by </a:t>
            </a:r>
            <a:r>
              <a:rPr lang="nb-NO" sz="2200" dirty="0" err="1">
                <a:latin typeface="Calibri Light" panose="020F0302020204030204" pitchFamily="34" charset="0"/>
                <a:cs typeface="Calibri Light" panose="020F0302020204030204" pitchFamily="34" charset="0"/>
              </a:rPr>
              <a:t>lessons</a:t>
            </a:r>
            <a:r>
              <a:rPr lang="nb-NO" sz="2200" dirty="0">
                <a:latin typeface="Calibri Light" panose="020F0302020204030204" pitchFamily="34" charset="0"/>
                <a:cs typeface="Calibri Light" panose="020F0302020204030204" pitchFamily="34" charset="0"/>
              </a:rPr>
              <a:t> and by </a:t>
            </a:r>
            <a:r>
              <a:rPr lang="nb-NO" sz="2200" dirty="0" err="1">
                <a:latin typeface="Calibri Light" panose="020F0302020204030204" pitchFamily="34" charset="0"/>
                <a:cs typeface="Calibri Light" panose="020F0302020204030204" pitchFamily="34" charset="0"/>
              </a:rPr>
              <a:t>functions</a:t>
            </a:r>
            <a:r>
              <a:rPr lang="nb-NO" sz="2200" dirty="0">
                <a:latin typeface="Calibri Light" panose="020F0302020204030204" pitchFamily="34" charset="0"/>
                <a:cs typeface="Calibri Light" panose="020F0302020204030204" pitchFamily="34" charset="0"/>
              </a:rPr>
              <a:t>.</a:t>
            </a:r>
          </a:p>
        </p:txBody>
      </p:sp>
      <p:sp>
        <p:nvSpPr>
          <p:cNvPr id="6" name="Rounded Rectangular Callout 2">
            <a:extLst>
              <a:ext uri="{FF2B5EF4-FFF2-40B4-BE49-F238E27FC236}">
                <a16:creationId xmlns:a16="http://schemas.microsoft.com/office/drawing/2014/main" id="{6848BEF3-E1B7-9484-F59C-8E9A36D291E6}"/>
              </a:ext>
            </a:extLst>
          </p:cNvPr>
          <p:cNvSpPr/>
          <p:nvPr/>
        </p:nvSpPr>
        <p:spPr>
          <a:xfrm>
            <a:off x="758170" y="5288616"/>
            <a:ext cx="10704487" cy="807386"/>
          </a:xfrm>
          <a:prstGeom prst="wedgeRoundRectCallout">
            <a:avLst>
              <a:gd name="adj1" fmla="val 18665"/>
              <a:gd name="adj2" fmla="val -38303"/>
              <a:gd name="adj3" fmla="val 1666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r>
              <a:rPr lang="en-US" sz="2400" dirty="0">
                <a:latin typeface="Calibri Light" panose="020F0302020204030204" pitchFamily="34" charset="0"/>
                <a:ea typeface="Times New Roman" panose="02020603050405020304" pitchFamily="18" charset="0"/>
                <a:cs typeface="Calibri Light" panose="020F0302020204030204" pitchFamily="34" charset="0"/>
              </a:rPr>
              <a:t>The interface is in Russian, but we provide translations of the content </a:t>
            </a:r>
          </a:p>
          <a:p>
            <a:pPr algn="ctr">
              <a:lnSpc>
                <a:spcPct val="100000"/>
              </a:lnSpc>
              <a:spcBef>
                <a:spcPts val="0"/>
              </a:spcBef>
            </a:pPr>
            <a:r>
              <a:rPr lang="en-US" sz="2400" dirty="0">
                <a:latin typeface="Calibri Light" panose="020F0302020204030204" pitchFamily="34" charset="0"/>
                <a:ea typeface="Times New Roman" panose="02020603050405020304" pitchFamily="18" charset="0"/>
                <a:cs typeface="Calibri Light" panose="020F0302020204030204" pitchFamily="34" charset="0"/>
              </a:rPr>
              <a:t>in English and Norwegian.</a:t>
            </a:r>
          </a:p>
        </p:txBody>
      </p:sp>
    </p:spTree>
    <p:extLst>
      <p:ext uri="{BB962C8B-B14F-4D97-AF65-F5344CB8AC3E}">
        <p14:creationId xmlns:p14="http://schemas.microsoft.com/office/powerpoint/2010/main" val="285655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Nettside, Nettsted, Font&#10;&#10;KI-generert innhold kan være feil.">
            <a:extLst>
              <a:ext uri="{FF2B5EF4-FFF2-40B4-BE49-F238E27FC236}">
                <a16:creationId xmlns:a16="http://schemas.microsoft.com/office/drawing/2014/main" id="{0F0BA8F5-27AA-20F9-D3A5-1E7C93E5406B}"/>
              </a:ext>
            </a:extLst>
          </p:cNvPr>
          <p:cNvPicPr>
            <a:picLocks noChangeAspect="1"/>
          </p:cNvPicPr>
          <p:nvPr/>
        </p:nvPicPr>
        <p:blipFill>
          <a:blip r:embed="rId2"/>
          <a:stretch>
            <a:fillRect/>
          </a:stretch>
        </p:blipFill>
        <p:spPr>
          <a:xfrm>
            <a:off x="315685" y="153068"/>
            <a:ext cx="11342915" cy="6551863"/>
          </a:xfrm>
          <a:prstGeom prst="rect">
            <a:avLst/>
          </a:prstGeom>
        </p:spPr>
      </p:pic>
      <p:sp>
        <p:nvSpPr>
          <p:cNvPr id="4" name="Rounded Rectangular Callout 15">
            <a:extLst>
              <a:ext uri="{FF2B5EF4-FFF2-40B4-BE49-F238E27FC236}">
                <a16:creationId xmlns:a16="http://schemas.microsoft.com/office/drawing/2014/main" id="{7EAEE70F-1B4B-99B3-D9C3-C723C1E571C0}"/>
              </a:ext>
            </a:extLst>
          </p:cNvPr>
          <p:cNvSpPr/>
          <p:nvPr/>
        </p:nvSpPr>
        <p:spPr>
          <a:xfrm>
            <a:off x="5323114" y="4822371"/>
            <a:ext cx="4931229" cy="1360714"/>
          </a:xfrm>
          <a:prstGeom prst="wedgeRoundRectCallout">
            <a:avLst>
              <a:gd name="adj1" fmla="val 11378"/>
              <a:gd name="adj2" fmla="val -67758"/>
              <a:gd name="adj3" fmla="val 1666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latin typeface="Calibri Light" panose="020F0302020204030204" pitchFamily="34" charset="0"/>
                <a:cs typeface="Calibri Light" panose="020F0302020204030204" pitchFamily="34" charset="0"/>
              </a:rPr>
              <a:t>The </a:t>
            </a:r>
            <a:r>
              <a:rPr lang="nb-NO" sz="2200" dirty="0" err="1">
                <a:latin typeface="Calibri Light" panose="020F0302020204030204" pitchFamily="34" charset="0"/>
                <a:cs typeface="Calibri Light" panose="020F0302020204030204" pitchFamily="34" charset="0"/>
              </a:rPr>
              <a:t>exercises</a:t>
            </a:r>
            <a:r>
              <a:rPr lang="nb-NO" sz="2200" dirty="0">
                <a:latin typeface="Calibri Light" panose="020F0302020204030204" pitchFamily="34" charset="0"/>
                <a:cs typeface="Calibri Light" panose="020F0302020204030204" pitchFamily="34" charset="0"/>
              </a:rPr>
              <a:t> cover major </a:t>
            </a:r>
            <a:r>
              <a:rPr lang="nb-NO" sz="2200" dirty="0" err="1">
                <a:latin typeface="Calibri Light" panose="020F0302020204030204" pitchFamily="34" charset="0"/>
                <a:cs typeface="Calibri Light" panose="020F0302020204030204" pitchFamily="34" charset="0"/>
              </a:rPr>
              <a:t>conversational</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topics</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commonly</a:t>
            </a:r>
            <a:r>
              <a:rPr lang="nb-NO" sz="2200" dirty="0">
                <a:latin typeface="Calibri Light" panose="020F0302020204030204" pitchFamily="34" charset="0"/>
                <a:cs typeface="Calibri Light" panose="020F0302020204030204" pitchFamily="34" charset="0"/>
              </a:rPr>
              <a:t> used in </a:t>
            </a:r>
            <a:r>
              <a:rPr lang="nb-NO" sz="2200" dirty="0" err="1">
                <a:latin typeface="Calibri Light" panose="020F0302020204030204" pitchFamily="34" charset="0"/>
                <a:cs typeface="Calibri Light" panose="020F0302020204030204" pitchFamily="34" charset="0"/>
              </a:rPr>
              <a:t>teaching</a:t>
            </a:r>
            <a:r>
              <a:rPr lang="nb-NO" sz="2200" dirty="0">
                <a:latin typeface="Calibri Light" panose="020F0302020204030204" pitchFamily="34" charset="0"/>
                <a:cs typeface="Calibri Light" panose="020F0302020204030204" pitchFamily="34" charset="0"/>
              </a:rPr>
              <a:t> Russian as a </a:t>
            </a:r>
            <a:r>
              <a:rPr lang="nb-NO" sz="2200" dirty="0" err="1">
                <a:latin typeface="Calibri Light" panose="020F0302020204030204" pitchFamily="34" charset="0"/>
                <a:cs typeface="Calibri Light" panose="020F0302020204030204" pitchFamily="34" charset="0"/>
              </a:rPr>
              <a:t>foreign</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language</a:t>
            </a:r>
            <a:r>
              <a:rPr lang="nb-NO" sz="2200" dirty="0">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329584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0489AC3-DCA5-BBF5-F2EC-BE035A4ADA16}"/>
              </a:ext>
            </a:extLst>
          </p:cNvPr>
          <p:cNvPicPr>
            <a:picLocks noChangeAspect="1"/>
          </p:cNvPicPr>
          <p:nvPr/>
        </p:nvPicPr>
        <p:blipFill>
          <a:blip r:embed="rId3"/>
          <a:stretch>
            <a:fillRect/>
          </a:stretch>
        </p:blipFill>
        <p:spPr>
          <a:xfrm>
            <a:off x="2874856" y="356552"/>
            <a:ext cx="7213600" cy="6096000"/>
          </a:xfrm>
          <a:prstGeom prst="rect">
            <a:avLst/>
          </a:prstGeom>
        </p:spPr>
      </p:pic>
      <p:sp>
        <p:nvSpPr>
          <p:cNvPr id="9" name="Rounded Rectangular Callout 15">
            <a:extLst>
              <a:ext uri="{FF2B5EF4-FFF2-40B4-BE49-F238E27FC236}">
                <a16:creationId xmlns:a16="http://schemas.microsoft.com/office/drawing/2014/main" id="{C010E14E-39D5-6ABC-3F90-4614AA78C6E4}"/>
              </a:ext>
            </a:extLst>
          </p:cNvPr>
          <p:cNvSpPr/>
          <p:nvPr/>
        </p:nvSpPr>
        <p:spPr>
          <a:xfrm>
            <a:off x="545177" y="548213"/>
            <a:ext cx="2025636" cy="1992620"/>
          </a:xfrm>
          <a:prstGeom prst="wedgeRoundRectCallout">
            <a:avLst>
              <a:gd name="adj1" fmla="val 63836"/>
              <a:gd name="adj2" fmla="val 19195"/>
              <a:gd name="adj3" fmla="val 1666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200" dirty="0">
                <a:latin typeface="Calibri Light" panose="020F0302020204030204" pitchFamily="34" charset="0"/>
                <a:cs typeface="Calibri Light" panose="020F0302020204030204" pitchFamily="34" charset="0"/>
              </a:rPr>
              <a:t>2025: </a:t>
            </a:r>
            <a:r>
              <a:rPr lang="nb-NO" sz="2200" dirty="0" err="1">
                <a:latin typeface="Calibri Light" panose="020F0302020204030204" pitchFamily="34" charset="0"/>
                <a:cs typeface="Calibri Light" panose="020F0302020204030204" pitchFamily="34" charset="0"/>
              </a:rPr>
              <a:t>created</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version</a:t>
            </a:r>
            <a:r>
              <a:rPr lang="nb-NO" sz="2200" dirty="0">
                <a:latin typeface="Calibri Light" panose="020F0302020204030204" pitchFamily="34" charset="0"/>
                <a:cs typeface="Calibri Light" panose="020F0302020204030204" pitchFamily="34" charset="0"/>
              </a:rPr>
              <a:t> 2.0</a:t>
            </a:r>
          </a:p>
          <a:p>
            <a:r>
              <a:rPr lang="nb-NO" sz="2200" dirty="0">
                <a:latin typeface="Calibri Light" panose="020F0302020204030204" pitchFamily="34" charset="0"/>
                <a:cs typeface="Calibri Light" panose="020F0302020204030204" pitchFamily="34" charset="0"/>
              </a:rPr>
              <a:t>(</a:t>
            </a:r>
            <a:r>
              <a:rPr lang="nb-NO" sz="2200" dirty="0" err="1">
                <a:latin typeface="Calibri Light" panose="020F0302020204030204" pitchFamily="34" charset="0"/>
                <a:cs typeface="Calibri Light" panose="020F0302020204030204" pitchFamily="34" charset="0"/>
              </a:rPr>
              <a:t>using</a:t>
            </a:r>
            <a:r>
              <a:rPr lang="nb-NO" sz="2200" dirty="0">
                <a:latin typeface="Calibri Light" panose="020F0302020204030204" pitchFamily="34" charset="0"/>
                <a:cs typeface="Calibri Light" panose="020F0302020204030204" pitchFamily="34" charset="0"/>
              </a:rPr>
              <a:t> feedback from 2022-2024)</a:t>
            </a:r>
          </a:p>
        </p:txBody>
      </p:sp>
      <p:sp>
        <p:nvSpPr>
          <p:cNvPr id="10" name="Rounded Rectangular Callout 15">
            <a:extLst>
              <a:ext uri="{FF2B5EF4-FFF2-40B4-BE49-F238E27FC236}">
                <a16:creationId xmlns:a16="http://schemas.microsoft.com/office/drawing/2014/main" id="{4D308F3E-2C08-22BD-CFD1-BA08B057D926}"/>
              </a:ext>
            </a:extLst>
          </p:cNvPr>
          <p:cNvSpPr/>
          <p:nvPr/>
        </p:nvSpPr>
        <p:spPr>
          <a:xfrm>
            <a:off x="609377" y="3256438"/>
            <a:ext cx="2621003" cy="1398010"/>
          </a:xfrm>
          <a:prstGeom prst="wedgeRoundRectCallout">
            <a:avLst>
              <a:gd name="adj1" fmla="val 67386"/>
              <a:gd name="adj2" fmla="val 41277"/>
              <a:gd name="adj3" fmla="val 1666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200" dirty="0" err="1">
                <a:latin typeface="Calibri Light" panose="020F0302020204030204" pitchFamily="34" charset="0"/>
                <a:cs typeface="Calibri Light" panose="020F0302020204030204" pitchFamily="34" charset="0"/>
              </a:rPr>
              <a:t>Simplified</a:t>
            </a:r>
            <a:r>
              <a:rPr lang="nb-NO" sz="2200" dirty="0">
                <a:latin typeface="Calibri Light" panose="020F0302020204030204" pitchFamily="34" charset="0"/>
                <a:cs typeface="Calibri Light" panose="020F0302020204030204" pitchFamily="34" charset="0"/>
              </a:rPr>
              <a:t>, </a:t>
            </a:r>
          </a:p>
          <a:p>
            <a:r>
              <a:rPr lang="nb-NO" sz="2200" dirty="0">
                <a:latin typeface="Calibri Light" panose="020F0302020204030204" pitchFamily="34" charset="0"/>
                <a:cs typeface="Calibri Light" panose="020F0302020204030204" pitchFamily="34" charset="0"/>
              </a:rPr>
              <a:t>student-</a:t>
            </a:r>
            <a:r>
              <a:rPr lang="nb-NO" sz="2200" dirty="0" err="1">
                <a:latin typeface="Calibri Light" panose="020F0302020204030204" pitchFamily="34" charset="0"/>
                <a:cs typeface="Calibri Light" panose="020F0302020204030204" pitchFamily="34" charset="0"/>
              </a:rPr>
              <a:t>friendly</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representations</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of</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constructions</a:t>
            </a:r>
            <a:endParaRPr lang="nb-NO" sz="2200" dirty="0">
              <a:latin typeface="Calibri Light" panose="020F0302020204030204" pitchFamily="34" charset="0"/>
              <a:cs typeface="Calibri Light" panose="020F0302020204030204" pitchFamily="34" charset="0"/>
            </a:endParaRPr>
          </a:p>
        </p:txBody>
      </p:sp>
      <p:sp>
        <p:nvSpPr>
          <p:cNvPr id="11" name="Rounded Rectangular Callout 15">
            <a:extLst>
              <a:ext uri="{FF2B5EF4-FFF2-40B4-BE49-F238E27FC236}">
                <a16:creationId xmlns:a16="http://schemas.microsoft.com/office/drawing/2014/main" id="{5E470593-8C43-9A81-063D-07CD29D9D3A2}"/>
              </a:ext>
            </a:extLst>
          </p:cNvPr>
          <p:cNvSpPr/>
          <p:nvPr/>
        </p:nvSpPr>
        <p:spPr>
          <a:xfrm>
            <a:off x="609377" y="4757952"/>
            <a:ext cx="2621003" cy="1050737"/>
          </a:xfrm>
          <a:prstGeom prst="wedgeRoundRectCallout">
            <a:avLst>
              <a:gd name="adj1" fmla="val 96840"/>
              <a:gd name="adj2" fmla="val -64294"/>
              <a:gd name="adj3" fmla="val 1666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200" dirty="0" err="1">
                <a:latin typeface="Calibri Light" panose="020F0302020204030204" pitchFamily="34" charset="0"/>
                <a:cs typeface="Calibri Light" panose="020F0302020204030204" pitchFamily="34" charset="0"/>
              </a:rPr>
              <a:t>Individual</a:t>
            </a:r>
            <a:r>
              <a:rPr lang="nb-NO" sz="2200" dirty="0">
                <a:latin typeface="Calibri Light" panose="020F0302020204030204" pitchFamily="34" charset="0"/>
                <a:cs typeface="Calibri Light" panose="020F0302020204030204" pitchFamily="34" charset="0"/>
              </a:rPr>
              <a:t> links to </a:t>
            </a:r>
            <a:r>
              <a:rPr lang="nb-NO" sz="2200" dirty="0" err="1">
                <a:latin typeface="Calibri Light" panose="020F0302020204030204" pitchFamily="34" charset="0"/>
                <a:cs typeface="Calibri Light" panose="020F0302020204030204" pitchFamily="34" charset="0"/>
              </a:rPr>
              <a:t>descriptions</a:t>
            </a:r>
            <a:r>
              <a:rPr lang="nb-NO" sz="2200" dirty="0">
                <a:latin typeface="Calibri Light" panose="020F0302020204030204" pitchFamily="34" charset="0"/>
                <a:cs typeface="Calibri Light" panose="020F0302020204030204" pitchFamily="34" charset="0"/>
              </a:rPr>
              <a:t> in </a:t>
            </a:r>
            <a:r>
              <a:rPr lang="nb-NO" sz="2200" dirty="0" err="1">
                <a:latin typeface="Calibri Light" panose="020F0302020204030204" pitchFamily="34" charset="0"/>
                <a:cs typeface="Calibri Light" panose="020F0302020204030204" pitchFamily="34" charset="0"/>
              </a:rPr>
              <a:t>RusCon</a:t>
            </a:r>
            <a:r>
              <a:rPr lang="nb-NO" sz="2200" dirty="0">
                <a:latin typeface="Calibri Light" panose="020F0302020204030204" pitchFamily="34" charset="0"/>
                <a:cs typeface="Calibri Light" panose="020F0302020204030204" pitchFamily="34" charset="0"/>
              </a:rPr>
              <a:t> </a:t>
            </a:r>
          </a:p>
        </p:txBody>
      </p:sp>
      <p:sp>
        <p:nvSpPr>
          <p:cNvPr id="12" name="Rounded Rectangular Callout 15">
            <a:extLst>
              <a:ext uri="{FF2B5EF4-FFF2-40B4-BE49-F238E27FC236}">
                <a16:creationId xmlns:a16="http://schemas.microsoft.com/office/drawing/2014/main" id="{C80DD0D7-415F-A36A-6CA1-C48A0A253FBB}"/>
              </a:ext>
            </a:extLst>
          </p:cNvPr>
          <p:cNvSpPr/>
          <p:nvPr/>
        </p:nvSpPr>
        <p:spPr>
          <a:xfrm>
            <a:off x="609377" y="5912193"/>
            <a:ext cx="2621003" cy="735945"/>
          </a:xfrm>
          <a:prstGeom prst="wedgeRoundRectCallout">
            <a:avLst>
              <a:gd name="adj1" fmla="val 66814"/>
              <a:gd name="adj2" fmla="val -66331"/>
              <a:gd name="adj3" fmla="val 1666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200" dirty="0" err="1">
                <a:latin typeface="Calibri Light" panose="020F0302020204030204" pitchFamily="34" charset="0"/>
                <a:cs typeface="Calibri Light" panose="020F0302020204030204" pitchFamily="34" charset="0"/>
              </a:rPr>
              <a:t>Corresponding</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cxns</a:t>
            </a:r>
            <a:r>
              <a:rPr lang="nb-NO" sz="2200" dirty="0">
                <a:latin typeface="Calibri Light" panose="020F0302020204030204" pitchFamily="34" charset="0"/>
                <a:cs typeface="Calibri Light" panose="020F0302020204030204" pitchFamily="34" charset="0"/>
              </a:rPr>
              <a:t> in Eng and </a:t>
            </a:r>
            <a:r>
              <a:rPr lang="nb-NO" sz="2200" dirty="0" err="1">
                <a:latin typeface="Calibri Light" panose="020F0302020204030204" pitchFamily="34" charset="0"/>
                <a:cs typeface="Calibri Light" panose="020F0302020204030204" pitchFamily="34" charset="0"/>
              </a:rPr>
              <a:t>Norw</a:t>
            </a:r>
            <a:endParaRPr lang="nb-NO" sz="2200" dirty="0">
              <a:latin typeface="Calibri Light" panose="020F0302020204030204" pitchFamily="34" charset="0"/>
              <a:cs typeface="Calibri Light" panose="020F0302020204030204" pitchFamily="34" charset="0"/>
            </a:endParaRPr>
          </a:p>
        </p:txBody>
      </p:sp>
      <p:sp>
        <p:nvSpPr>
          <p:cNvPr id="13" name="Rounded Rectangular Callout 15">
            <a:extLst>
              <a:ext uri="{FF2B5EF4-FFF2-40B4-BE49-F238E27FC236}">
                <a16:creationId xmlns:a16="http://schemas.microsoft.com/office/drawing/2014/main" id="{BDB727F8-EDDC-2E25-DFE6-3348AD5F0D62}"/>
              </a:ext>
            </a:extLst>
          </p:cNvPr>
          <p:cNvSpPr/>
          <p:nvPr/>
        </p:nvSpPr>
        <p:spPr>
          <a:xfrm>
            <a:off x="9451299" y="3256438"/>
            <a:ext cx="2131324" cy="1741431"/>
          </a:xfrm>
          <a:prstGeom prst="wedgeRoundRectCallout">
            <a:avLst>
              <a:gd name="adj1" fmla="val -107863"/>
              <a:gd name="adj2" fmla="val 25482"/>
              <a:gd name="adj3" fmla="val 1666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200" dirty="0">
                <a:latin typeface="Calibri Light" panose="020F0302020204030204" pitchFamily="34" charset="0"/>
                <a:cs typeface="Calibri Light" panose="020F0302020204030204" pitchFamily="34" charset="0"/>
              </a:rPr>
              <a:t>New </a:t>
            </a:r>
            <a:r>
              <a:rPr lang="nb-NO" sz="2200" dirty="0" err="1">
                <a:latin typeface="Calibri Light" panose="020F0302020204030204" pitchFamily="34" charset="0"/>
                <a:cs typeface="Calibri Light" panose="020F0302020204030204" pitchFamily="34" charset="0"/>
              </a:rPr>
              <a:t>illustrations</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that</a:t>
            </a:r>
            <a:r>
              <a:rPr lang="nb-NO" sz="2200" dirty="0">
                <a:latin typeface="Calibri Light" panose="020F0302020204030204" pitchFamily="34" charset="0"/>
                <a:cs typeface="Calibri Light" panose="020F0302020204030204" pitchFamily="34" charset="0"/>
              </a:rPr>
              <a:t> match </a:t>
            </a:r>
            <a:r>
              <a:rPr lang="nb-NO" sz="2200" dirty="0" err="1">
                <a:latin typeface="Calibri Light" panose="020F0302020204030204" pitchFamily="34" charset="0"/>
                <a:cs typeface="Calibri Light" panose="020F0302020204030204" pitchFamily="34" charset="0"/>
              </a:rPr>
              <a:t>the</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topic</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of</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the</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lesson</a:t>
            </a:r>
            <a:endParaRPr lang="nb-NO" sz="2200" dirty="0">
              <a:latin typeface="Calibri Light" panose="020F0302020204030204" pitchFamily="34" charset="0"/>
              <a:cs typeface="Calibri Light" panose="020F0302020204030204" pitchFamily="34" charset="0"/>
            </a:endParaRPr>
          </a:p>
        </p:txBody>
      </p:sp>
      <p:sp>
        <p:nvSpPr>
          <p:cNvPr id="2" name="Rounded Rectangular Callout 15">
            <a:extLst>
              <a:ext uri="{FF2B5EF4-FFF2-40B4-BE49-F238E27FC236}">
                <a16:creationId xmlns:a16="http://schemas.microsoft.com/office/drawing/2014/main" id="{1DCA5AD5-6D06-CCFB-E29D-91622F785139}"/>
              </a:ext>
            </a:extLst>
          </p:cNvPr>
          <p:cNvSpPr/>
          <p:nvPr/>
        </p:nvSpPr>
        <p:spPr>
          <a:xfrm>
            <a:off x="9486356" y="5064892"/>
            <a:ext cx="2131324" cy="1398010"/>
          </a:xfrm>
          <a:prstGeom prst="wedgeRoundRectCallout">
            <a:avLst>
              <a:gd name="adj1" fmla="val -65573"/>
              <a:gd name="adj2" fmla="val 214"/>
              <a:gd name="adj3" fmla="val 1666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200" dirty="0">
                <a:latin typeface="Calibri Light" panose="020F0302020204030204" pitchFamily="34" charset="0"/>
                <a:cs typeface="Calibri Light" panose="020F0302020204030204" pitchFamily="34" charset="0"/>
              </a:rPr>
              <a:t>Option to </a:t>
            </a:r>
            <a:r>
              <a:rPr lang="nb-NO" sz="2200" dirty="0" err="1">
                <a:latin typeface="Calibri Light" panose="020F0302020204030204" pitchFamily="34" charset="0"/>
                <a:cs typeface="Calibri Light" panose="020F0302020204030204" pitchFamily="34" charset="0"/>
              </a:rPr>
              <a:t>view</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the</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translation</a:t>
            </a:r>
            <a:r>
              <a:rPr lang="nb-NO" sz="2200" dirty="0">
                <a:latin typeface="Calibri Light" panose="020F0302020204030204" pitchFamily="34" charset="0"/>
                <a:cs typeface="Calibri Light" panose="020F0302020204030204" pitchFamily="34" charset="0"/>
              </a:rPr>
              <a:t> to English and Norwegian</a:t>
            </a:r>
          </a:p>
        </p:txBody>
      </p:sp>
    </p:spTree>
    <p:extLst>
      <p:ext uri="{BB962C8B-B14F-4D97-AF65-F5344CB8AC3E}">
        <p14:creationId xmlns:p14="http://schemas.microsoft.com/office/powerpoint/2010/main" val="180283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A03144CA-545D-32C1-2ADB-819BC8A806AF}"/>
              </a:ext>
            </a:extLst>
          </p:cNvPr>
          <p:cNvPicPr>
            <a:picLocks noChangeAspect="1"/>
          </p:cNvPicPr>
          <p:nvPr/>
        </p:nvPicPr>
        <p:blipFill>
          <a:blip r:embed="rId2"/>
          <a:stretch>
            <a:fillRect/>
          </a:stretch>
        </p:blipFill>
        <p:spPr>
          <a:xfrm>
            <a:off x="2361029" y="462345"/>
            <a:ext cx="7580603" cy="5933309"/>
          </a:xfrm>
          <a:prstGeom prst="rect">
            <a:avLst/>
          </a:prstGeom>
        </p:spPr>
      </p:pic>
      <p:sp>
        <p:nvSpPr>
          <p:cNvPr id="3" name="Rounded Rectangular Callout 15">
            <a:extLst>
              <a:ext uri="{FF2B5EF4-FFF2-40B4-BE49-F238E27FC236}">
                <a16:creationId xmlns:a16="http://schemas.microsoft.com/office/drawing/2014/main" id="{16B62DBE-3839-B7D9-DD1B-60C9BDFE86BB}"/>
              </a:ext>
            </a:extLst>
          </p:cNvPr>
          <p:cNvSpPr/>
          <p:nvPr/>
        </p:nvSpPr>
        <p:spPr>
          <a:xfrm>
            <a:off x="5813684" y="3829986"/>
            <a:ext cx="3937417" cy="1259174"/>
          </a:xfrm>
          <a:prstGeom prst="wedgeRoundRectCallout">
            <a:avLst>
              <a:gd name="adj1" fmla="val -60915"/>
              <a:gd name="adj2" fmla="val 6696"/>
              <a:gd name="adj3" fmla="val 1666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400" b="0" i="0" dirty="0" err="1">
                <a:effectLst/>
                <a:latin typeface="var(--mud-typography-body1-family)"/>
              </a:rPr>
              <a:t>Added</a:t>
            </a:r>
            <a:r>
              <a:rPr lang="nb-NO" sz="2400" b="0" i="0" dirty="0">
                <a:effectLst/>
                <a:latin typeface="var(--mud-typography-body1-family)"/>
              </a:rPr>
              <a:t> </a:t>
            </a:r>
            <a:r>
              <a:rPr lang="nb-NO" sz="2400" b="0" i="0" dirty="0" err="1">
                <a:effectLst/>
                <a:latin typeface="var(--mud-typography-body1-family)"/>
              </a:rPr>
              <a:t>voiceover</a:t>
            </a:r>
            <a:r>
              <a:rPr lang="nb-NO" sz="2400" b="0" i="0" dirty="0">
                <a:effectLst/>
                <a:latin typeface="var(--mud-typography-body1-family)"/>
              </a:rPr>
              <a:t>, </a:t>
            </a:r>
            <a:r>
              <a:rPr lang="nb-NO" sz="2400" b="0" i="0" dirty="0" err="1">
                <a:effectLst/>
                <a:latin typeface="var(--mud-typography-body1-family)"/>
              </a:rPr>
              <a:t>allowing</a:t>
            </a:r>
            <a:r>
              <a:rPr lang="nb-NO" sz="2400" b="0" i="0" dirty="0">
                <a:effectLst/>
                <a:latin typeface="var(--mud-typography-body1-family)"/>
              </a:rPr>
              <a:t> </a:t>
            </a:r>
            <a:r>
              <a:rPr lang="nb-NO" sz="2400" b="0" i="0" dirty="0" err="1">
                <a:effectLst/>
                <a:latin typeface="var(--mud-typography-body1-family)"/>
              </a:rPr>
              <a:t>the</a:t>
            </a:r>
            <a:r>
              <a:rPr lang="nb-NO" sz="2400" b="0" i="0" dirty="0">
                <a:effectLst/>
                <a:latin typeface="var(--mud-typography-body1-family)"/>
              </a:rPr>
              <a:t> </a:t>
            </a:r>
            <a:r>
              <a:rPr lang="nb-NO" sz="2400" b="0" i="0" dirty="0" err="1">
                <a:effectLst/>
                <a:latin typeface="var(--mud-typography-body1-family)"/>
              </a:rPr>
              <a:t>microtexts</a:t>
            </a:r>
            <a:r>
              <a:rPr lang="nb-NO" sz="2400" b="0" i="0" dirty="0">
                <a:effectLst/>
                <a:latin typeface="var(--mud-typography-body1-family)"/>
              </a:rPr>
              <a:t> to be used as </a:t>
            </a:r>
            <a:r>
              <a:rPr lang="nb-NO" sz="2400" b="0" i="0" dirty="0" err="1">
                <a:effectLst/>
                <a:latin typeface="var(--mud-typography-body1-family)"/>
              </a:rPr>
              <a:t>listening</a:t>
            </a:r>
            <a:r>
              <a:rPr lang="nb-NO" sz="2400" b="0" i="0" dirty="0">
                <a:effectLst/>
                <a:latin typeface="var(--mud-typography-body1-family)"/>
              </a:rPr>
              <a:t> </a:t>
            </a:r>
            <a:r>
              <a:rPr lang="nb-NO" sz="2400" b="0" i="0" dirty="0" err="1">
                <a:effectLst/>
                <a:latin typeface="var(--mud-typography-body1-family)"/>
              </a:rPr>
              <a:t>exercises</a:t>
            </a:r>
            <a:r>
              <a:rPr lang="nb-NO" sz="2400" b="0" i="0" dirty="0">
                <a:effectLst/>
                <a:latin typeface="var(--mud-typography-body1-family)"/>
              </a:rPr>
              <a:t>.</a:t>
            </a:r>
          </a:p>
        </p:txBody>
      </p:sp>
      <p:sp>
        <p:nvSpPr>
          <p:cNvPr id="4" name="Rounded Rectangular Callout 15">
            <a:extLst>
              <a:ext uri="{FF2B5EF4-FFF2-40B4-BE49-F238E27FC236}">
                <a16:creationId xmlns:a16="http://schemas.microsoft.com/office/drawing/2014/main" id="{C8805813-832A-70BE-DA39-D119B9DC3E43}"/>
              </a:ext>
            </a:extLst>
          </p:cNvPr>
          <p:cNvSpPr/>
          <p:nvPr/>
        </p:nvSpPr>
        <p:spPr>
          <a:xfrm>
            <a:off x="9886013" y="4242216"/>
            <a:ext cx="2038663" cy="2338467"/>
          </a:xfrm>
          <a:prstGeom prst="wedgeRoundRectCallout">
            <a:avLst>
              <a:gd name="adj1" fmla="val -60002"/>
              <a:gd name="adj2" fmla="val 15671"/>
              <a:gd name="adj3" fmla="val 1666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400" b="0" i="0" dirty="0" err="1">
                <a:effectLst/>
                <a:latin typeface="var(--mud-typography-body1-family)"/>
              </a:rPr>
              <a:t>Improved</a:t>
            </a:r>
            <a:r>
              <a:rPr lang="nb-NO" sz="2400" b="0" i="0" dirty="0">
                <a:effectLst/>
                <a:latin typeface="var(--mud-typography-body1-family)"/>
              </a:rPr>
              <a:t> </a:t>
            </a:r>
            <a:r>
              <a:rPr lang="nb-NO" sz="2400" b="0" i="0" dirty="0" err="1">
                <a:effectLst/>
                <a:latin typeface="var(--mud-typography-body1-family)"/>
              </a:rPr>
              <a:t>functionality</a:t>
            </a:r>
            <a:r>
              <a:rPr lang="nb-NO" sz="2400" b="0" i="0" dirty="0">
                <a:effectLst/>
                <a:latin typeface="var(--mud-typography-body1-family)"/>
              </a:rPr>
              <a:t>: </a:t>
            </a:r>
            <a:r>
              <a:rPr lang="nb-NO" sz="2400" b="0" i="0" dirty="0" err="1">
                <a:effectLst/>
                <a:latin typeface="var(--mud-typography-body1-family)"/>
              </a:rPr>
              <a:t>check</a:t>
            </a:r>
            <a:r>
              <a:rPr lang="nb-NO" sz="2400" b="0" i="0" dirty="0">
                <a:effectLst/>
                <a:latin typeface="var(--mud-typography-body1-family)"/>
              </a:rPr>
              <a:t> </a:t>
            </a:r>
            <a:r>
              <a:rPr lang="nb-NO" sz="2400" b="0" i="0" dirty="0" err="1">
                <a:effectLst/>
                <a:latin typeface="var(--mud-typography-body1-family)"/>
              </a:rPr>
              <a:t>your</a:t>
            </a:r>
            <a:r>
              <a:rPr lang="nb-NO" sz="2400" b="0" i="0" dirty="0">
                <a:effectLst/>
                <a:latin typeface="var(--mud-typography-body1-family)"/>
              </a:rPr>
              <a:t> </a:t>
            </a:r>
            <a:r>
              <a:rPr lang="nb-NO" sz="2400" b="0" i="0" dirty="0" err="1">
                <a:effectLst/>
                <a:latin typeface="var(--mud-typography-body1-family)"/>
              </a:rPr>
              <a:t>answers</a:t>
            </a:r>
            <a:r>
              <a:rPr lang="nb-NO" sz="2400" b="0" i="0" dirty="0">
                <a:effectLst/>
                <a:latin typeface="var(--mud-typography-body1-family)"/>
              </a:rPr>
              <a:t> and </a:t>
            </a:r>
          </a:p>
          <a:p>
            <a:r>
              <a:rPr lang="nb-NO" sz="2400" b="0" i="0" dirty="0" err="1">
                <a:effectLst/>
                <a:latin typeface="var(--mud-typography-body1-family)"/>
              </a:rPr>
              <a:t>view</a:t>
            </a:r>
            <a:r>
              <a:rPr lang="nb-NO" sz="2400" b="0" i="0" dirty="0">
                <a:effectLst/>
                <a:latin typeface="var(--mud-typography-body1-family)"/>
              </a:rPr>
              <a:t> </a:t>
            </a:r>
            <a:r>
              <a:rPr lang="nb-NO" sz="2400" b="0" i="0" dirty="0" err="1">
                <a:effectLst/>
                <a:latin typeface="var(--mud-typography-body1-family)"/>
              </a:rPr>
              <a:t>the</a:t>
            </a:r>
            <a:r>
              <a:rPr lang="nb-NO" sz="2400" b="0" i="0" dirty="0">
                <a:effectLst/>
                <a:latin typeface="var(--mud-typography-body1-family)"/>
              </a:rPr>
              <a:t> </a:t>
            </a:r>
            <a:r>
              <a:rPr lang="nb-NO" sz="2400" dirty="0" err="1">
                <a:latin typeface="var(--mud-typography-body1-family)"/>
              </a:rPr>
              <a:t>answer</a:t>
            </a:r>
            <a:r>
              <a:rPr lang="nb-NO" sz="2400" dirty="0">
                <a:latin typeface="var(--mud-typography-body1-family)"/>
              </a:rPr>
              <a:t> </a:t>
            </a:r>
            <a:r>
              <a:rPr lang="nb-NO" sz="2400" dirty="0" err="1">
                <a:latin typeface="var(--mud-typography-body1-family)"/>
              </a:rPr>
              <a:t>key</a:t>
            </a:r>
            <a:endParaRPr lang="nb-NO" sz="2400" b="0" i="0" dirty="0">
              <a:effectLst/>
              <a:latin typeface="var(--mud-typography-body1-family)"/>
            </a:endParaRPr>
          </a:p>
        </p:txBody>
      </p:sp>
    </p:spTree>
    <p:extLst>
      <p:ext uri="{BB962C8B-B14F-4D97-AF65-F5344CB8AC3E}">
        <p14:creationId xmlns:p14="http://schemas.microsoft.com/office/powerpoint/2010/main" val="304945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8F8095A-E44F-1837-25FB-305E9BA34B70}"/>
              </a:ext>
            </a:extLst>
          </p:cNvPr>
          <p:cNvPicPr>
            <a:picLocks noChangeAspect="1"/>
          </p:cNvPicPr>
          <p:nvPr/>
        </p:nvPicPr>
        <p:blipFill>
          <a:blip r:embed="rId2"/>
          <a:stretch>
            <a:fillRect/>
          </a:stretch>
        </p:blipFill>
        <p:spPr>
          <a:xfrm>
            <a:off x="550579" y="206438"/>
            <a:ext cx="10727021" cy="6517881"/>
          </a:xfrm>
          <a:prstGeom prst="rect">
            <a:avLst/>
          </a:prstGeom>
        </p:spPr>
      </p:pic>
      <p:sp>
        <p:nvSpPr>
          <p:cNvPr id="4" name="Rounded Rectangular Callout 15">
            <a:extLst>
              <a:ext uri="{FF2B5EF4-FFF2-40B4-BE49-F238E27FC236}">
                <a16:creationId xmlns:a16="http://schemas.microsoft.com/office/drawing/2014/main" id="{AA889B28-BBF9-64B6-BF04-E607247F8037}"/>
              </a:ext>
            </a:extLst>
          </p:cNvPr>
          <p:cNvSpPr/>
          <p:nvPr/>
        </p:nvSpPr>
        <p:spPr>
          <a:xfrm>
            <a:off x="550578" y="4049487"/>
            <a:ext cx="3771051" cy="1730828"/>
          </a:xfrm>
          <a:prstGeom prst="wedgeRoundRectCallout">
            <a:avLst>
              <a:gd name="adj1" fmla="val 55182"/>
              <a:gd name="adj2" fmla="val -26271"/>
              <a:gd name="adj3" fmla="val 1666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latin typeface="Calibri Light" panose="020F0302020204030204" pitchFamily="34" charset="0"/>
                <a:cs typeface="Calibri Light" panose="020F0302020204030204" pitchFamily="34" charset="0"/>
              </a:rPr>
              <a:t>The </a:t>
            </a:r>
            <a:r>
              <a:rPr lang="nb-NO" sz="2200" dirty="0" err="1">
                <a:latin typeface="Calibri Light" panose="020F0302020204030204" pitchFamily="34" charset="0"/>
                <a:cs typeface="Calibri Light" panose="020F0302020204030204" pitchFamily="34" charset="0"/>
              </a:rPr>
              <a:t>user</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can</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download</a:t>
            </a:r>
            <a:r>
              <a:rPr lang="nb-NO" sz="2200" dirty="0">
                <a:latin typeface="Calibri Light" panose="020F0302020204030204" pitchFamily="34" charset="0"/>
                <a:cs typeface="Calibri Light" panose="020F0302020204030204" pitchFamily="34" charset="0"/>
              </a:rPr>
              <a:t> a </a:t>
            </a:r>
            <a:r>
              <a:rPr lang="nb-NO" sz="2200" dirty="0" err="1">
                <a:latin typeface="Calibri Light" panose="020F0302020204030204" pitchFamily="34" charset="0"/>
                <a:cs typeface="Calibri Light" panose="020F0302020204030204" pitchFamily="34" charset="0"/>
              </a:rPr>
              <a:t>printable</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version</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of</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each</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lesson</a:t>
            </a:r>
            <a:r>
              <a:rPr lang="nb-NO" sz="2200" dirty="0">
                <a:latin typeface="Calibri Light" panose="020F0302020204030204" pitchFamily="34" charset="0"/>
                <a:cs typeface="Calibri Light" panose="020F0302020204030204" pitchFamily="34" charset="0"/>
              </a:rPr>
              <a:t> from </a:t>
            </a:r>
            <a:r>
              <a:rPr lang="nb-NO" sz="2200" dirty="0" err="1">
                <a:latin typeface="Calibri Light" panose="020F0302020204030204" pitchFamily="34" charset="0"/>
                <a:cs typeface="Calibri Light" panose="020F0302020204030204" pitchFamily="34" charset="0"/>
              </a:rPr>
              <a:t>the</a:t>
            </a:r>
            <a:r>
              <a:rPr lang="nb-NO" sz="2200" dirty="0">
                <a:latin typeface="Calibri Light" panose="020F0302020204030204" pitchFamily="34" charset="0"/>
                <a:cs typeface="Calibri Light" panose="020F0302020204030204" pitchFamily="34" charset="0"/>
              </a:rPr>
              <a:t> website.</a:t>
            </a:r>
          </a:p>
        </p:txBody>
      </p:sp>
    </p:spTree>
    <p:extLst>
      <p:ext uri="{BB962C8B-B14F-4D97-AF65-F5344CB8AC3E}">
        <p14:creationId xmlns:p14="http://schemas.microsoft.com/office/powerpoint/2010/main" val="77470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B1ABCC-A68D-1C53-ACDB-FAEA6AEB18E5}"/>
              </a:ext>
            </a:extLst>
          </p:cNvPr>
          <p:cNvSpPr>
            <a:spLocks noGrp="1"/>
          </p:cNvSpPr>
          <p:nvPr>
            <p:ph type="title"/>
          </p:nvPr>
        </p:nvSpPr>
        <p:spPr>
          <a:xfrm>
            <a:off x="838199" y="365125"/>
            <a:ext cx="10867697" cy="840937"/>
          </a:xfrm>
        </p:spPr>
        <p:txBody>
          <a:bodyPr>
            <a:normAutofit fontScale="90000"/>
          </a:bodyPr>
          <a:lstStyle/>
          <a:p>
            <a:r>
              <a:rPr lang="nb-NO" sz="3200" kern="0" dirty="0" err="1">
                <a:effectLst/>
                <a:ea typeface="Times New Roman" panose="02020603050405020304" pitchFamily="18" charset="0"/>
              </a:rPr>
              <a:t>Review</a:t>
            </a:r>
            <a:r>
              <a:rPr lang="nb-NO" sz="3200" kern="0" dirty="0">
                <a:effectLst/>
                <a:ea typeface="Times New Roman" panose="02020603050405020304" pitchFamily="18" charset="0"/>
              </a:rPr>
              <a:t> </a:t>
            </a:r>
            <a:r>
              <a:rPr lang="nb-NO" sz="3200" kern="0" dirty="0" err="1">
                <a:effectLst/>
                <a:ea typeface="Times New Roman" panose="02020603050405020304" pitchFamily="18" charset="0"/>
              </a:rPr>
              <a:t>lessons</a:t>
            </a:r>
            <a:r>
              <a:rPr lang="nb-NO" sz="3200" kern="0" dirty="0">
                <a:effectLst/>
                <a:ea typeface="Times New Roman" panose="02020603050405020304" pitchFamily="18" charset="0"/>
              </a:rPr>
              <a:t> </a:t>
            </a:r>
            <a:r>
              <a:rPr lang="nb-NO" sz="3200" kern="0" dirty="0" err="1">
                <a:effectLst/>
                <a:ea typeface="Times New Roman" panose="02020603050405020304" pitchFamily="18" charset="0"/>
              </a:rPr>
              <a:t>systematize</a:t>
            </a:r>
            <a:r>
              <a:rPr lang="nb-NO" sz="3200" kern="0" dirty="0">
                <a:effectLst/>
                <a:ea typeface="Times New Roman" panose="02020603050405020304" pitchFamily="18" charset="0"/>
              </a:rPr>
              <a:t> constructions </a:t>
            </a:r>
            <a:r>
              <a:rPr lang="nb-NO" sz="3200" kern="0" dirty="0" err="1">
                <a:effectLst/>
                <a:ea typeface="Times New Roman" panose="02020603050405020304" pitchFamily="18" charset="0"/>
              </a:rPr>
              <a:t>across</a:t>
            </a:r>
            <a:r>
              <a:rPr lang="nb-NO" sz="3200" kern="0" dirty="0">
                <a:effectLst/>
                <a:ea typeface="Times New Roman" panose="02020603050405020304" pitchFamily="18" charset="0"/>
              </a:rPr>
              <a:t> </a:t>
            </a:r>
            <a:r>
              <a:rPr lang="nb-NO" sz="3200" kern="0" dirty="0" err="1">
                <a:effectLst/>
                <a:ea typeface="Times New Roman" panose="02020603050405020304" pitchFamily="18" charset="0"/>
              </a:rPr>
              <a:t>their</a:t>
            </a:r>
            <a:r>
              <a:rPr lang="nb-NO" sz="3200" kern="0" dirty="0">
                <a:effectLst/>
                <a:ea typeface="Times New Roman" panose="02020603050405020304" pitchFamily="18" charset="0"/>
              </a:rPr>
              <a:t> </a:t>
            </a:r>
            <a:r>
              <a:rPr lang="nb-NO" sz="3200" kern="0" dirty="0" err="1">
                <a:effectLst/>
                <a:ea typeface="Times New Roman" panose="02020603050405020304" pitchFamily="18" charset="0"/>
              </a:rPr>
              <a:t>functions</a:t>
            </a:r>
            <a:endParaRPr lang="nb-NO" sz="3200" kern="0" dirty="0">
              <a:effectLst/>
              <a:ea typeface="Times New Roman" panose="02020603050405020304" pitchFamily="18" charset="0"/>
            </a:endParaRPr>
          </a:p>
        </p:txBody>
      </p:sp>
      <p:sp>
        <p:nvSpPr>
          <p:cNvPr id="4" name="Plassholder for lysbildenummer 3">
            <a:extLst>
              <a:ext uri="{FF2B5EF4-FFF2-40B4-BE49-F238E27FC236}">
                <a16:creationId xmlns:a16="http://schemas.microsoft.com/office/drawing/2014/main" id="{04B0D18D-01F3-4B65-9364-9705872A7608}"/>
              </a:ext>
            </a:extLst>
          </p:cNvPr>
          <p:cNvSpPr>
            <a:spLocks noGrp="1"/>
          </p:cNvSpPr>
          <p:nvPr>
            <p:ph type="sldNum" sz="quarter" idx="12"/>
          </p:nvPr>
        </p:nvSpPr>
        <p:spPr/>
        <p:txBody>
          <a:bodyPr/>
          <a:lstStyle/>
          <a:p>
            <a:fld id="{6E77C5C6-3357-E145-B5C5-5B5168CE97B5}" type="slidenum">
              <a:rPr lang="en-NO" smtClean="0"/>
              <a:t>75</a:t>
            </a:fld>
            <a:endParaRPr lang="en-NO"/>
          </a:p>
        </p:txBody>
      </p:sp>
      <p:sp>
        <p:nvSpPr>
          <p:cNvPr id="7" name="Rounded Rectangular Callout 18">
            <a:extLst>
              <a:ext uri="{FF2B5EF4-FFF2-40B4-BE49-F238E27FC236}">
                <a16:creationId xmlns:a16="http://schemas.microsoft.com/office/drawing/2014/main" id="{F2527738-EF66-0DE5-D1BA-AFA7BF1D7009}"/>
              </a:ext>
            </a:extLst>
          </p:cNvPr>
          <p:cNvSpPr/>
          <p:nvPr/>
        </p:nvSpPr>
        <p:spPr>
          <a:xfrm>
            <a:off x="8702565" y="4670202"/>
            <a:ext cx="3127485" cy="1822673"/>
          </a:xfrm>
          <a:prstGeom prst="wedgeRoundRectCallout">
            <a:avLst>
              <a:gd name="adj1" fmla="val -60078"/>
              <a:gd name="adj2" fmla="val 18597"/>
              <a:gd name="adj3" fmla="val 16667"/>
            </a:avLst>
          </a:prstGeom>
          <a:solidFill>
            <a:schemeClr val="accent4">
              <a:lumMod val="5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nb-NO" sz="2200" dirty="0">
                <a:latin typeface="Calibri" panose="020F0502020204030204" pitchFamily="34" charset="0"/>
                <a:cs typeface="Calibri" panose="020F0502020204030204" pitchFamily="34" charset="0"/>
              </a:rPr>
              <a:t>Constructions </a:t>
            </a:r>
            <a:r>
              <a:rPr lang="nb-NO" sz="2200" dirty="0" err="1">
                <a:latin typeface="Calibri" panose="020F0502020204030204" pitchFamily="34" charset="0"/>
                <a:cs typeface="Calibri" panose="020F0502020204030204" pitchFamily="34" charset="0"/>
              </a:rPr>
              <a:t>that</a:t>
            </a:r>
            <a:r>
              <a:rPr lang="nb-NO" sz="2200" dirty="0">
                <a:latin typeface="Calibri" panose="020F0502020204030204" pitchFamily="34" charset="0"/>
                <a:cs typeface="Calibri" panose="020F0502020204030204" pitchFamily="34" charset="0"/>
              </a:rPr>
              <a:t> introduce </a:t>
            </a:r>
            <a:r>
              <a:rPr lang="nb-NO" sz="2200" dirty="0" err="1">
                <a:latin typeface="Calibri" panose="020F0502020204030204" pitchFamily="34" charset="0"/>
                <a:cs typeface="Calibri" panose="020F0502020204030204" pitchFamily="34" charset="0"/>
              </a:rPr>
              <a:t>additional</a:t>
            </a:r>
            <a:r>
              <a:rPr lang="nb-NO" sz="2200" dirty="0">
                <a:latin typeface="Calibri" panose="020F0502020204030204" pitchFamily="34" charset="0"/>
                <a:cs typeface="Calibri" panose="020F0502020204030204" pitchFamily="34" charset="0"/>
              </a:rPr>
              <a:t> </a:t>
            </a:r>
            <a:r>
              <a:rPr lang="nb-NO" sz="2200" dirty="0" err="1">
                <a:latin typeface="Calibri" panose="020F0502020204030204" pitchFamily="34" charset="0"/>
                <a:cs typeface="Calibri" panose="020F0502020204030204" pitchFamily="34" charset="0"/>
              </a:rPr>
              <a:t>information</a:t>
            </a:r>
            <a:r>
              <a:rPr lang="nb-NO" sz="22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nb-NO" sz="2200" dirty="0" err="1">
                <a:latin typeface="Calibri" panose="020F0502020204030204" pitchFamily="34" charset="0"/>
                <a:cs typeface="Calibri" panose="020F0502020204030204" pitchFamily="34" charset="0"/>
              </a:rPr>
              <a:t>Exercises</a:t>
            </a:r>
            <a:r>
              <a:rPr lang="nb-NO" sz="2200" dirty="0">
                <a:latin typeface="Calibri" panose="020F0502020204030204" pitchFamily="34" charset="0"/>
                <a:cs typeface="Calibri" panose="020F0502020204030204" pitchFamily="34" charset="0"/>
              </a:rPr>
              <a:t> </a:t>
            </a:r>
            <a:r>
              <a:rPr lang="nb-NO" sz="2200" dirty="0" err="1">
                <a:latin typeface="Calibri" panose="020F0502020204030204" pitchFamily="34" charset="0"/>
                <a:cs typeface="Calibri" panose="020F0502020204030204" pitchFamily="34" charset="0"/>
              </a:rPr>
              <a:t>on</a:t>
            </a:r>
            <a:r>
              <a:rPr lang="nb-NO" sz="2200" dirty="0">
                <a:latin typeface="Calibri" panose="020F0502020204030204" pitchFamily="34" charset="0"/>
                <a:cs typeface="Calibri" panose="020F0502020204030204" pitchFamily="34" charset="0"/>
              </a:rPr>
              <a:t> </a:t>
            </a:r>
            <a:r>
              <a:rPr lang="nb-NO" sz="2200" dirty="0" err="1">
                <a:latin typeface="Calibri" panose="020F0502020204030204" pitchFamily="34" charset="0"/>
                <a:cs typeface="Calibri" panose="020F0502020204030204" pitchFamily="34" charset="0"/>
              </a:rPr>
              <a:t>how</a:t>
            </a:r>
            <a:r>
              <a:rPr lang="nb-NO" sz="2200" dirty="0">
                <a:latin typeface="Calibri" panose="020F0502020204030204" pitchFamily="34" charset="0"/>
                <a:cs typeface="Calibri" panose="020F0502020204030204" pitchFamily="34" charset="0"/>
              </a:rPr>
              <a:t> to </a:t>
            </a:r>
            <a:r>
              <a:rPr lang="nb-NO" sz="2200" dirty="0" err="1">
                <a:latin typeface="Calibri" panose="020F0502020204030204" pitchFamily="34" charset="0"/>
                <a:cs typeface="Calibri" panose="020F0502020204030204" pitchFamily="34" charset="0"/>
              </a:rPr>
              <a:t>choose</a:t>
            </a:r>
            <a:r>
              <a:rPr lang="nb-NO" sz="2200" dirty="0">
                <a:latin typeface="Calibri" panose="020F0502020204030204" pitchFamily="34" charset="0"/>
                <a:cs typeface="Calibri" panose="020F0502020204030204" pitchFamily="34" charset="0"/>
              </a:rPr>
              <a:t> </a:t>
            </a:r>
            <a:r>
              <a:rPr lang="nb-NO" sz="2200" dirty="0" err="1">
                <a:latin typeface="Calibri" panose="020F0502020204030204" pitchFamily="34" charset="0"/>
                <a:cs typeface="Calibri" panose="020F0502020204030204" pitchFamily="34" charset="0"/>
              </a:rPr>
              <a:t>among</a:t>
            </a:r>
            <a:r>
              <a:rPr lang="nb-NO" sz="2200" dirty="0">
                <a:latin typeface="Calibri" panose="020F0502020204030204" pitchFamily="34" charset="0"/>
                <a:cs typeface="Calibri" panose="020F0502020204030204" pitchFamily="34" charset="0"/>
              </a:rPr>
              <a:t> </a:t>
            </a:r>
            <a:r>
              <a:rPr lang="nb-NO" sz="2200" dirty="0" err="1">
                <a:latin typeface="Calibri" panose="020F0502020204030204" pitchFamily="34" charset="0"/>
                <a:cs typeface="Calibri" panose="020F0502020204030204" pitchFamily="34" charset="0"/>
              </a:rPr>
              <a:t>them</a:t>
            </a:r>
            <a:r>
              <a:rPr lang="nb-NO" sz="2200" dirty="0">
                <a:latin typeface="Calibri" panose="020F0502020204030204" pitchFamily="34" charset="0"/>
                <a:cs typeface="Calibri" panose="020F0502020204030204" pitchFamily="34" charset="0"/>
              </a:rPr>
              <a:t>.</a:t>
            </a:r>
            <a:endParaRPr lang="x-none" sz="2200"/>
          </a:p>
        </p:txBody>
      </p:sp>
      <p:pic>
        <p:nvPicPr>
          <p:cNvPr id="10" name="Bilde 9">
            <a:extLst>
              <a:ext uri="{FF2B5EF4-FFF2-40B4-BE49-F238E27FC236}">
                <a16:creationId xmlns:a16="http://schemas.microsoft.com/office/drawing/2014/main" id="{71F6E042-89E2-317D-78FC-B9A0C186FE65}"/>
              </a:ext>
            </a:extLst>
          </p:cNvPr>
          <p:cNvPicPr>
            <a:picLocks noChangeAspect="1"/>
          </p:cNvPicPr>
          <p:nvPr/>
        </p:nvPicPr>
        <p:blipFill>
          <a:blip r:embed="rId2"/>
          <a:stretch>
            <a:fillRect/>
          </a:stretch>
        </p:blipFill>
        <p:spPr>
          <a:xfrm>
            <a:off x="917028" y="1102059"/>
            <a:ext cx="7422931" cy="5542307"/>
          </a:xfrm>
          <a:prstGeom prst="rect">
            <a:avLst/>
          </a:prstGeom>
        </p:spPr>
      </p:pic>
    </p:spTree>
    <p:extLst>
      <p:ext uri="{BB962C8B-B14F-4D97-AF65-F5344CB8AC3E}">
        <p14:creationId xmlns:p14="http://schemas.microsoft.com/office/powerpoint/2010/main" val="87250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9E2FAB4A-6EDC-6ED5-CEDF-AFE8EC818C8D}"/>
              </a:ext>
            </a:extLst>
          </p:cNvPr>
          <p:cNvPicPr>
            <a:picLocks noChangeAspect="1"/>
          </p:cNvPicPr>
          <p:nvPr/>
        </p:nvPicPr>
        <p:blipFill>
          <a:blip r:embed="rId3"/>
          <a:stretch>
            <a:fillRect/>
          </a:stretch>
        </p:blipFill>
        <p:spPr>
          <a:xfrm>
            <a:off x="713170" y="191708"/>
            <a:ext cx="8005160" cy="6474583"/>
          </a:xfrm>
          <a:prstGeom prst="rect">
            <a:avLst/>
          </a:prstGeom>
        </p:spPr>
      </p:pic>
      <p:sp>
        <p:nvSpPr>
          <p:cNvPr id="2" name="Slide Number Placeholder 1">
            <a:extLst>
              <a:ext uri="{FF2B5EF4-FFF2-40B4-BE49-F238E27FC236}">
                <a16:creationId xmlns:a16="http://schemas.microsoft.com/office/drawing/2014/main" id="{DC34B350-02E3-CA23-D7D8-1B59D3C252C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C848D9-AA18-4746-9306-EBB926ED27EC}" type="slidenum">
              <a:rPr lang="en-US" smtClean="0"/>
              <a:pPr/>
              <a:t>76</a:t>
            </a:fld>
            <a:endParaRPr lang="en-NO"/>
          </a:p>
        </p:txBody>
      </p:sp>
      <p:sp>
        <p:nvSpPr>
          <p:cNvPr id="5" name="Rounded Rectangular Callout 18">
            <a:extLst>
              <a:ext uri="{FF2B5EF4-FFF2-40B4-BE49-F238E27FC236}">
                <a16:creationId xmlns:a16="http://schemas.microsoft.com/office/drawing/2014/main" id="{8082E54A-F280-4C11-C2EC-C969150DCD63}"/>
              </a:ext>
            </a:extLst>
          </p:cNvPr>
          <p:cNvSpPr/>
          <p:nvPr/>
        </p:nvSpPr>
        <p:spPr>
          <a:xfrm>
            <a:off x="874951" y="278413"/>
            <a:ext cx="1615402" cy="850515"/>
          </a:xfrm>
          <a:prstGeom prst="wedgeRoundRectCallout">
            <a:avLst>
              <a:gd name="adj1" fmla="val 21896"/>
              <a:gd name="adj2" fmla="val 138911"/>
              <a:gd name="adj3" fmla="val 16667"/>
            </a:avLst>
          </a:prstGeom>
          <a:solidFill>
            <a:schemeClr val="accent4">
              <a:lumMod val="5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latin typeface="Calibri" panose="020F0502020204030204" pitchFamily="34" charset="0"/>
                <a:cs typeface="Calibri" panose="020F0502020204030204" pitchFamily="34" charset="0"/>
              </a:rPr>
              <a:t>Discourse </a:t>
            </a:r>
            <a:r>
              <a:rPr lang="nb-NO" sz="2200" dirty="0" err="1">
                <a:latin typeface="Calibri" panose="020F0502020204030204" pitchFamily="34" charset="0"/>
                <a:cs typeface="Calibri" panose="020F0502020204030204" pitchFamily="34" charset="0"/>
              </a:rPr>
              <a:t>functions</a:t>
            </a:r>
            <a:endParaRPr lang="x-none" sz="2200"/>
          </a:p>
        </p:txBody>
      </p:sp>
      <p:sp>
        <p:nvSpPr>
          <p:cNvPr id="6" name="Rounded Rectangular Callout 18">
            <a:extLst>
              <a:ext uri="{FF2B5EF4-FFF2-40B4-BE49-F238E27FC236}">
                <a16:creationId xmlns:a16="http://schemas.microsoft.com/office/drawing/2014/main" id="{E082F872-939A-34BF-6000-F98ECC95C081}"/>
              </a:ext>
            </a:extLst>
          </p:cNvPr>
          <p:cNvSpPr/>
          <p:nvPr/>
        </p:nvSpPr>
        <p:spPr>
          <a:xfrm>
            <a:off x="2556946" y="278413"/>
            <a:ext cx="2002000" cy="850515"/>
          </a:xfrm>
          <a:prstGeom prst="wedgeRoundRectCallout">
            <a:avLst>
              <a:gd name="adj1" fmla="val 10260"/>
              <a:gd name="adj2" fmla="val 114814"/>
              <a:gd name="adj3" fmla="val 16667"/>
            </a:avLst>
          </a:prstGeom>
          <a:solidFill>
            <a:schemeClr val="accent4">
              <a:lumMod val="5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err="1">
                <a:latin typeface="Calibri" panose="020F0502020204030204" pitchFamily="34" charset="0"/>
                <a:cs typeface="Calibri" panose="020F0502020204030204" pitchFamily="34" charset="0"/>
              </a:rPr>
              <a:t>constructions</a:t>
            </a:r>
            <a:r>
              <a:rPr lang="nb-NO" sz="2200" dirty="0">
                <a:latin typeface="Calibri" panose="020F0502020204030204" pitchFamily="34" charset="0"/>
                <a:cs typeface="Calibri" panose="020F0502020204030204" pitchFamily="34" charset="0"/>
              </a:rPr>
              <a:t> to </a:t>
            </a:r>
            <a:r>
              <a:rPr lang="nb-NO" sz="2200" dirty="0" err="1">
                <a:latin typeface="Calibri" panose="020F0502020204030204" pitchFamily="34" charset="0"/>
                <a:cs typeface="Calibri" panose="020F0502020204030204" pitchFamily="34" charset="0"/>
              </a:rPr>
              <a:t>choose</a:t>
            </a:r>
            <a:endParaRPr lang="x-none" sz="2200"/>
          </a:p>
        </p:txBody>
      </p:sp>
      <p:sp>
        <p:nvSpPr>
          <p:cNvPr id="7" name="Rounded Rectangular Callout 18">
            <a:extLst>
              <a:ext uri="{FF2B5EF4-FFF2-40B4-BE49-F238E27FC236}">
                <a16:creationId xmlns:a16="http://schemas.microsoft.com/office/drawing/2014/main" id="{ACC4B8B1-63F8-6F7C-943D-D2247AFA2BE2}"/>
              </a:ext>
            </a:extLst>
          </p:cNvPr>
          <p:cNvSpPr/>
          <p:nvPr/>
        </p:nvSpPr>
        <p:spPr>
          <a:xfrm>
            <a:off x="4623788" y="278413"/>
            <a:ext cx="2002000" cy="850515"/>
          </a:xfrm>
          <a:prstGeom prst="wedgeRoundRectCallout">
            <a:avLst>
              <a:gd name="adj1" fmla="val -24502"/>
              <a:gd name="adj2" fmla="val 123222"/>
              <a:gd name="adj3" fmla="val 16667"/>
            </a:avLst>
          </a:prstGeom>
          <a:solidFill>
            <a:schemeClr val="accent4">
              <a:lumMod val="5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err="1">
                <a:latin typeface="Calibri" panose="020F0502020204030204" pitchFamily="34" charset="0"/>
                <a:cs typeface="Calibri" panose="020F0502020204030204" pitchFamily="34" charset="0"/>
              </a:rPr>
              <a:t>lexical</a:t>
            </a:r>
            <a:r>
              <a:rPr lang="nb-NO" sz="2200" dirty="0">
                <a:latin typeface="Calibri" panose="020F0502020204030204" pitchFamily="34" charset="0"/>
                <a:cs typeface="Calibri" panose="020F0502020204030204" pitchFamily="34" charset="0"/>
              </a:rPr>
              <a:t> fillers</a:t>
            </a:r>
            <a:endParaRPr lang="x-none" sz="2200"/>
          </a:p>
        </p:txBody>
      </p:sp>
      <p:sp>
        <p:nvSpPr>
          <p:cNvPr id="8" name="Rounded Rectangle 4">
            <a:extLst>
              <a:ext uri="{FF2B5EF4-FFF2-40B4-BE49-F238E27FC236}">
                <a16:creationId xmlns:a16="http://schemas.microsoft.com/office/drawing/2014/main" id="{016EE5FE-13CE-AB35-A8F1-F3B00D1703F0}"/>
              </a:ext>
            </a:extLst>
          </p:cNvPr>
          <p:cNvSpPr/>
          <p:nvPr/>
        </p:nvSpPr>
        <p:spPr>
          <a:xfrm>
            <a:off x="2585545" y="1810620"/>
            <a:ext cx="1584434" cy="4909006"/>
          </a:xfrm>
          <a:prstGeom prst="roundRect">
            <a:avLst>
              <a:gd name="adj" fmla="val 12969"/>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ounded Rectangular Callout 18">
            <a:extLst>
              <a:ext uri="{FF2B5EF4-FFF2-40B4-BE49-F238E27FC236}">
                <a16:creationId xmlns:a16="http://schemas.microsoft.com/office/drawing/2014/main" id="{B2828BA6-1DF4-090C-01C8-F0D2C4794A0F}"/>
              </a:ext>
            </a:extLst>
          </p:cNvPr>
          <p:cNvSpPr/>
          <p:nvPr/>
        </p:nvSpPr>
        <p:spPr>
          <a:xfrm>
            <a:off x="8155341" y="800097"/>
            <a:ext cx="3523086" cy="1822673"/>
          </a:xfrm>
          <a:prstGeom prst="wedgeRoundRectCallout">
            <a:avLst>
              <a:gd name="adj1" fmla="val -59812"/>
              <a:gd name="adj2" fmla="val 16483"/>
              <a:gd name="adj3" fmla="val 16667"/>
            </a:avLst>
          </a:prstGeom>
          <a:solidFill>
            <a:schemeClr val="accent4">
              <a:lumMod val="5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latin typeface="Calibri" panose="020F0502020204030204" pitchFamily="34" charset="0"/>
                <a:cs typeface="Calibri" panose="020F0502020204030204" pitchFamily="34" charset="0"/>
              </a:rPr>
              <a:t>Target </a:t>
            </a:r>
            <a:r>
              <a:rPr lang="nb-NO" sz="2400" dirty="0" err="1">
                <a:latin typeface="Calibri" panose="020F0502020204030204" pitchFamily="34" charset="0"/>
                <a:cs typeface="Calibri" panose="020F0502020204030204" pitchFamily="34" charset="0"/>
              </a:rPr>
              <a:t>constructions</a:t>
            </a:r>
            <a:r>
              <a:rPr lang="nb-NO" sz="2400" dirty="0">
                <a:latin typeface="Calibri" panose="020F0502020204030204" pitchFamily="34" charset="0"/>
                <a:cs typeface="Calibri" panose="020F0502020204030204" pitchFamily="34" charset="0"/>
              </a:rPr>
              <a:t> can be </a:t>
            </a:r>
            <a:r>
              <a:rPr lang="nb-NO" sz="2400" dirty="0" err="1">
                <a:latin typeface="Calibri" panose="020F0502020204030204" pitchFamily="34" charset="0"/>
                <a:cs typeface="Calibri" panose="020F0502020204030204" pitchFamily="34" charset="0"/>
              </a:rPr>
              <a:t>combined</a:t>
            </a:r>
            <a:r>
              <a:rPr lang="nb-NO" sz="2400" dirty="0">
                <a:latin typeface="Calibri" panose="020F0502020204030204" pitchFamily="34" charset="0"/>
                <a:cs typeface="Calibri" panose="020F0502020204030204" pitchFamily="34" charset="0"/>
              </a:rPr>
              <a:t> </a:t>
            </a:r>
            <a:r>
              <a:rPr lang="nb-NO" sz="2400" dirty="0" err="1">
                <a:latin typeface="Calibri" panose="020F0502020204030204" pitchFamily="34" charset="0"/>
                <a:cs typeface="Calibri" panose="020F0502020204030204" pitchFamily="34" charset="0"/>
              </a:rPr>
              <a:t>into</a:t>
            </a:r>
            <a:r>
              <a:rPr lang="nb-NO" sz="2400" dirty="0">
                <a:latin typeface="Calibri" panose="020F0502020204030204" pitchFamily="34" charset="0"/>
                <a:cs typeface="Calibri" panose="020F0502020204030204" pitchFamily="34" charset="0"/>
              </a:rPr>
              <a:t> </a:t>
            </a:r>
          </a:p>
          <a:p>
            <a:pPr algn="ctr"/>
            <a:r>
              <a:rPr lang="nb-NO" sz="2400" dirty="0" err="1">
                <a:latin typeface="Calibri" panose="020F0502020204030204" pitchFamily="34" charset="0"/>
                <a:cs typeface="Calibri" panose="020F0502020204030204" pitchFamily="34" charset="0"/>
              </a:rPr>
              <a:t>strategic</a:t>
            </a:r>
            <a:r>
              <a:rPr lang="nb-NO" sz="2400" dirty="0">
                <a:latin typeface="Calibri" panose="020F0502020204030204" pitchFamily="34" charset="0"/>
                <a:cs typeface="Calibri" panose="020F0502020204030204" pitchFamily="34" charset="0"/>
              </a:rPr>
              <a:t> </a:t>
            </a:r>
            <a:r>
              <a:rPr lang="nb-NO" sz="2400" dirty="0" err="1">
                <a:latin typeface="Calibri" panose="020F0502020204030204" pitchFamily="34" charset="0"/>
                <a:cs typeface="Calibri" panose="020F0502020204030204" pitchFamily="34" charset="0"/>
              </a:rPr>
              <a:t>sets</a:t>
            </a:r>
            <a:r>
              <a:rPr lang="nb-NO" sz="2400" dirty="0">
                <a:latin typeface="Calibri" panose="020F0502020204030204" pitchFamily="34" charset="0"/>
                <a:cs typeface="Calibri" panose="020F0502020204030204" pitchFamily="34" charset="0"/>
              </a:rPr>
              <a:t>, or </a:t>
            </a:r>
            <a:r>
              <a:rPr lang="nb-NO" sz="2400" dirty="0" err="1">
                <a:latin typeface="Calibri" panose="020F0502020204030204" pitchFamily="34" charset="0"/>
                <a:cs typeface="Calibri" panose="020F0502020204030204" pitchFamily="34" charset="0"/>
              </a:rPr>
              <a:t>templates</a:t>
            </a:r>
            <a:endParaRPr lang="x-none" sz="2400"/>
          </a:p>
        </p:txBody>
      </p:sp>
      <p:sp>
        <p:nvSpPr>
          <p:cNvPr id="12" name="Rounded Rectangular Callout 18">
            <a:extLst>
              <a:ext uri="{FF2B5EF4-FFF2-40B4-BE49-F238E27FC236}">
                <a16:creationId xmlns:a16="http://schemas.microsoft.com/office/drawing/2014/main" id="{DF37EEBF-C8E5-C82B-4640-E6A9C991B1AE}"/>
              </a:ext>
            </a:extLst>
          </p:cNvPr>
          <p:cNvSpPr/>
          <p:nvPr/>
        </p:nvSpPr>
        <p:spPr>
          <a:xfrm>
            <a:off x="8155341" y="2782738"/>
            <a:ext cx="3523086" cy="1822673"/>
          </a:xfrm>
          <a:prstGeom prst="wedgeRoundRectCallout">
            <a:avLst>
              <a:gd name="adj1" fmla="val -58422"/>
              <a:gd name="adj2" fmla="val -22039"/>
              <a:gd name="adj3" fmla="val 16667"/>
            </a:avLst>
          </a:prstGeom>
          <a:solidFill>
            <a:schemeClr val="accent4">
              <a:lumMod val="5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Such templates can be employed for producing texts for potentially any topic and genre</a:t>
            </a:r>
            <a:endParaRPr lang="x-none" sz="2400">
              <a:solidFill>
                <a:schemeClr val="bg1"/>
              </a:solidFill>
            </a:endParaRPr>
          </a:p>
        </p:txBody>
      </p:sp>
    </p:spTree>
    <p:extLst>
      <p:ext uri="{BB962C8B-B14F-4D97-AF65-F5344CB8AC3E}">
        <p14:creationId xmlns:p14="http://schemas.microsoft.com/office/powerpoint/2010/main" val="20806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CAA76B-3A9A-BAD9-B4BC-72DBA1AB6039}"/>
              </a:ext>
            </a:extLst>
          </p:cNvPr>
          <p:cNvSpPr>
            <a:spLocks noGrp="1"/>
          </p:cNvSpPr>
          <p:nvPr>
            <p:ph type="title"/>
          </p:nvPr>
        </p:nvSpPr>
        <p:spPr>
          <a:xfrm>
            <a:off x="838199" y="365126"/>
            <a:ext cx="5728832" cy="1325563"/>
          </a:xfrm>
        </p:spPr>
        <p:txBody>
          <a:bodyPr/>
          <a:lstStyle/>
          <a:p>
            <a:r>
              <a:rPr lang="nb-NO" dirty="0" err="1"/>
              <a:t>Structure</a:t>
            </a:r>
            <a:r>
              <a:rPr lang="nb-NO" dirty="0"/>
              <a:t> of a </a:t>
            </a:r>
            <a:r>
              <a:rPr lang="nb-NO" dirty="0" err="1"/>
              <a:t>lesson</a:t>
            </a:r>
            <a:r>
              <a:rPr lang="nb-NO" dirty="0"/>
              <a:t>:</a:t>
            </a:r>
            <a:endParaRPr lang="en-US" dirty="0"/>
          </a:p>
        </p:txBody>
      </p:sp>
      <p:sp>
        <p:nvSpPr>
          <p:cNvPr id="4" name="Plassholder for lysbildenummer 3">
            <a:extLst>
              <a:ext uri="{FF2B5EF4-FFF2-40B4-BE49-F238E27FC236}">
                <a16:creationId xmlns:a16="http://schemas.microsoft.com/office/drawing/2014/main" id="{BB685C63-EF3D-3C41-2182-42D03CE3E463}"/>
              </a:ext>
            </a:extLst>
          </p:cNvPr>
          <p:cNvSpPr>
            <a:spLocks noGrp="1"/>
          </p:cNvSpPr>
          <p:nvPr>
            <p:ph type="sldNum" sz="quarter" idx="12"/>
          </p:nvPr>
        </p:nvSpPr>
        <p:spPr/>
        <p:txBody>
          <a:bodyPr/>
          <a:lstStyle/>
          <a:p>
            <a:fld id="{6E77C5C6-3357-E145-B5C5-5B5168CE97B5}" type="slidenum">
              <a:rPr lang="en-NO" smtClean="0"/>
              <a:t>77</a:t>
            </a:fld>
            <a:endParaRPr lang="en-NO"/>
          </a:p>
        </p:txBody>
      </p:sp>
      <p:sp>
        <p:nvSpPr>
          <p:cNvPr id="7" name="Rounded Rectangular Callout 18">
            <a:extLst>
              <a:ext uri="{FF2B5EF4-FFF2-40B4-BE49-F238E27FC236}">
                <a16:creationId xmlns:a16="http://schemas.microsoft.com/office/drawing/2014/main" id="{7FF1E193-E573-5F43-28F0-CF0CC5F10128}"/>
              </a:ext>
            </a:extLst>
          </p:cNvPr>
          <p:cNvSpPr/>
          <p:nvPr/>
        </p:nvSpPr>
        <p:spPr>
          <a:xfrm>
            <a:off x="734336" y="1510660"/>
            <a:ext cx="5860619" cy="556938"/>
          </a:xfrm>
          <a:prstGeom prst="wedgeRoundRectCallout">
            <a:avLst>
              <a:gd name="adj1" fmla="val -10857"/>
              <a:gd name="adj2" fmla="val -36210"/>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Overview </a:t>
            </a:r>
            <a:r>
              <a:rPr lang="nb-NO" sz="2400" dirty="0" err="1"/>
              <a:t>table</a:t>
            </a:r>
            <a:r>
              <a:rPr lang="nb-NO" sz="2400" dirty="0"/>
              <a:t> of target </a:t>
            </a:r>
            <a:r>
              <a:rPr lang="nb-NO" sz="2400" dirty="0" err="1"/>
              <a:t>cxns</a:t>
            </a:r>
            <a:r>
              <a:rPr lang="nb-NO" sz="2400" dirty="0"/>
              <a:t>: 5 to 6 </a:t>
            </a:r>
            <a:r>
              <a:rPr lang="nb-NO" sz="2400" dirty="0" err="1"/>
              <a:t>cxns</a:t>
            </a:r>
            <a:endParaRPr lang="nb-NO" sz="2400" dirty="0"/>
          </a:p>
        </p:txBody>
      </p:sp>
      <p:sp>
        <p:nvSpPr>
          <p:cNvPr id="8" name="Rounded Rectangular Callout 18">
            <a:extLst>
              <a:ext uri="{FF2B5EF4-FFF2-40B4-BE49-F238E27FC236}">
                <a16:creationId xmlns:a16="http://schemas.microsoft.com/office/drawing/2014/main" id="{96CC86B0-45A0-1A41-B552-F4752435F711}"/>
              </a:ext>
            </a:extLst>
          </p:cNvPr>
          <p:cNvSpPr/>
          <p:nvPr/>
        </p:nvSpPr>
        <p:spPr>
          <a:xfrm>
            <a:off x="706412" y="2513650"/>
            <a:ext cx="5860619" cy="839143"/>
          </a:xfrm>
          <a:prstGeom prst="wedgeRoundRectCallout">
            <a:avLst>
              <a:gd name="adj1" fmla="val -10857"/>
              <a:gd name="adj2" fmla="val -36210"/>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2-3 </a:t>
            </a:r>
            <a:r>
              <a:rPr lang="nb-NO" sz="2400" dirty="0" err="1"/>
              <a:t>microtexts</a:t>
            </a:r>
            <a:r>
              <a:rPr lang="nb-NO" sz="2400" dirty="0"/>
              <a:t>, in </a:t>
            </a:r>
            <a:r>
              <a:rPr lang="nb-NO" sz="2400" dirty="0" err="1"/>
              <a:t>which</a:t>
            </a:r>
            <a:r>
              <a:rPr lang="nb-NO" sz="2400" dirty="0"/>
              <a:t> </a:t>
            </a:r>
            <a:r>
              <a:rPr lang="nb-NO" sz="2400" dirty="0" err="1"/>
              <a:t>nearly</a:t>
            </a:r>
            <a:r>
              <a:rPr lang="nb-NO" sz="2400" dirty="0"/>
              <a:t> </a:t>
            </a:r>
            <a:r>
              <a:rPr lang="nb-NO" sz="2400" dirty="0" err="1"/>
              <a:t>every</a:t>
            </a:r>
            <a:r>
              <a:rPr lang="nb-NO" sz="2400" dirty="0"/>
              <a:t> </a:t>
            </a:r>
            <a:r>
              <a:rPr lang="nb-NO" sz="2400" dirty="0" err="1"/>
              <a:t>sentence</a:t>
            </a:r>
            <a:r>
              <a:rPr lang="nb-NO" sz="2400" dirty="0"/>
              <a:t> </a:t>
            </a:r>
            <a:r>
              <a:rPr lang="nb-NO" sz="2400" dirty="0" err="1"/>
              <a:t>contains</a:t>
            </a:r>
            <a:r>
              <a:rPr lang="nb-NO" sz="2400" dirty="0"/>
              <a:t> a target </a:t>
            </a:r>
            <a:r>
              <a:rPr lang="nb-NO" sz="2400" dirty="0" err="1"/>
              <a:t>cxn</a:t>
            </a:r>
            <a:r>
              <a:rPr lang="nb-NO" sz="2400" dirty="0"/>
              <a:t>.</a:t>
            </a:r>
          </a:p>
        </p:txBody>
      </p:sp>
      <p:sp>
        <p:nvSpPr>
          <p:cNvPr id="12" name="Rounded Rectangular Callout 18">
            <a:extLst>
              <a:ext uri="{FF2B5EF4-FFF2-40B4-BE49-F238E27FC236}">
                <a16:creationId xmlns:a16="http://schemas.microsoft.com/office/drawing/2014/main" id="{FECB9A8A-7597-F488-416F-472830553209}"/>
              </a:ext>
            </a:extLst>
          </p:cNvPr>
          <p:cNvSpPr/>
          <p:nvPr/>
        </p:nvSpPr>
        <p:spPr>
          <a:xfrm>
            <a:off x="710098" y="3840391"/>
            <a:ext cx="5860619" cy="1255912"/>
          </a:xfrm>
          <a:prstGeom prst="wedgeRoundRectCallout">
            <a:avLst>
              <a:gd name="adj1" fmla="val -10857"/>
              <a:gd name="adj2" fmla="val -36210"/>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t>Main body: </a:t>
            </a:r>
          </a:p>
          <a:p>
            <a:pPr algn="ctr"/>
            <a:r>
              <a:rPr lang="nb-NO" sz="2400" dirty="0"/>
              <a:t>a series of </a:t>
            </a:r>
            <a:r>
              <a:rPr lang="nb-NO" sz="2400" dirty="0">
                <a:latin typeface="Calibri" panose="020F0502020204030204" pitchFamily="34" charset="0"/>
                <a:cs typeface="Calibri" panose="020F0502020204030204" pitchFamily="34" charset="0"/>
              </a:rPr>
              <a:t>12–15 exercises</a:t>
            </a:r>
            <a:r>
              <a:rPr lang="nb-NO" sz="2400" dirty="0"/>
              <a:t> </a:t>
            </a:r>
          </a:p>
        </p:txBody>
      </p:sp>
      <p:sp>
        <p:nvSpPr>
          <p:cNvPr id="13" name="Pil ned 12">
            <a:extLst>
              <a:ext uri="{FF2B5EF4-FFF2-40B4-BE49-F238E27FC236}">
                <a16:creationId xmlns:a16="http://schemas.microsoft.com/office/drawing/2014/main" id="{E31E51DE-DEC1-2541-6170-D61FA1F6C156}"/>
              </a:ext>
            </a:extLst>
          </p:cNvPr>
          <p:cNvSpPr/>
          <p:nvPr/>
        </p:nvSpPr>
        <p:spPr>
          <a:xfrm>
            <a:off x="3182127" y="2063207"/>
            <a:ext cx="676406" cy="432321"/>
          </a:xfrm>
          <a:prstGeom prst="downArrow">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l ned 14">
            <a:extLst>
              <a:ext uri="{FF2B5EF4-FFF2-40B4-BE49-F238E27FC236}">
                <a16:creationId xmlns:a16="http://schemas.microsoft.com/office/drawing/2014/main" id="{3C2AB27D-A5DF-497F-323F-76B27BB92D6D}"/>
              </a:ext>
            </a:extLst>
          </p:cNvPr>
          <p:cNvSpPr/>
          <p:nvPr/>
        </p:nvSpPr>
        <p:spPr>
          <a:xfrm>
            <a:off x="3182127" y="3318632"/>
            <a:ext cx="676406" cy="521760"/>
          </a:xfrm>
          <a:prstGeom prst="downArrow">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l ned 15">
            <a:extLst>
              <a:ext uri="{FF2B5EF4-FFF2-40B4-BE49-F238E27FC236}">
                <a16:creationId xmlns:a16="http://schemas.microsoft.com/office/drawing/2014/main" id="{353E3522-2605-A436-6807-A75916AA1AED}"/>
              </a:ext>
            </a:extLst>
          </p:cNvPr>
          <p:cNvSpPr/>
          <p:nvPr/>
        </p:nvSpPr>
        <p:spPr>
          <a:xfrm>
            <a:off x="3182127" y="5091423"/>
            <a:ext cx="676406" cy="432321"/>
          </a:xfrm>
          <a:prstGeom prst="downArrow">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ular Callout 18">
            <a:extLst>
              <a:ext uri="{FF2B5EF4-FFF2-40B4-BE49-F238E27FC236}">
                <a16:creationId xmlns:a16="http://schemas.microsoft.com/office/drawing/2014/main" id="{DEC83CBE-19FD-B109-ABD6-A55279BDCE62}"/>
              </a:ext>
            </a:extLst>
          </p:cNvPr>
          <p:cNvSpPr/>
          <p:nvPr/>
        </p:nvSpPr>
        <p:spPr>
          <a:xfrm>
            <a:off x="706412" y="5523744"/>
            <a:ext cx="5860619" cy="927910"/>
          </a:xfrm>
          <a:prstGeom prst="wedgeRoundRectCallout">
            <a:avLst>
              <a:gd name="adj1" fmla="val -10857"/>
              <a:gd name="adj2" fmla="val -36210"/>
              <a:gd name="adj3" fmla="val 16667"/>
            </a:avLst>
          </a:prstGeom>
          <a:solidFill>
            <a:schemeClr val="accent4">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err="1"/>
              <a:t>Each</a:t>
            </a:r>
            <a:r>
              <a:rPr lang="nb-NO" sz="2000" dirty="0"/>
              <a:t> </a:t>
            </a:r>
            <a:r>
              <a:rPr lang="nb-NO" sz="2000" dirty="0" err="1"/>
              <a:t>lesson</a:t>
            </a:r>
            <a:r>
              <a:rPr lang="nb-NO" sz="2000" dirty="0"/>
              <a:t> </a:t>
            </a:r>
            <a:r>
              <a:rPr lang="nb-NO" sz="2000" dirty="0" err="1"/>
              <a:t>culminates</a:t>
            </a:r>
            <a:r>
              <a:rPr lang="nb-NO" sz="2000" dirty="0"/>
              <a:t> with exercises </a:t>
            </a:r>
          </a:p>
          <a:p>
            <a:pPr algn="ctr"/>
            <a:r>
              <a:rPr lang="nb-NO" sz="2000" dirty="0"/>
              <a:t>that engage students in </a:t>
            </a:r>
            <a:r>
              <a:rPr lang="nb-NO" sz="2000" dirty="0" err="1"/>
              <a:t>producing</a:t>
            </a:r>
            <a:r>
              <a:rPr lang="nb-NO" sz="2000" dirty="0"/>
              <a:t> </a:t>
            </a:r>
          </a:p>
          <a:p>
            <a:pPr algn="ctr"/>
            <a:r>
              <a:rPr lang="nb-NO" sz="2000" dirty="0"/>
              <a:t>a </a:t>
            </a:r>
            <a:r>
              <a:rPr lang="nb-NO" sz="2000" dirty="0" err="1"/>
              <a:t>dialogue</a:t>
            </a:r>
            <a:r>
              <a:rPr lang="nb-NO" sz="2000" dirty="0"/>
              <a:t> or </a:t>
            </a:r>
            <a:r>
              <a:rPr lang="nb-NO" sz="2000" dirty="0" err="1"/>
              <a:t>monologue</a:t>
            </a:r>
            <a:r>
              <a:rPr lang="nb-NO" sz="2000" dirty="0"/>
              <a:t> </a:t>
            </a:r>
            <a:r>
              <a:rPr lang="nb-NO" sz="2000" dirty="0" err="1"/>
              <a:t>using</a:t>
            </a:r>
            <a:r>
              <a:rPr lang="nb-NO" sz="2000" dirty="0"/>
              <a:t> target </a:t>
            </a:r>
            <a:r>
              <a:rPr lang="nb-NO" sz="2000" dirty="0" err="1"/>
              <a:t>cxns</a:t>
            </a:r>
            <a:endParaRPr lang="nb-NO" sz="2000" dirty="0"/>
          </a:p>
        </p:txBody>
      </p:sp>
      <p:pic>
        <p:nvPicPr>
          <p:cNvPr id="20" name="Bilde 19" descr="Et bilde som inneholder tekst, person, skjermbilde&#10;&#10;Automatisk generert beskrivelse">
            <a:extLst>
              <a:ext uri="{FF2B5EF4-FFF2-40B4-BE49-F238E27FC236}">
                <a16:creationId xmlns:a16="http://schemas.microsoft.com/office/drawing/2014/main" id="{FC899D7D-96D5-4A1C-B97E-409F671A63BA}"/>
              </a:ext>
            </a:extLst>
          </p:cNvPr>
          <p:cNvPicPr>
            <a:picLocks noChangeAspect="1"/>
          </p:cNvPicPr>
          <p:nvPr/>
        </p:nvPicPr>
        <p:blipFill rotWithShape="1">
          <a:blip r:embed="rId3"/>
          <a:srcRect t="23845"/>
          <a:stretch/>
        </p:blipFill>
        <p:spPr>
          <a:xfrm>
            <a:off x="6786988" y="4768522"/>
            <a:ext cx="4694914" cy="1625174"/>
          </a:xfrm>
          <a:prstGeom prst="rect">
            <a:avLst/>
          </a:prstGeom>
        </p:spPr>
      </p:pic>
      <p:pic>
        <p:nvPicPr>
          <p:cNvPr id="10" name="Bilde 9">
            <a:extLst>
              <a:ext uri="{FF2B5EF4-FFF2-40B4-BE49-F238E27FC236}">
                <a16:creationId xmlns:a16="http://schemas.microsoft.com/office/drawing/2014/main" id="{672D5610-680B-E3A5-FE14-0F999CEF7685}"/>
              </a:ext>
            </a:extLst>
          </p:cNvPr>
          <p:cNvPicPr>
            <a:picLocks noChangeAspect="1"/>
          </p:cNvPicPr>
          <p:nvPr/>
        </p:nvPicPr>
        <p:blipFill>
          <a:blip r:embed="rId4"/>
          <a:stretch>
            <a:fillRect/>
          </a:stretch>
        </p:blipFill>
        <p:spPr>
          <a:xfrm>
            <a:off x="6760519" y="252583"/>
            <a:ext cx="4510950" cy="2190171"/>
          </a:xfrm>
          <a:prstGeom prst="rect">
            <a:avLst/>
          </a:prstGeom>
        </p:spPr>
      </p:pic>
      <p:pic>
        <p:nvPicPr>
          <p:cNvPr id="11" name="Bilde 10">
            <a:extLst>
              <a:ext uri="{FF2B5EF4-FFF2-40B4-BE49-F238E27FC236}">
                <a16:creationId xmlns:a16="http://schemas.microsoft.com/office/drawing/2014/main" id="{A7AAAE69-58B5-1C54-8ADD-2B80A67D8B23}"/>
              </a:ext>
            </a:extLst>
          </p:cNvPr>
          <p:cNvPicPr>
            <a:picLocks noChangeAspect="1"/>
          </p:cNvPicPr>
          <p:nvPr/>
        </p:nvPicPr>
        <p:blipFill>
          <a:blip r:embed="rId5"/>
          <a:srcRect l="1" t="17668" r="-335" b="28053"/>
          <a:stretch/>
        </p:blipFill>
        <p:spPr>
          <a:xfrm>
            <a:off x="6567032" y="2448133"/>
            <a:ext cx="4862709" cy="2058978"/>
          </a:xfrm>
          <a:prstGeom prst="rect">
            <a:avLst/>
          </a:prstGeom>
        </p:spPr>
      </p:pic>
      <p:sp>
        <p:nvSpPr>
          <p:cNvPr id="21" name="Stjerne med 12 tagger 20">
            <a:extLst>
              <a:ext uri="{FF2B5EF4-FFF2-40B4-BE49-F238E27FC236}">
                <a16:creationId xmlns:a16="http://schemas.microsoft.com/office/drawing/2014/main" id="{79769718-3FA6-B9B3-55F9-4E70E11D20B8}"/>
              </a:ext>
            </a:extLst>
          </p:cNvPr>
          <p:cNvSpPr/>
          <p:nvPr/>
        </p:nvSpPr>
        <p:spPr>
          <a:xfrm>
            <a:off x="6760519" y="2858111"/>
            <a:ext cx="5431481" cy="1873068"/>
          </a:xfrm>
          <a:prstGeom prst="star12">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Most exercises and texts are short. </a:t>
            </a:r>
          </a:p>
          <a:p>
            <a:pPr algn="ctr"/>
            <a:r>
              <a:rPr lang="en-US" sz="2000" dirty="0"/>
              <a:t>Each lesson takes about 60 min to complete.</a:t>
            </a:r>
          </a:p>
        </p:txBody>
      </p:sp>
    </p:spTree>
    <p:extLst>
      <p:ext uri="{BB962C8B-B14F-4D97-AF65-F5344CB8AC3E}">
        <p14:creationId xmlns:p14="http://schemas.microsoft.com/office/powerpoint/2010/main" val="422748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B1ABCC-A68D-1C53-ACDB-FAEA6AEB18E5}"/>
              </a:ext>
            </a:extLst>
          </p:cNvPr>
          <p:cNvSpPr>
            <a:spLocks noGrp="1"/>
          </p:cNvSpPr>
          <p:nvPr>
            <p:ph type="title"/>
          </p:nvPr>
        </p:nvSpPr>
        <p:spPr>
          <a:xfrm>
            <a:off x="672983" y="370616"/>
            <a:ext cx="10515600" cy="1325563"/>
          </a:xfrm>
        </p:spPr>
        <p:txBody>
          <a:bodyPr>
            <a:normAutofit/>
          </a:bodyPr>
          <a:lstStyle/>
          <a:p>
            <a:r>
              <a:rPr lang="nb-NO" sz="4000" kern="0" dirty="0">
                <a:ea typeface="Times New Roman" panose="02020603050405020304" pitchFamily="18" charset="0"/>
              </a:rPr>
              <a:t>Students </a:t>
            </a:r>
            <a:r>
              <a:rPr lang="nb-NO" sz="4000" kern="0" dirty="0" err="1">
                <a:ea typeface="Times New Roman" panose="02020603050405020304" pitchFamily="18" charset="0"/>
              </a:rPr>
              <a:t>learn</a:t>
            </a:r>
            <a:r>
              <a:rPr lang="nb-NO" sz="4000" kern="0" dirty="0">
                <a:ea typeface="Times New Roman" panose="02020603050405020304" pitchFamily="18" charset="0"/>
              </a:rPr>
              <a:t> constructions and </a:t>
            </a:r>
            <a:r>
              <a:rPr lang="nb-NO" sz="4000" kern="0" dirty="0" err="1">
                <a:ea typeface="Times New Roman" panose="02020603050405020304" pitchFamily="18" charset="0"/>
              </a:rPr>
              <a:t>produce</a:t>
            </a:r>
            <a:r>
              <a:rPr lang="nb-NO" sz="4000" kern="0" dirty="0">
                <a:ea typeface="Times New Roman" panose="02020603050405020304" pitchFamily="18" charset="0"/>
              </a:rPr>
              <a:t> more </a:t>
            </a:r>
            <a:r>
              <a:rPr lang="nb-NO" sz="4000" kern="0" dirty="0" err="1">
                <a:ea typeface="Times New Roman" panose="02020603050405020304" pitchFamily="18" charset="0"/>
              </a:rPr>
              <a:t>natural</a:t>
            </a:r>
            <a:r>
              <a:rPr lang="nb-NO" sz="4000" kern="0" dirty="0">
                <a:ea typeface="Times New Roman" panose="02020603050405020304" pitchFamily="18" charset="0"/>
              </a:rPr>
              <a:t> and </a:t>
            </a:r>
            <a:r>
              <a:rPr lang="nb-NO" sz="4000" kern="0" dirty="0" err="1">
                <a:ea typeface="Times New Roman" panose="02020603050405020304" pitchFamily="18" charset="0"/>
              </a:rPr>
              <a:t>fluent</a:t>
            </a:r>
            <a:r>
              <a:rPr lang="nb-NO" sz="4000" kern="0" dirty="0">
                <a:ea typeface="Times New Roman" panose="02020603050405020304" pitchFamily="18" charset="0"/>
              </a:rPr>
              <a:t> </a:t>
            </a:r>
            <a:r>
              <a:rPr lang="nb-NO" sz="4000" kern="0" dirty="0" err="1">
                <a:ea typeface="Times New Roman" panose="02020603050405020304" pitchFamily="18" charset="0"/>
              </a:rPr>
              <a:t>texts</a:t>
            </a:r>
            <a:r>
              <a:rPr lang="nb-NO" sz="4000" kern="0" dirty="0">
                <a:ea typeface="Times New Roman" panose="02020603050405020304" pitchFamily="18" charset="0"/>
              </a:rPr>
              <a:t>.</a:t>
            </a:r>
            <a:endParaRPr lang="en-US" sz="4000" dirty="0"/>
          </a:p>
        </p:txBody>
      </p:sp>
      <p:sp>
        <p:nvSpPr>
          <p:cNvPr id="4" name="Plassholder for lysbildenummer 3">
            <a:extLst>
              <a:ext uri="{FF2B5EF4-FFF2-40B4-BE49-F238E27FC236}">
                <a16:creationId xmlns:a16="http://schemas.microsoft.com/office/drawing/2014/main" id="{04B0D18D-01F3-4B65-9364-9705872A7608}"/>
              </a:ext>
            </a:extLst>
          </p:cNvPr>
          <p:cNvSpPr>
            <a:spLocks noGrp="1"/>
          </p:cNvSpPr>
          <p:nvPr>
            <p:ph type="sldNum" sz="quarter" idx="12"/>
          </p:nvPr>
        </p:nvSpPr>
        <p:spPr/>
        <p:txBody>
          <a:bodyPr/>
          <a:lstStyle/>
          <a:p>
            <a:fld id="{6E77C5C6-3357-E145-B5C5-5B5168CE97B5}" type="slidenum">
              <a:rPr lang="en-NO" smtClean="0"/>
              <a:t>78</a:t>
            </a:fld>
            <a:endParaRPr lang="en-NO"/>
          </a:p>
        </p:txBody>
      </p:sp>
      <p:pic>
        <p:nvPicPr>
          <p:cNvPr id="7" name="Bilde 6" descr="Et bilde som inneholder tekst, håndskrift, dokument, brev&#10;&#10;Automatisk generert beskrivelse">
            <a:extLst>
              <a:ext uri="{FF2B5EF4-FFF2-40B4-BE49-F238E27FC236}">
                <a16:creationId xmlns:a16="http://schemas.microsoft.com/office/drawing/2014/main" id="{D92E8B1F-73FA-AA38-8258-5E5694F8E384}"/>
              </a:ext>
            </a:extLst>
          </p:cNvPr>
          <p:cNvPicPr>
            <a:picLocks noChangeAspect="1"/>
          </p:cNvPicPr>
          <p:nvPr/>
        </p:nvPicPr>
        <p:blipFill>
          <a:blip r:embed="rId2"/>
          <a:stretch>
            <a:fillRect/>
          </a:stretch>
        </p:blipFill>
        <p:spPr>
          <a:xfrm>
            <a:off x="5986785" y="1891971"/>
            <a:ext cx="5627271" cy="4195987"/>
          </a:xfrm>
          <a:prstGeom prst="rect">
            <a:avLst/>
          </a:prstGeom>
        </p:spPr>
      </p:pic>
      <p:pic>
        <p:nvPicPr>
          <p:cNvPr id="9" name="Bilde 8" descr="Et bilde som inneholder tekst, Menneskeansikt, klær, skjermbilde&#10;&#10;Automatisk generert beskrivelse">
            <a:extLst>
              <a:ext uri="{FF2B5EF4-FFF2-40B4-BE49-F238E27FC236}">
                <a16:creationId xmlns:a16="http://schemas.microsoft.com/office/drawing/2014/main" id="{539DF526-8CFB-9DD5-DA3C-30FE1BD79D01}"/>
              </a:ext>
            </a:extLst>
          </p:cNvPr>
          <p:cNvPicPr>
            <a:picLocks noChangeAspect="1"/>
          </p:cNvPicPr>
          <p:nvPr/>
        </p:nvPicPr>
        <p:blipFill>
          <a:blip r:embed="rId3"/>
          <a:stretch>
            <a:fillRect/>
          </a:stretch>
        </p:blipFill>
        <p:spPr>
          <a:xfrm>
            <a:off x="672983" y="1891971"/>
            <a:ext cx="5304942" cy="4279319"/>
          </a:xfrm>
          <a:prstGeom prst="rect">
            <a:avLst/>
          </a:prstGeom>
        </p:spPr>
      </p:pic>
    </p:spTree>
    <p:extLst>
      <p:ext uri="{BB962C8B-B14F-4D97-AF65-F5344CB8AC3E}">
        <p14:creationId xmlns:p14="http://schemas.microsoft.com/office/powerpoint/2010/main" val="120994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B1ABCC-A68D-1C53-ACDB-FAEA6AEB18E5}"/>
              </a:ext>
            </a:extLst>
          </p:cNvPr>
          <p:cNvSpPr>
            <a:spLocks noGrp="1"/>
          </p:cNvSpPr>
          <p:nvPr>
            <p:ph type="title"/>
          </p:nvPr>
        </p:nvSpPr>
        <p:spPr>
          <a:xfrm>
            <a:off x="672983" y="370616"/>
            <a:ext cx="10515600" cy="1325563"/>
          </a:xfrm>
        </p:spPr>
        <p:txBody>
          <a:bodyPr>
            <a:normAutofit/>
          </a:bodyPr>
          <a:lstStyle/>
          <a:p>
            <a:r>
              <a:rPr lang="nb-NO" sz="4000" kern="0" dirty="0">
                <a:ea typeface="Times New Roman" panose="02020603050405020304" pitchFamily="18" charset="0"/>
              </a:rPr>
              <a:t>Students </a:t>
            </a:r>
            <a:r>
              <a:rPr lang="nb-NO" sz="4000" kern="0" dirty="0" err="1">
                <a:ea typeface="Times New Roman" panose="02020603050405020304" pitchFamily="18" charset="0"/>
              </a:rPr>
              <a:t>learn</a:t>
            </a:r>
            <a:r>
              <a:rPr lang="nb-NO" sz="4000" kern="0" dirty="0">
                <a:ea typeface="Times New Roman" panose="02020603050405020304" pitchFamily="18" charset="0"/>
              </a:rPr>
              <a:t> constructions and </a:t>
            </a:r>
            <a:r>
              <a:rPr lang="nb-NO" sz="4000" kern="0" dirty="0" err="1">
                <a:ea typeface="Times New Roman" panose="02020603050405020304" pitchFamily="18" charset="0"/>
              </a:rPr>
              <a:t>produce</a:t>
            </a:r>
            <a:r>
              <a:rPr lang="nb-NO" sz="4000" kern="0" dirty="0">
                <a:ea typeface="Times New Roman" panose="02020603050405020304" pitchFamily="18" charset="0"/>
              </a:rPr>
              <a:t> more </a:t>
            </a:r>
            <a:r>
              <a:rPr lang="nb-NO" sz="4000" kern="0" dirty="0" err="1">
                <a:ea typeface="Times New Roman" panose="02020603050405020304" pitchFamily="18" charset="0"/>
              </a:rPr>
              <a:t>natural</a:t>
            </a:r>
            <a:r>
              <a:rPr lang="nb-NO" sz="4000" kern="0" dirty="0">
                <a:ea typeface="Times New Roman" panose="02020603050405020304" pitchFamily="18" charset="0"/>
              </a:rPr>
              <a:t> and </a:t>
            </a:r>
            <a:r>
              <a:rPr lang="nb-NO" sz="4000" kern="0" dirty="0" err="1">
                <a:ea typeface="Times New Roman" panose="02020603050405020304" pitchFamily="18" charset="0"/>
              </a:rPr>
              <a:t>fluent</a:t>
            </a:r>
            <a:r>
              <a:rPr lang="nb-NO" sz="4000" kern="0" dirty="0">
                <a:ea typeface="Times New Roman" panose="02020603050405020304" pitchFamily="18" charset="0"/>
              </a:rPr>
              <a:t> </a:t>
            </a:r>
            <a:r>
              <a:rPr lang="nb-NO" sz="4000" kern="0" dirty="0" err="1">
                <a:ea typeface="Times New Roman" panose="02020603050405020304" pitchFamily="18" charset="0"/>
              </a:rPr>
              <a:t>texts</a:t>
            </a:r>
            <a:r>
              <a:rPr lang="nb-NO" sz="4000" kern="0" dirty="0">
                <a:ea typeface="Times New Roman" panose="02020603050405020304" pitchFamily="18" charset="0"/>
              </a:rPr>
              <a:t>.</a:t>
            </a:r>
            <a:endParaRPr lang="en-US" sz="4000" dirty="0"/>
          </a:p>
        </p:txBody>
      </p:sp>
      <p:sp>
        <p:nvSpPr>
          <p:cNvPr id="4" name="Plassholder for lysbildenummer 3">
            <a:extLst>
              <a:ext uri="{FF2B5EF4-FFF2-40B4-BE49-F238E27FC236}">
                <a16:creationId xmlns:a16="http://schemas.microsoft.com/office/drawing/2014/main" id="{04B0D18D-01F3-4B65-9364-9705872A7608}"/>
              </a:ext>
            </a:extLst>
          </p:cNvPr>
          <p:cNvSpPr>
            <a:spLocks noGrp="1"/>
          </p:cNvSpPr>
          <p:nvPr>
            <p:ph type="sldNum" sz="quarter" idx="12"/>
          </p:nvPr>
        </p:nvSpPr>
        <p:spPr/>
        <p:txBody>
          <a:bodyPr/>
          <a:lstStyle/>
          <a:p>
            <a:fld id="{6E77C5C6-3357-E145-B5C5-5B5168CE97B5}" type="slidenum">
              <a:rPr lang="en-NO" smtClean="0"/>
              <a:t>79</a:t>
            </a:fld>
            <a:endParaRPr lang="en-NO"/>
          </a:p>
        </p:txBody>
      </p:sp>
      <p:pic>
        <p:nvPicPr>
          <p:cNvPr id="7" name="Bilde 6" descr="Et bilde som inneholder tekst, håndskrift, dokument, brev&#10;&#10;Automatisk generert beskrivelse">
            <a:extLst>
              <a:ext uri="{FF2B5EF4-FFF2-40B4-BE49-F238E27FC236}">
                <a16:creationId xmlns:a16="http://schemas.microsoft.com/office/drawing/2014/main" id="{D92E8B1F-73FA-AA38-8258-5E5694F8E384}"/>
              </a:ext>
            </a:extLst>
          </p:cNvPr>
          <p:cNvPicPr>
            <a:picLocks noChangeAspect="1"/>
          </p:cNvPicPr>
          <p:nvPr/>
        </p:nvPicPr>
        <p:blipFill>
          <a:blip r:embed="rId2"/>
          <a:stretch>
            <a:fillRect/>
          </a:stretch>
        </p:blipFill>
        <p:spPr>
          <a:xfrm>
            <a:off x="5986785" y="1891971"/>
            <a:ext cx="5627271" cy="4195987"/>
          </a:xfrm>
          <a:prstGeom prst="rect">
            <a:avLst/>
          </a:prstGeom>
        </p:spPr>
      </p:pic>
      <p:pic>
        <p:nvPicPr>
          <p:cNvPr id="9" name="Bilde 8" descr="Et bilde som inneholder tekst, Menneskeansikt, klær, skjermbilde&#10;&#10;Automatisk generert beskrivelse">
            <a:extLst>
              <a:ext uri="{FF2B5EF4-FFF2-40B4-BE49-F238E27FC236}">
                <a16:creationId xmlns:a16="http://schemas.microsoft.com/office/drawing/2014/main" id="{539DF526-8CFB-9DD5-DA3C-30FE1BD79D01}"/>
              </a:ext>
            </a:extLst>
          </p:cNvPr>
          <p:cNvPicPr>
            <a:picLocks noChangeAspect="1"/>
          </p:cNvPicPr>
          <p:nvPr/>
        </p:nvPicPr>
        <p:blipFill>
          <a:blip r:embed="rId3"/>
          <a:stretch>
            <a:fillRect/>
          </a:stretch>
        </p:blipFill>
        <p:spPr>
          <a:xfrm>
            <a:off x="672983" y="1891971"/>
            <a:ext cx="5304942" cy="4279319"/>
          </a:xfrm>
          <a:prstGeom prst="rect">
            <a:avLst/>
          </a:prstGeom>
        </p:spPr>
      </p:pic>
      <p:sp>
        <p:nvSpPr>
          <p:cNvPr id="3" name="Ramme 2">
            <a:extLst>
              <a:ext uri="{FF2B5EF4-FFF2-40B4-BE49-F238E27FC236}">
                <a16:creationId xmlns:a16="http://schemas.microsoft.com/office/drawing/2014/main" id="{62C068B9-2D95-8C65-B94A-E167A511D236}"/>
              </a:ext>
            </a:extLst>
          </p:cNvPr>
          <p:cNvSpPr/>
          <p:nvPr/>
        </p:nvSpPr>
        <p:spPr>
          <a:xfrm>
            <a:off x="6251944" y="2806995"/>
            <a:ext cx="2358656" cy="329610"/>
          </a:xfrm>
          <a:prstGeom prst="frame">
            <a:avLst>
              <a:gd name="adj1" fmla="val 4166"/>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amme 4">
            <a:extLst>
              <a:ext uri="{FF2B5EF4-FFF2-40B4-BE49-F238E27FC236}">
                <a16:creationId xmlns:a16="http://schemas.microsoft.com/office/drawing/2014/main" id="{354F3DCA-B4A2-1874-92F6-6E8EA46B04AC}"/>
              </a:ext>
            </a:extLst>
          </p:cNvPr>
          <p:cNvSpPr/>
          <p:nvPr/>
        </p:nvSpPr>
        <p:spPr>
          <a:xfrm>
            <a:off x="6251942" y="3157954"/>
            <a:ext cx="3306726" cy="261199"/>
          </a:xfrm>
          <a:prstGeom prst="frame">
            <a:avLst>
              <a:gd name="adj1" fmla="val 823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amme 7">
            <a:extLst>
              <a:ext uri="{FF2B5EF4-FFF2-40B4-BE49-F238E27FC236}">
                <a16:creationId xmlns:a16="http://schemas.microsoft.com/office/drawing/2014/main" id="{67C98076-A9A7-3332-636B-DBD4088A8340}"/>
              </a:ext>
            </a:extLst>
          </p:cNvPr>
          <p:cNvSpPr/>
          <p:nvPr/>
        </p:nvSpPr>
        <p:spPr>
          <a:xfrm>
            <a:off x="8233556" y="4031630"/>
            <a:ext cx="899811" cy="329610"/>
          </a:xfrm>
          <a:prstGeom prst="frame">
            <a:avLst>
              <a:gd name="adj1" fmla="val 823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amme 9">
            <a:extLst>
              <a:ext uri="{FF2B5EF4-FFF2-40B4-BE49-F238E27FC236}">
                <a16:creationId xmlns:a16="http://schemas.microsoft.com/office/drawing/2014/main" id="{9856ED16-6CDE-19E7-8EE1-1BBA08CC8CDC}"/>
              </a:ext>
            </a:extLst>
          </p:cNvPr>
          <p:cNvSpPr/>
          <p:nvPr/>
        </p:nvSpPr>
        <p:spPr>
          <a:xfrm>
            <a:off x="7599147" y="4385765"/>
            <a:ext cx="1011454" cy="243869"/>
          </a:xfrm>
          <a:prstGeom prst="frame">
            <a:avLst>
              <a:gd name="adj1" fmla="val 823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amme 10">
            <a:extLst>
              <a:ext uri="{FF2B5EF4-FFF2-40B4-BE49-F238E27FC236}">
                <a16:creationId xmlns:a16="http://schemas.microsoft.com/office/drawing/2014/main" id="{410C54A3-3F40-7DB0-62FE-ACCEEBF14F4C}"/>
              </a:ext>
            </a:extLst>
          </p:cNvPr>
          <p:cNvSpPr/>
          <p:nvPr/>
        </p:nvSpPr>
        <p:spPr>
          <a:xfrm>
            <a:off x="10014097" y="4005168"/>
            <a:ext cx="1174486" cy="329610"/>
          </a:xfrm>
          <a:prstGeom prst="frame">
            <a:avLst>
              <a:gd name="adj1" fmla="val 823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amme 11">
            <a:extLst>
              <a:ext uri="{FF2B5EF4-FFF2-40B4-BE49-F238E27FC236}">
                <a16:creationId xmlns:a16="http://schemas.microsoft.com/office/drawing/2014/main" id="{B2309FE8-7338-6746-7C84-15763DAF749D}"/>
              </a:ext>
            </a:extLst>
          </p:cNvPr>
          <p:cNvSpPr/>
          <p:nvPr/>
        </p:nvSpPr>
        <p:spPr>
          <a:xfrm>
            <a:off x="9717235" y="4361240"/>
            <a:ext cx="1471347" cy="329610"/>
          </a:xfrm>
          <a:prstGeom prst="frame">
            <a:avLst>
              <a:gd name="adj1" fmla="val 823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amme 12">
            <a:extLst>
              <a:ext uri="{FF2B5EF4-FFF2-40B4-BE49-F238E27FC236}">
                <a16:creationId xmlns:a16="http://schemas.microsoft.com/office/drawing/2014/main" id="{19A2AEE2-C4F7-E081-C6BE-DB690AF1F172}"/>
              </a:ext>
            </a:extLst>
          </p:cNvPr>
          <p:cNvSpPr/>
          <p:nvPr/>
        </p:nvSpPr>
        <p:spPr>
          <a:xfrm>
            <a:off x="7599146" y="4660621"/>
            <a:ext cx="1959523" cy="256311"/>
          </a:xfrm>
          <a:prstGeom prst="frame">
            <a:avLst>
              <a:gd name="adj1" fmla="val 823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amme 13">
            <a:extLst>
              <a:ext uri="{FF2B5EF4-FFF2-40B4-BE49-F238E27FC236}">
                <a16:creationId xmlns:a16="http://schemas.microsoft.com/office/drawing/2014/main" id="{E9D60363-3E77-97F0-BA29-359C99547DD2}"/>
              </a:ext>
            </a:extLst>
          </p:cNvPr>
          <p:cNvSpPr/>
          <p:nvPr/>
        </p:nvSpPr>
        <p:spPr>
          <a:xfrm>
            <a:off x="7514796" y="4941457"/>
            <a:ext cx="4087745" cy="329610"/>
          </a:xfrm>
          <a:prstGeom prst="frame">
            <a:avLst>
              <a:gd name="adj1" fmla="val 823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amme 14">
            <a:extLst>
              <a:ext uri="{FF2B5EF4-FFF2-40B4-BE49-F238E27FC236}">
                <a16:creationId xmlns:a16="http://schemas.microsoft.com/office/drawing/2014/main" id="{0867E575-00E4-CCC5-64AF-2D09E2486EC7}"/>
              </a:ext>
            </a:extLst>
          </p:cNvPr>
          <p:cNvSpPr/>
          <p:nvPr/>
        </p:nvSpPr>
        <p:spPr>
          <a:xfrm>
            <a:off x="8104255" y="5568912"/>
            <a:ext cx="1996675" cy="329610"/>
          </a:xfrm>
          <a:prstGeom prst="frame">
            <a:avLst>
              <a:gd name="adj1" fmla="val 8235"/>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05671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3841C9C6-5E78-BEF4-166D-B6A29497541E}"/>
              </a:ext>
            </a:extLst>
          </p:cNvPr>
          <p:cNvPicPr>
            <a:picLocks noChangeAspect="1"/>
          </p:cNvPicPr>
          <p:nvPr/>
        </p:nvPicPr>
        <p:blipFill>
          <a:blip r:embed="rId3"/>
          <a:srcRect l="-10818" r="-10818"/>
          <a:stretch>
            <a:fillRect/>
          </a:stretch>
        </p:blipFill>
        <p:spPr>
          <a:xfrm>
            <a:off x="5276274" y="2519835"/>
            <a:ext cx="7473526" cy="3973040"/>
          </a:xfrm>
          <a:prstGeom prst="rect">
            <a:avLst/>
          </a:prstGeom>
        </p:spPr>
      </p:pic>
      <p:sp>
        <p:nvSpPr>
          <p:cNvPr id="7" name="TextBox 6">
            <a:extLst>
              <a:ext uri="{FF2B5EF4-FFF2-40B4-BE49-F238E27FC236}">
                <a16:creationId xmlns:a16="http://schemas.microsoft.com/office/drawing/2014/main" id="{465DF5AD-34BC-6820-7D09-664FE7D7EBC6}"/>
              </a:ext>
            </a:extLst>
          </p:cNvPr>
          <p:cNvSpPr txBox="1"/>
          <p:nvPr/>
        </p:nvSpPr>
        <p:spPr>
          <a:xfrm>
            <a:off x="6514030" y="2093940"/>
            <a:ext cx="5551263" cy="646331"/>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English Subject Auxiliary Inversion</a:t>
            </a:r>
            <a:r>
              <a:rPr lang="en-NO" dirty="0">
                <a:latin typeface="Calibri" panose="020F0502020204030204" pitchFamily="34" charset="0"/>
                <a:cs typeface="Calibri" panose="020F0502020204030204" pitchFamily="34" charset="0"/>
              </a:rPr>
              <a:t> family of constructions</a:t>
            </a:r>
          </a:p>
          <a:p>
            <a:pPr algn="ctr"/>
            <a:r>
              <a:rPr lang="en-NO" dirty="0">
                <a:latin typeface="Calibri" panose="020F0502020204030204" pitchFamily="34" charset="0"/>
                <a:cs typeface="Calibri" panose="020F0502020204030204" pitchFamily="34" charset="0"/>
              </a:rPr>
              <a:t>(Goldberg 2006)</a:t>
            </a:r>
          </a:p>
        </p:txBody>
      </p:sp>
      <p:sp>
        <p:nvSpPr>
          <p:cNvPr id="2" name="Title 1">
            <a:extLst>
              <a:ext uri="{FF2B5EF4-FFF2-40B4-BE49-F238E27FC236}">
                <a16:creationId xmlns:a16="http://schemas.microsoft.com/office/drawing/2014/main" id="{D1DDC406-1307-5C52-0F8B-0E1BDBCD1A71}"/>
              </a:ext>
            </a:extLst>
          </p:cNvPr>
          <p:cNvSpPr>
            <a:spLocks noGrp="1"/>
          </p:cNvSpPr>
          <p:nvPr>
            <p:ph type="title"/>
          </p:nvPr>
        </p:nvSpPr>
        <p:spPr/>
        <p:txBody>
          <a:bodyPr/>
          <a:lstStyle/>
          <a:p>
            <a:r>
              <a:rPr lang="nb-NO" dirty="0" err="1"/>
              <a:t>What</a:t>
            </a:r>
            <a:r>
              <a:rPr lang="nb-NO" dirty="0"/>
              <a:t> is a </a:t>
            </a:r>
            <a:r>
              <a:rPr lang="nb-NO" dirty="0" err="1"/>
              <a:t>construct</a:t>
            </a:r>
            <a:r>
              <a:rPr lang="nb-NO" b="1" u="sng" dirty="0" err="1"/>
              <a:t>icon</a:t>
            </a:r>
            <a:r>
              <a:rPr lang="nb-NO" dirty="0"/>
              <a:t>?</a:t>
            </a:r>
          </a:p>
        </p:txBody>
      </p:sp>
      <p:sp>
        <p:nvSpPr>
          <p:cNvPr id="3" name="Content Placeholder 2">
            <a:extLst>
              <a:ext uri="{FF2B5EF4-FFF2-40B4-BE49-F238E27FC236}">
                <a16:creationId xmlns:a16="http://schemas.microsoft.com/office/drawing/2014/main" id="{D0697BBC-AD0D-6135-AE8F-5DD9803BB9B7}"/>
              </a:ext>
            </a:extLst>
          </p:cNvPr>
          <p:cNvSpPr>
            <a:spLocks noGrp="1"/>
          </p:cNvSpPr>
          <p:nvPr>
            <p:ph idx="1"/>
          </p:nvPr>
        </p:nvSpPr>
        <p:spPr>
          <a:xfrm>
            <a:off x="761417" y="1732094"/>
            <a:ext cx="5068105" cy="4351338"/>
          </a:xfrm>
        </p:spPr>
        <p:txBody>
          <a:bodyPr>
            <a:normAutofit fontScale="92500" lnSpcReduction="10000"/>
          </a:bodyPr>
          <a:lstStyle/>
          <a:p>
            <a:r>
              <a:rPr lang="en-GB" sz="2400" dirty="0">
                <a:effectLst/>
              </a:rPr>
              <a:t>Fillmore (1988: 37) “[t]he grammar of a language can be seen as a repertory of constructions” </a:t>
            </a:r>
          </a:p>
          <a:p>
            <a:endParaRPr lang="en-GB" sz="2400" dirty="0"/>
          </a:p>
          <a:p>
            <a:r>
              <a:rPr lang="en-GB" sz="2400" dirty="0">
                <a:effectLst/>
              </a:rPr>
              <a:t>Goldberg’s (2006: Chapter 8) observation that constructions are related to each other in radial category networks </a:t>
            </a:r>
          </a:p>
          <a:p>
            <a:endParaRPr lang="en-GB" sz="2400" dirty="0"/>
          </a:p>
          <a:p>
            <a:r>
              <a:rPr lang="en-GB" sz="2400" dirty="0"/>
              <a:t>Goldberg (2024: 1) “language is comprised of a dynamic network of CONSTRUCTIONS, at varying levels of complexity and abstraction”</a:t>
            </a:r>
          </a:p>
          <a:p>
            <a:endParaRPr lang="nb-NO" dirty="0"/>
          </a:p>
        </p:txBody>
      </p:sp>
      <p:sp>
        <p:nvSpPr>
          <p:cNvPr id="6" name="Slide Number Placeholder 5">
            <a:extLst>
              <a:ext uri="{FF2B5EF4-FFF2-40B4-BE49-F238E27FC236}">
                <a16:creationId xmlns:a16="http://schemas.microsoft.com/office/drawing/2014/main" id="{F30030FD-225C-E898-536E-D489184A7B54}"/>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NO"/>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77C5C6-3357-E145-B5C5-5B5168CE97B5}" type="slidenum">
              <a:rPr lang="en-NO" smtClean="0"/>
              <a:pPr/>
              <a:t>8</a:t>
            </a:fld>
            <a:endParaRPr lang="nb-NO"/>
          </a:p>
        </p:txBody>
      </p:sp>
    </p:spTree>
    <p:extLst>
      <p:ext uri="{BB962C8B-B14F-4D97-AF65-F5344CB8AC3E}">
        <p14:creationId xmlns:p14="http://schemas.microsoft.com/office/powerpoint/2010/main" val="31085776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8C0D-DE93-0B3A-6F48-7C3C6AA9F5F7}"/>
              </a:ext>
            </a:extLst>
          </p:cNvPr>
          <p:cNvSpPr>
            <a:spLocks noGrp="1"/>
          </p:cNvSpPr>
          <p:nvPr>
            <p:ph type="ctrTitle"/>
          </p:nvPr>
        </p:nvSpPr>
        <p:spPr>
          <a:xfrm>
            <a:off x="838203" y="291091"/>
            <a:ext cx="10515599" cy="932688"/>
          </a:xfrm>
        </p:spPr>
        <p:txBody>
          <a:bodyPr>
            <a:noAutofit/>
          </a:bodyPr>
          <a:lstStyle/>
          <a:p>
            <a:r>
              <a:rPr lang="en-NO" sz="3200">
                <a:solidFill>
                  <a:schemeClr val="bg1"/>
                </a:solidFill>
              </a:rPr>
              <a:t>Launch of a new educational resource for learning Russian</a:t>
            </a:r>
          </a:p>
        </p:txBody>
      </p:sp>
      <p:pic>
        <p:nvPicPr>
          <p:cNvPr id="5" name="Picture 4" descr="Text&#10;&#10;Description automatically generated with low confidence">
            <a:extLst>
              <a:ext uri="{FF2B5EF4-FFF2-40B4-BE49-F238E27FC236}">
                <a16:creationId xmlns:a16="http://schemas.microsoft.com/office/drawing/2014/main" id="{75D10771-E786-92AE-C5AE-BCF907620D04}"/>
              </a:ext>
            </a:extLst>
          </p:cNvPr>
          <p:cNvPicPr>
            <a:picLocks noChangeAspect="1"/>
          </p:cNvPicPr>
          <p:nvPr/>
        </p:nvPicPr>
        <p:blipFill>
          <a:blip r:embed="rId2"/>
          <a:stretch>
            <a:fillRect/>
          </a:stretch>
        </p:blipFill>
        <p:spPr>
          <a:xfrm>
            <a:off x="1001522" y="698438"/>
            <a:ext cx="6066134" cy="1592360"/>
          </a:xfrm>
          <a:prstGeom prst="rect">
            <a:avLst/>
          </a:prstGeom>
        </p:spPr>
      </p:pic>
      <p:sp>
        <p:nvSpPr>
          <p:cNvPr id="4" name="TextBox 5">
            <a:extLst>
              <a:ext uri="{FF2B5EF4-FFF2-40B4-BE49-F238E27FC236}">
                <a16:creationId xmlns:a16="http://schemas.microsoft.com/office/drawing/2014/main" id="{AAEB9036-867C-4AD3-6612-ABA4363A8213}"/>
              </a:ext>
            </a:extLst>
          </p:cNvPr>
          <p:cNvSpPr txBox="1"/>
          <p:nvPr/>
        </p:nvSpPr>
        <p:spPr>
          <a:xfrm>
            <a:off x="1001522" y="3343406"/>
            <a:ext cx="5746322" cy="2816156"/>
          </a:xfrm>
          <a:prstGeom prst="rect">
            <a:avLst/>
          </a:prstGeom>
          <a:noFill/>
        </p:spPr>
        <p:txBody>
          <a:bodyPr wrap="square" rtlCol="0">
            <a:spAutoFit/>
          </a:bodyPr>
          <a:lstStyle/>
          <a:p>
            <a:pPr lvl="0">
              <a:spcBef>
                <a:spcPts val="600"/>
              </a:spcBef>
              <a:spcAft>
                <a:spcPts val="1200"/>
              </a:spcAft>
              <a:buClr>
                <a:srgbClr val="000000"/>
              </a:buClr>
              <a:buSzPts val="1200"/>
            </a:pPr>
            <a:r>
              <a:rPr lang="nb-NO" sz="2200" dirty="0">
                <a:effectLst/>
                <a:latin typeface="Calibri" panose="020F0502020204030204" pitchFamily="34" charset="0"/>
                <a:ea typeface="Times New Roman" panose="02020603050405020304" pitchFamily="18" charset="0"/>
                <a:cs typeface="Calibri" panose="020F0502020204030204" pitchFamily="34" charset="0"/>
              </a:rPr>
              <a:t>More </a:t>
            </a:r>
            <a:r>
              <a:rPr lang="nb-NO" sz="2200" dirty="0" err="1">
                <a:effectLst/>
                <a:latin typeface="Calibri" panose="020F0502020204030204" pitchFamily="34" charset="0"/>
                <a:ea typeface="Times New Roman" panose="02020603050405020304" pitchFamily="18" charset="0"/>
                <a:cs typeface="Calibri" panose="020F0502020204030204" pitchFamily="34" charset="0"/>
              </a:rPr>
              <a:t>details</a:t>
            </a:r>
            <a:r>
              <a:rPr lang="nb-NO" sz="2200" dirty="0">
                <a:effectLst/>
                <a:latin typeface="Calibri" panose="020F0502020204030204" pitchFamily="34" charset="0"/>
                <a:ea typeface="Times New Roman" panose="02020603050405020304" pitchFamily="18" charset="0"/>
                <a:cs typeface="Calibri" panose="020F0502020204030204" pitchFamily="34" charset="0"/>
              </a:rPr>
              <a:t> in </a:t>
            </a:r>
            <a:r>
              <a:rPr lang="nb-NO" sz="2200" dirty="0" err="1">
                <a:effectLst/>
                <a:latin typeface="Calibri" panose="020F0502020204030204" pitchFamily="34" charset="0"/>
                <a:ea typeface="Times New Roman" panose="02020603050405020304" pitchFamily="18" charset="0"/>
                <a:cs typeface="Calibri" panose="020F0502020204030204" pitchFamily="34" charset="0"/>
              </a:rPr>
              <a:t>our</a:t>
            </a:r>
            <a:r>
              <a:rPr lang="nb-NO" sz="2200" dirty="0">
                <a:effectLst/>
                <a:latin typeface="Calibri" panose="020F0502020204030204" pitchFamily="34" charset="0"/>
                <a:ea typeface="Times New Roman" panose="02020603050405020304" pitchFamily="18" charset="0"/>
                <a:cs typeface="Calibri" panose="020F0502020204030204" pitchFamily="34" charset="0"/>
              </a:rPr>
              <a:t> </a:t>
            </a:r>
            <a:r>
              <a:rPr lang="nb-NO" sz="2200" dirty="0" err="1">
                <a:effectLst/>
                <a:latin typeface="Calibri" panose="020F0502020204030204" pitchFamily="34" charset="0"/>
                <a:ea typeface="Times New Roman" panose="02020603050405020304" pitchFamily="18" charset="0"/>
                <a:cs typeface="Calibri" panose="020F0502020204030204" pitchFamily="34" charset="0"/>
              </a:rPr>
              <a:t>article</a:t>
            </a:r>
            <a:r>
              <a:rPr lang="nb-NO" sz="2200" dirty="0">
                <a:effectLst/>
                <a:latin typeface="Calibri" panose="020F0502020204030204" pitchFamily="34" charset="0"/>
                <a:ea typeface="Times New Roman" panose="02020603050405020304" pitchFamily="18" charset="0"/>
                <a:cs typeface="Calibri" panose="020F0502020204030204" pitchFamily="34" charset="0"/>
              </a:rPr>
              <a:t>:</a:t>
            </a:r>
          </a:p>
          <a:p>
            <a:pPr lvl="0">
              <a:spcBef>
                <a:spcPts val="600"/>
              </a:spcBef>
              <a:spcAft>
                <a:spcPts val="1200"/>
              </a:spcAft>
              <a:buClr>
                <a:srgbClr val="000000"/>
              </a:buClr>
              <a:buSzPts val="1200"/>
            </a:pPr>
            <a:r>
              <a:rPr lang="nb-NO" sz="2000" dirty="0">
                <a:effectLst/>
                <a:latin typeface="Calibri" panose="020F0502020204030204" pitchFamily="34" charset="0"/>
                <a:ea typeface="Times New Roman" panose="02020603050405020304" pitchFamily="18" charset="0"/>
                <a:cs typeface="Calibri" panose="020F0502020204030204" pitchFamily="34" charset="0"/>
              </a:rPr>
              <a:t>Endresen, </a:t>
            </a:r>
            <a:r>
              <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Anna, Valentina </a:t>
            </a:r>
            <a:r>
              <a:rPr lang="nb-NO"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Zhukova</a:t>
            </a:r>
            <a:r>
              <a:rPr lang="nb-NO"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Elena Bjørgve, Daria Demidova, Natalia Kalanova, Zoia Butenko, George Lonshakov, David Henrik </a:t>
            </a:r>
            <a:r>
              <a:rPr lang="nb-NO"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Lavén</a:t>
            </a:r>
            <a:r>
              <a:rPr lang="nb-NO"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2022. </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b="1" i="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Construxercise</a:t>
            </a:r>
            <a:r>
              <a:rPr lang="en-US" sz="2000" b="1" i="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Implementation of a construction-based approach to language pedagogy”. </a:t>
            </a:r>
            <a:r>
              <a:rPr lang="en-US" sz="2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Russian Language Journal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72(1). 47-71. Available at: </a:t>
            </a:r>
            <a:r>
              <a:rPr lang="en-US" sz="20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https://scholarsarchive.byu.edu/rlj/vol72/iss1/4</a:t>
            </a:r>
            <a:endParaRPr lang="nb-NO" sz="2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 name="Bilde 5" descr="Et bilde som inneholder tekst, Font, brev, skjermbilde&#10;&#10;Automatisk generert beskrivelse">
            <a:extLst>
              <a:ext uri="{FF2B5EF4-FFF2-40B4-BE49-F238E27FC236}">
                <a16:creationId xmlns:a16="http://schemas.microsoft.com/office/drawing/2014/main" id="{C4394CB9-0841-4FBC-3D31-90886B089867}"/>
              </a:ext>
            </a:extLst>
          </p:cNvPr>
          <p:cNvPicPr>
            <a:picLocks noChangeAspect="1"/>
          </p:cNvPicPr>
          <p:nvPr/>
        </p:nvPicPr>
        <p:blipFill>
          <a:blip r:embed="rId4"/>
          <a:stretch>
            <a:fillRect/>
          </a:stretch>
        </p:blipFill>
        <p:spPr>
          <a:xfrm>
            <a:off x="7230975" y="223283"/>
            <a:ext cx="4449464" cy="6411433"/>
          </a:xfrm>
          <a:prstGeom prst="rect">
            <a:avLst/>
          </a:prstGeom>
          <a:ln>
            <a:solidFill>
              <a:schemeClr val="bg2">
                <a:lumMod val="50000"/>
              </a:schemeClr>
            </a:solidFill>
          </a:ln>
        </p:spPr>
      </p:pic>
      <p:pic>
        <p:nvPicPr>
          <p:cNvPr id="8" name="Bilde 7" descr="Et bilde som inneholder tekst, skjermbilde, forretningskort, Font&#10;&#10;Automatisk generert beskrivelse">
            <a:extLst>
              <a:ext uri="{FF2B5EF4-FFF2-40B4-BE49-F238E27FC236}">
                <a16:creationId xmlns:a16="http://schemas.microsoft.com/office/drawing/2014/main" id="{AE761353-BF5D-7D20-C082-2E84B9FE934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r="47104"/>
          <a:stretch/>
        </p:blipFill>
        <p:spPr>
          <a:xfrm>
            <a:off x="7316036" y="291091"/>
            <a:ext cx="1620524" cy="814695"/>
          </a:xfrm>
          <a:prstGeom prst="rect">
            <a:avLst/>
          </a:prstGeom>
        </p:spPr>
      </p:pic>
    </p:spTree>
    <p:extLst>
      <p:ext uri="{BB962C8B-B14F-4D97-AF65-F5344CB8AC3E}">
        <p14:creationId xmlns:p14="http://schemas.microsoft.com/office/powerpoint/2010/main" val="999848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E23DB-818B-18C6-CCA6-C91F8D8BEC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60DF3-5938-B44F-B170-623A197C3341}"/>
              </a:ext>
            </a:extLst>
          </p:cNvPr>
          <p:cNvSpPr>
            <a:spLocks noGrp="1"/>
          </p:cNvSpPr>
          <p:nvPr>
            <p:ph type="title"/>
          </p:nvPr>
        </p:nvSpPr>
        <p:spPr>
          <a:xfrm>
            <a:off x="831849" y="1709738"/>
            <a:ext cx="10515600" cy="2852737"/>
          </a:xfrm>
        </p:spPr>
        <p:txBody>
          <a:bodyPr anchor="b">
            <a:normAutofit/>
          </a:bodyPr>
          <a:lstStyle/>
          <a:p>
            <a:pPr algn="ctr"/>
            <a:r>
              <a:rPr lang="en-NO" dirty="0"/>
              <a:t>Further directions</a:t>
            </a:r>
          </a:p>
        </p:txBody>
      </p:sp>
      <p:sp>
        <p:nvSpPr>
          <p:cNvPr id="7" name="Text Placeholder 2">
            <a:extLst>
              <a:ext uri="{FF2B5EF4-FFF2-40B4-BE49-F238E27FC236}">
                <a16:creationId xmlns:a16="http://schemas.microsoft.com/office/drawing/2014/main" id="{69DDD7E2-5ABE-B25C-9F45-5E8C068C6AEE}"/>
              </a:ext>
            </a:extLst>
          </p:cNvPr>
          <p:cNvSpPr>
            <a:spLocks noGrp="1"/>
          </p:cNvSpPr>
          <p:nvPr>
            <p:ph type="body" idx="1"/>
          </p:nvPr>
        </p:nvSpPr>
        <p:spPr>
          <a:xfrm>
            <a:off x="831849" y="4589465"/>
            <a:ext cx="10515600" cy="1500187"/>
          </a:xfrm>
        </p:spPr>
        <p:txBody>
          <a:bodyPr/>
          <a:lstStyle/>
          <a:p>
            <a:endParaRPr lang="en-US"/>
          </a:p>
        </p:txBody>
      </p:sp>
    </p:spTree>
    <p:extLst>
      <p:ext uri="{BB962C8B-B14F-4D97-AF65-F5344CB8AC3E}">
        <p14:creationId xmlns:p14="http://schemas.microsoft.com/office/powerpoint/2010/main" val="14118748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73D-04F0-59D6-88A1-7327427DECFC}"/>
              </a:ext>
            </a:extLst>
          </p:cNvPr>
          <p:cNvSpPr>
            <a:spLocks noGrp="1"/>
          </p:cNvSpPr>
          <p:nvPr>
            <p:ph type="title"/>
          </p:nvPr>
        </p:nvSpPr>
        <p:spPr/>
        <p:txBody>
          <a:bodyPr/>
          <a:lstStyle/>
          <a:p>
            <a:r>
              <a:rPr lang="en-NO" dirty="0"/>
              <a:t>F</a:t>
            </a:r>
            <a:r>
              <a:rPr lang="en-GB" dirty="0"/>
              <a:t>u</a:t>
            </a:r>
            <a:r>
              <a:rPr lang="en-NO"/>
              <a:t>rther directions</a:t>
            </a:r>
            <a:endParaRPr lang="en-NO" dirty="0"/>
          </a:p>
        </p:txBody>
      </p:sp>
      <p:sp>
        <p:nvSpPr>
          <p:cNvPr id="3" name="Content Placeholder 2">
            <a:extLst>
              <a:ext uri="{FF2B5EF4-FFF2-40B4-BE49-F238E27FC236}">
                <a16:creationId xmlns:a16="http://schemas.microsoft.com/office/drawing/2014/main" id="{E0AB3E6A-DDE2-F18B-1A10-BBBD57C420B4}"/>
              </a:ext>
            </a:extLst>
          </p:cNvPr>
          <p:cNvSpPr>
            <a:spLocks noGrp="1"/>
          </p:cNvSpPr>
          <p:nvPr>
            <p:ph idx="1"/>
          </p:nvPr>
        </p:nvSpPr>
        <p:spPr/>
        <p:txBody>
          <a:bodyPr/>
          <a:lstStyle/>
          <a:p>
            <a:r>
              <a:rPr lang="en-NO" dirty="0"/>
              <a:t>Quantitative clustering of constructions within languages</a:t>
            </a:r>
          </a:p>
          <a:p>
            <a:r>
              <a:rPr lang="en-NO" dirty="0"/>
              <a:t>Languages with multiple and flexible norms, dialectal variation, e.g. Norwegian</a:t>
            </a:r>
          </a:p>
          <a:p>
            <a:r>
              <a:rPr lang="en-NO" dirty="0"/>
              <a:t>Establish separate identities of languages, e.g., Ukrainian is not a version of Russian</a:t>
            </a:r>
          </a:p>
          <a:p>
            <a:r>
              <a:rPr lang="en-NO" dirty="0"/>
              <a:t>Multilingual constructicons, comparative concepts</a:t>
            </a:r>
          </a:p>
          <a:p>
            <a:r>
              <a:rPr lang="en-NO" dirty="0"/>
              <a:t>Expand use of AI to assist in building of constructicons</a:t>
            </a:r>
          </a:p>
          <a:p>
            <a:r>
              <a:rPr lang="en-NO" dirty="0"/>
              <a:t>Constructicons can facilitate training and improvement of LLMs</a:t>
            </a:r>
          </a:p>
          <a:p>
            <a:r>
              <a:rPr lang="en-NO" dirty="0"/>
              <a:t>Language testing: constructions can define proficiency</a:t>
            </a:r>
          </a:p>
        </p:txBody>
      </p:sp>
    </p:spTree>
    <p:extLst>
      <p:ext uri="{BB962C8B-B14F-4D97-AF65-F5344CB8AC3E}">
        <p14:creationId xmlns:p14="http://schemas.microsoft.com/office/powerpoint/2010/main" val="3138001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0F4CB7-D0BF-6098-467D-0AA9D1D0DC33}"/>
              </a:ext>
            </a:extLst>
          </p:cNvPr>
          <p:cNvSpPr>
            <a:spLocks noGrp="1"/>
          </p:cNvSpPr>
          <p:nvPr>
            <p:ph idx="1"/>
          </p:nvPr>
        </p:nvSpPr>
        <p:spPr>
          <a:xfrm>
            <a:off x="838200" y="1490577"/>
            <a:ext cx="10515600" cy="3898101"/>
          </a:xfrm>
        </p:spPr>
        <p:txBody>
          <a:bodyPr/>
          <a:lstStyle/>
          <a:p>
            <a:pPr marL="0" indent="0">
              <a:buNone/>
            </a:pPr>
            <a:r>
              <a:rPr lang="en-NO" dirty="0"/>
              <a:t>Two meanings</a:t>
            </a:r>
          </a:p>
          <a:p>
            <a:endParaRPr lang="en-NO" dirty="0"/>
          </a:p>
          <a:p>
            <a:pPr lvl="1"/>
            <a:r>
              <a:rPr lang="en-NO" dirty="0"/>
              <a:t>ABSTRACT: </a:t>
            </a:r>
          </a:p>
          <a:p>
            <a:pPr lvl="2"/>
            <a:r>
              <a:rPr lang="en-US" sz="2000" dirty="0">
                <a:effectLst/>
                <a:ea typeface="Times New Roman" panose="02020603050405020304" pitchFamily="18" charset="0"/>
                <a:cs typeface="Calibri" panose="020F0502020204030204" pitchFamily="34" charset="0"/>
              </a:rPr>
              <a:t>The </a:t>
            </a:r>
            <a:r>
              <a:rPr lang="nb-NO" dirty="0" err="1">
                <a:ea typeface="Times New Roman" panose="02020603050405020304" pitchFamily="18" charset="0"/>
                <a:cs typeface="Calibri" panose="020F0502020204030204" pitchFamily="34" charset="0"/>
              </a:rPr>
              <a:t>dynamic</a:t>
            </a:r>
            <a:r>
              <a:rPr lang="nb-NO" dirty="0">
                <a:ea typeface="Times New Roman" panose="02020603050405020304" pitchFamily="18" charset="0"/>
                <a:cs typeface="Calibri" panose="020F0502020204030204" pitchFamily="34" charset="0"/>
              </a:rPr>
              <a:t> </a:t>
            </a:r>
            <a:r>
              <a:rPr lang="en-US" sz="2000" dirty="0">
                <a:effectLst/>
                <a:ea typeface="Times New Roman" panose="02020603050405020304" pitchFamily="18" charset="0"/>
                <a:cs typeface="Calibri" panose="020F0502020204030204" pitchFamily="34" charset="0"/>
              </a:rPr>
              <a:t>structured system of the constructions of a language that accounts for the entirety of the language</a:t>
            </a:r>
          </a:p>
          <a:p>
            <a:pPr lvl="2"/>
            <a:r>
              <a:rPr lang="en-US" sz="2000" dirty="0">
                <a:effectLst/>
                <a:ea typeface="Times New Roman" panose="02020603050405020304" pitchFamily="18" charset="0"/>
                <a:cs typeface="Calibri" panose="020F0502020204030204" pitchFamily="34" charset="0"/>
              </a:rPr>
              <a:t>(Fillmore et al. 1988, </a:t>
            </a:r>
            <a:r>
              <a:rPr lang="en-US" sz="2000" dirty="0" err="1">
                <a:effectLst/>
                <a:ea typeface="Times New Roman" panose="02020603050405020304" pitchFamily="18" charset="0"/>
                <a:cs typeface="Calibri" panose="020F0502020204030204" pitchFamily="34" charset="0"/>
              </a:rPr>
              <a:t>Langacker</a:t>
            </a:r>
            <a:r>
              <a:rPr lang="en-US" sz="2000" dirty="0">
                <a:effectLst/>
                <a:ea typeface="Times New Roman" panose="02020603050405020304" pitchFamily="18" charset="0"/>
                <a:cs typeface="Calibri" panose="020F0502020204030204" pitchFamily="34" charset="0"/>
              </a:rPr>
              <a:t> 2008, </a:t>
            </a:r>
            <a:r>
              <a:rPr lang="en-US" sz="2000" dirty="0" err="1">
                <a:effectLst/>
                <a:ea typeface="Times New Roman" panose="02020603050405020304" pitchFamily="18" charset="0"/>
                <a:cs typeface="Calibri" panose="020F0502020204030204" pitchFamily="34" charset="0"/>
              </a:rPr>
              <a:t>Lyngfelt</a:t>
            </a:r>
            <a:r>
              <a:rPr lang="en-US" sz="2000" dirty="0">
                <a:effectLst/>
                <a:ea typeface="Times New Roman" panose="02020603050405020304" pitchFamily="18" charset="0"/>
                <a:cs typeface="Calibri" panose="020F0502020204030204" pitchFamily="34" charset="0"/>
              </a:rPr>
              <a:t> et al. 2018, Goldberg &amp; Herbst 2021, Goldberg 2024)</a:t>
            </a:r>
          </a:p>
          <a:p>
            <a:pPr lvl="2"/>
            <a:endParaRPr lang="en-US" dirty="0">
              <a:cs typeface="Calibri" panose="020F0502020204030204" pitchFamily="34" charset="0"/>
            </a:endParaRPr>
          </a:p>
          <a:p>
            <a:pPr lvl="1"/>
            <a:r>
              <a:rPr lang="en-US" dirty="0">
                <a:cs typeface="Calibri" panose="020F0502020204030204" pitchFamily="34" charset="0"/>
              </a:rPr>
              <a:t>CONCRETE:</a:t>
            </a:r>
          </a:p>
          <a:p>
            <a:pPr lvl="2"/>
            <a:r>
              <a:rPr lang="en-NO" dirty="0"/>
              <a:t>A database or resource that represents the constructions of a language</a:t>
            </a:r>
          </a:p>
        </p:txBody>
      </p:sp>
      <p:sp>
        <p:nvSpPr>
          <p:cNvPr id="4" name="Title 1">
            <a:extLst>
              <a:ext uri="{FF2B5EF4-FFF2-40B4-BE49-F238E27FC236}">
                <a16:creationId xmlns:a16="http://schemas.microsoft.com/office/drawing/2014/main" id="{75484869-FB07-274C-5261-9687976D8873}"/>
              </a:ext>
            </a:extLst>
          </p:cNvPr>
          <p:cNvSpPr>
            <a:spLocks noGrp="1"/>
          </p:cNvSpPr>
          <p:nvPr>
            <p:ph type="title"/>
          </p:nvPr>
        </p:nvSpPr>
        <p:spPr/>
        <p:txBody>
          <a:bodyPr/>
          <a:lstStyle/>
          <a:p>
            <a:r>
              <a:rPr lang="nb-NO" dirty="0" err="1"/>
              <a:t>What</a:t>
            </a:r>
            <a:r>
              <a:rPr lang="nb-NO" dirty="0"/>
              <a:t> is a </a:t>
            </a:r>
            <a:r>
              <a:rPr lang="nb-NO" dirty="0" err="1"/>
              <a:t>constructicon</a:t>
            </a:r>
            <a:r>
              <a:rPr lang="nb-NO" dirty="0"/>
              <a:t>?</a:t>
            </a:r>
          </a:p>
        </p:txBody>
      </p:sp>
      <p:sp>
        <p:nvSpPr>
          <p:cNvPr id="5" name="Rounded Rectangle 4">
            <a:extLst>
              <a:ext uri="{FF2B5EF4-FFF2-40B4-BE49-F238E27FC236}">
                <a16:creationId xmlns:a16="http://schemas.microsoft.com/office/drawing/2014/main" id="{983C6365-EC00-C229-B877-F3D6551C49E1}"/>
              </a:ext>
            </a:extLst>
          </p:cNvPr>
          <p:cNvSpPr/>
          <p:nvPr/>
        </p:nvSpPr>
        <p:spPr>
          <a:xfrm>
            <a:off x="838200" y="5420530"/>
            <a:ext cx="10515600" cy="1199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2400" dirty="0"/>
              <a:t>Note alternative terms: </a:t>
            </a:r>
          </a:p>
          <a:p>
            <a:pPr algn="ctr"/>
            <a:r>
              <a:rPr lang="en-NO" sz="2400" dirty="0"/>
              <a:t>“inventorium” (Haspelmath 2023), </a:t>
            </a:r>
          </a:p>
          <a:p>
            <a:pPr algn="ctr"/>
            <a:r>
              <a:rPr lang="en-NO" sz="2400" dirty="0"/>
              <a:t>“ConstructionNet” (Weissweiler et al. 2025)</a:t>
            </a:r>
          </a:p>
        </p:txBody>
      </p:sp>
      <p:sp>
        <p:nvSpPr>
          <p:cNvPr id="6" name="Rounded Rectangle 5">
            <a:extLst>
              <a:ext uri="{FF2B5EF4-FFF2-40B4-BE49-F238E27FC236}">
                <a16:creationId xmlns:a16="http://schemas.microsoft.com/office/drawing/2014/main" id="{A1F866D9-3F04-110C-F653-293F725022F7}"/>
              </a:ext>
            </a:extLst>
          </p:cNvPr>
          <p:cNvSpPr/>
          <p:nvPr/>
        </p:nvSpPr>
        <p:spPr>
          <a:xfrm>
            <a:off x="8371723" y="594896"/>
            <a:ext cx="3372174" cy="695782"/>
          </a:xfrm>
          <a:prstGeom prst="roundRect">
            <a:avLst>
              <a:gd name="adj" fmla="val 10000"/>
            </a:avLst>
          </a:prstGeom>
          <a:solidFill>
            <a:srgbClr val="A1E3E8"/>
          </a:solidFill>
          <a:ln>
            <a:solidFill>
              <a:srgbClr val="A1E3E8"/>
            </a:solidFill>
          </a:ln>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nchor="ctr"/>
          <a:lstStyle/>
          <a:p>
            <a:pPr algn="ctr"/>
            <a:r>
              <a:rPr lang="en-NO" sz="2800"/>
              <a:t>cf. lex-i-con</a:t>
            </a:r>
          </a:p>
        </p:txBody>
      </p:sp>
    </p:spTree>
    <p:extLst>
      <p:ext uri="{BB962C8B-B14F-4D97-AF65-F5344CB8AC3E}">
        <p14:creationId xmlns:p14="http://schemas.microsoft.com/office/powerpoint/2010/main" val="930801155"/>
      </p:ext>
    </p:extLst>
  </p:cSld>
  <p:clrMapOvr>
    <a:masterClrMapping/>
  </p:clrMapOvr>
</p:sld>
</file>

<file path=ppt/theme/theme1.xml><?xml version="1.0" encoding="utf-8"?>
<a:theme xmlns:a="http://schemas.openxmlformats.org/drawingml/2006/main" name="Light with pattern">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76813C-2232-4903-81D6-6333B17585BA}" vid="{BD29AF67-25FF-4C84-8E00-E8340315E585}"/>
    </a:ext>
  </a:extLst>
</a:theme>
</file>

<file path=ppt/theme/theme2.xml><?xml version="1.0" encoding="utf-8"?>
<a:theme xmlns:a="http://schemas.openxmlformats.org/drawingml/2006/main" name="Light without pattern">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76813C-2232-4903-81D6-6333B17585BA}" vid="{54B5237B-68B7-4078-988E-6958ACB1CA7C}"/>
    </a:ext>
  </a:extLst>
</a:theme>
</file>

<file path=ppt/theme/theme3.xml><?xml version="1.0" encoding="utf-8"?>
<a:theme xmlns:a="http://schemas.openxmlformats.org/drawingml/2006/main" name="Dark with pattern">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76813C-2232-4903-81D6-6333B17585BA}" vid="{43056ABE-377B-4831-BFD1-B7FD42981EE3}"/>
    </a:ext>
  </a:extLst>
</a:theme>
</file>

<file path=ppt/theme/theme4.xml><?xml version="1.0" encoding="utf-8"?>
<a:theme xmlns:a="http://schemas.openxmlformats.org/drawingml/2006/main" name="Dark without pattern">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76813C-2232-4903-81D6-6333B17585BA}" vid="{87622ECD-DBFC-497A-9283-3D2FD7BBEC7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CF74B9924A90429AFF83904CD5AC51" ma:contentTypeVersion="10" ma:contentTypeDescription="Create a new document." ma:contentTypeScope="" ma:versionID="c219061678790ba91acd956595d5746d">
  <xsd:schema xmlns:xsd="http://www.w3.org/2001/XMLSchema" xmlns:xs="http://www.w3.org/2001/XMLSchema" xmlns:p="http://schemas.microsoft.com/office/2006/metadata/properties" xmlns:ns2="6c86f083-272a-4d16-a1ee-41e11cc1f196" xmlns:ns3="398a922c-8803-48c8-8c4d-45441d0c0e87" targetNamespace="http://schemas.microsoft.com/office/2006/metadata/properties" ma:root="true" ma:fieldsID="0367899129e833eb231d53942e145767" ns2:_="" ns3:_="">
    <xsd:import namespace="6c86f083-272a-4d16-a1ee-41e11cc1f196"/>
    <xsd:import namespace="398a922c-8803-48c8-8c4d-45441d0c0e8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86f083-272a-4d16-a1ee-41e11cc1f1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8a922c-8803-48c8-8c4d-45441d0c0e8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F97B2E-9823-411D-AC0A-61DE29B6E7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86f083-272a-4d16-a1ee-41e11cc1f196"/>
    <ds:schemaRef ds:uri="398a922c-8803-48c8-8c4d-45441d0c0e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BF166D-0E69-4C17-BDD8-F7B09B99A590}">
  <ds:schemaRefs>
    <ds:schemaRef ds:uri="http://schemas.microsoft.com/sharepoint/v3/contenttype/forms"/>
  </ds:schemaRefs>
</ds:datastoreItem>
</file>

<file path=customXml/itemProps3.xml><?xml version="1.0" encoding="utf-8"?>
<ds:datastoreItem xmlns:ds="http://schemas.openxmlformats.org/officeDocument/2006/customXml" ds:itemID="{654450CF-6ABA-4838-9288-F877B8722107}">
  <ds:schemaRefs>
    <ds:schemaRef ds:uri="http://www.w3.org/XML/1998/namespace"/>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398a922c-8803-48c8-8c4d-45441d0c0e87"/>
    <ds:schemaRef ds:uri="6c86f083-272a-4d16-a1ee-41e11cc1f196"/>
  </ds:schemaRefs>
</ds:datastoreItem>
</file>

<file path=docProps/app.xml><?xml version="1.0" encoding="utf-8"?>
<Properties xmlns="http://schemas.openxmlformats.org/officeDocument/2006/extended-properties" xmlns:vt="http://schemas.openxmlformats.org/officeDocument/2006/docPropsVTypes">
  <Template>Light with pattern</Template>
  <TotalTime>569</TotalTime>
  <Words>7469</Words>
  <Application>Microsoft Macintosh PowerPoint</Application>
  <PresentationFormat>Widescreen</PresentationFormat>
  <Paragraphs>1187</Paragraphs>
  <Slides>82</Slides>
  <Notes>49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82</vt:i4>
      </vt:variant>
    </vt:vector>
  </HeadingPairs>
  <TitlesOfParts>
    <vt:vector size="98" baseType="lpstr">
      <vt:lpstr>Aptos</vt:lpstr>
      <vt:lpstr>Aptos Narrow</vt:lpstr>
      <vt:lpstr>Arial</vt:lpstr>
      <vt:lpstr>Calibri</vt:lpstr>
      <vt:lpstr>Calibri Light</vt:lpstr>
      <vt:lpstr>Courier New</vt:lpstr>
      <vt:lpstr>Nexus Sans Pro</vt:lpstr>
      <vt:lpstr>Roboto</vt:lpstr>
      <vt:lpstr>Source Sans Pro</vt:lpstr>
      <vt:lpstr>Times New Roman</vt:lpstr>
      <vt:lpstr>var(--mud-typography-body1-family)</vt:lpstr>
      <vt:lpstr>Wingdings</vt:lpstr>
      <vt:lpstr>Light with pattern</vt:lpstr>
      <vt:lpstr>Light without pattern</vt:lpstr>
      <vt:lpstr>Dark with pattern</vt:lpstr>
      <vt:lpstr>Dark without pattern</vt:lpstr>
      <vt:lpstr>Designing a multipurpose constructicon resource: classification, architecture, and use</vt:lpstr>
      <vt:lpstr>Tromsø Constructicon Lab (ConLab): projects</vt:lpstr>
      <vt:lpstr>Overview</vt:lpstr>
      <vt:lpstr>Definitions: construction, constructicon</vt:lpstr>
      <vt:lpstr>What is a construction?</vt:lpstr>
      <vt:lpstr>What is a construction? Evolving understanding of the phenomenon</vt:lpstr>
      <vt:lpstr>What is a construction?  Examples at various levels of complexity from Goldberg 2013</vt:lpstr>
      <vt:lpstr>What is a constructicon?</vt:lpstr>
      <vt:lpstr>What is a constructicon?</vt:lpstr>
      <vt:lpstr>What is a constructicon?</vt:lpstr>
      <vt:lpstr>Selection and collection of constructions</vt:lpstr>
      <vt:lpstr>Our priorities</vt:lpstr>
      <vt:lpstr>Filling in the gaps</vt:lpstr>
      <vt:lpstr>Examples of Russian constructions</vt:lpstr>
      <vt:lpstr>Our choice of linguistic material</vt:lpstr>
      <vt:lpstr>Architecture of Russian Constructicon</vt:lpstr>
      <vt:lpstr>Project team</vt:lpstr>
      <vt:lpstr>General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an anchor verb is used in a cxn only in a specific grammatical form, the cxn name indicates this form (or forms).</vt:lpstr>
      <vt:lpstr>PowerPoint Presentation</vt:lpstr>
      <vt:lpstr>PowerPoint Presentation</vt:lpstr>
      <vt:lpstr>Našli razvlečenie! 'What a bad way to amuse yourself! [lit. Found amusement!]'</vt:lpstr>
      <vt:lpstr>Classification of constructions</vt:lpstr>
      <vt:lpstr>PowerPoint Presentation</vt:lpstr>
      <vt:lpstr>PowerPoint Presentation</vt:lpstr>
      <vt:lpstr>PowerPoint Presentation</vt:lpstr>
      <vt:lpstr>3 groupings emerge from the data</vt:lpstr>
      <vt:lpstr>PowerPoint Presentation</vt:lpstr>
      <vt:lpstr>PowerPoint Presentation</vt:lpstr>
      <vt:lpstr>PowerPoint Presentation</vt:lpstr>
      <vt:lpstr>PowerPoint Presentation</vt:lpstr>
      <vt:lpstr>PowerPoint Presentation</vt:lpstr>
      <vt:lpstr>Multiply motivated constructions</vt:lpstr>
      <vt:lpstr>Class of constructions  Modality and its neighborhood</vt:lpstr>
      <vt:lpstr>Semantic type "Prohibition" = 1 network  = 2 clusters = 12 families  (a network of cxns that form 12 families grouped in 2 clusters)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variety of syntactic patterns in RusCon </vt:lpstr>
      <vt:lpstr>Larger discourse units = often constructions beyond a single clause  </vt:lpstr>
      <vt:lpstr>PowerPoint Presentation</vt:lpstr>
      <vt:lpstr>Distribution og registers in RusCon</vt:lpstr>
      <vt:lpstr>PowerPoint Presentation</vt:lpstr>
      <vt:lpstr>Can ChatGPT/ChatUiT ...?</vt:lpstr>
      <vt:lpstr>ChatUiT will try to generate example sentences, but...</vt:lpstr>
      <vt:lpstr>Use of Russian Constructicon</vt:lpstr>
      <vt:lpstr>Constructicon as a resource for research</vt:lpstr>
      <vt:lpstr>PowerPoint Presentation</vt:lpstr>
      <vt:lpstr>Our choice: discourse constructions </vt:lpstr>
      <vt:lpstr>PowerPoint Presentation</vt:lpstr>
      <vt:lpstr>PowerPoint Presentation</vt:lpstr>
      <vt:lpstr>PowerPoint Presentation</vt:lpstr>
      <vt:lpstr>PowerPoint Presentation</vt:lpstr>
      <vt:lpstr>PowerPoint Presentation</vt:lpstr>
      <vt:lpstr>Review lessons systematize constructions across their functions</vt:lpstr>
      <vt:lpstr>PowerPoint Presentation</vt:lpstr>
      <vt:lpstr>Structure of a lesson:</vt:lpstr>
      <vt:lpstr>Students learn constructions and produce more natural and fluent texts.</vt:lpstr>
      <vt:lpstr>Students learn constructions and produce more natural and fluent texts.</vt:lpstr>
      <vt:lpstr>Launch of a new educational resource for learning Russian</vt:lpstr>
      <vt:lpstr>Further directions</vt:lpstr>
      <vt:lpstr>Further directions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Alexis Janda</dc:creator>
  <cp:lastModifiedBy>Laura Alexis Janda</cp:lastModifiedBy>
  <cp:revision>1</cp:revision>
  <dcterms:created xsi:type="dcterms:W3CDTF">2025-03-10T10:17:18Z</dcterms:created>
  <dcterms:modified xsi:type="dcterms:W3CDTF">2025-04-01T11:41:47Z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0x01010090CF74B9924A90429AFF83904CD5AC51</vt:lpwstr>
  </property>
</Properties>
</file>